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6" r:id="rId3"/>
    <p:sldId id="257" r:id="rId4"/>
    <p:sldId id="275" r:id="rId5"/>
    <p:sldId id="327" r:id="rId6"/>
    <p:sldId id="276" r:id="rId7"/>
    <p:sldId id="329" r:id="rId8"/>
    <p:sldId id="277" r:id="rId9"/>
    <p:sldId id="330" r:id="rId10"/>
    <p:sldId id="328" r:id="rId11"/>
    <p:sldId id="278" r:id="rId12"/>
    <p:sldId id="280" r:id="rId13"/>
    <p:sldId id="331" r:id="rId14"/>
    <p:sldId id="332" r:id="rId15"/>
    <p:sldId id="279" r:id="rId16"/>
    <p:sldId id="287" r:id="rId17"/>
    <p:sldId id="281" r:id="rId18"/>
    <p:sldId id="323" r:id="rId19"/>
    <p:sldId id="324" r:id="rId20"/>
    <p:sldId id="260" r:id="rId21"/>
    <p:sldId id="333" r:id="rId22"/>
    <p:sldId id="259" r:id="rId23"/>
    <p:sldId id="288" r:id="rId24"/>
    <p:sldId id="258" r:id="rId25"/>
    <p:sldId id="286" r:id="rId26"/>
    <p:sldId id="322" r:id="rId27"/>
    <p:sldId id="285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CCCC"/>
    <a:srgbClr val="CCFFFF"/>
    <a:srgbClr val="CCECFF"/>
    <a:srgbClr val="FFFFCC"/>
    <a:srgbClr val="E1FFE1"/>
    <a:srgbClr val="CC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 autoAdjust="0"/>
    <p:restoredTop sz="99506" autoAdjust="0"/>
  </p:normalViewPr>
  <p:slideViewPr>
    <p:cSldViewPr>
      <p:cViewPr>
        <p:scale>
          <a:sx n="100" d="100"/>
          <a:sy n="100" d="100"/>
        </p:scale>
        <p:origin x="-25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DF53637-EFC8-4A38-8518-8ADE2E5037C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0F729F-C566-448D-832D-CBECAA888AA5}" type="slidenum">
              <a:rPr lang="en-US" altLang="zh-CN" sz="1800"/>
              <a:t>11</a:t>
            </a:fld>
            <a:endParaRPr lang="en-US" altLang="zh-CN" sz="18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60254C-F78A-4472-BD49-672C594D8DA2}" type="slidenum">
              <a:rPr lang="en-US" altLang="zh-CN" sz="1800"/>
              <a:t>12</a:t>
            </a:fld>
            <a:endParaRPr lang="en-US" altLang="zh-CN" sz="18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4639DC8-E91E-4F31-B5B5-1B90FFD7064E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F66146-D819-4149-B0CA-63D5AD4AAE66}" type="slidenum">
              <a:rPr lang="en-US" altLang="zh-CN" sz="1800"/>
              <a:t>15</a:t>
            </a:fld>
            <a:endParaRPr lang="en-US" altLang="zh-CN" sz="18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A401A6-419B-44C5-BB08-82754E965EE6}" type="slidenum">
              <a:rPr lang="en-US" altLang="zh-CN" sz="1800"/>
              <a:t>16</a:t>
            </a:fld>
            <a:endParaRPr lang="en-US" altLang="zh-CN" sz="18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D9B5E7-FC03-4E7A-9AA9-D2C58E1A7D55}" type="slidenum">
              <a:rPr lang="en-US" altLang="zh-CN" sz="1800"/>
              <a:t>17</a:t>
            </a:fld>
            <a:endParaRPr lang="en-US" altLang="zh-CN" sz="18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4335EC3-055F-409D-A5D9-96A5B57DEF50}" type="slidenum">
              <a:rPr lang="en-US" altLang="zh-CN" sz="1800"/>
              <a:t>18</a:t>
            </a:fld>
            <a:endParaRPr lang="en-US" altLang="zh-CN" sz="18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7C055B-6033-4491-BEBF-A2F8F060B28F}" type="slidenum">
              <a:rPr lang="en-US" altLang="zh-CN" sz="1800"/>
              <a:t>19</a:t>
            </a:fld>
            <a:endParaRPr lang="en-US" altLang="zh-CN" sz="18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B00378-B55B-4C27-AE81-6C0086CCB778}" type="slidenum">
              <a:rPr lang="en-US" altLang="zh-CN" sz="1800"/>
              <a:t>20</a:t>
            </a:fld>
            <a:endParaRPr lang="en-US" altLang="zh-CN" sz="18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73C44A-D04B-4DF0-955C-40A49A087716}" type="slidenum">
              <a:rPr lang="en-US" altLang="zh-CN" sz="1800"/>
              <a:t>3</a:t>
            </a:fld>
            <a:endParaRPr lang="en-US" altLang="zh-CN" sz="18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958118-9CBB-4449-B9C3-E6CE38BAE8C4}" type="slidenum">
              <a:rPr lang="en-US" altLang="zh-CN" sz="1800"/>
              <a:t>22</a:t>
            </a:fld>
            <a:endParaRPr lang="en-US" altLang="zh-CN" sz="18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8E75A2-FC97-42F4-BF71-A2384BE238D3}" type="slidenum">
              <a:rPr lang="en-US" altLang="zh-CN" sz="1800"/>
              <a:t>23</a:t>
            </a:fld>
            <a:endParaRPr lang="en-US" altLang="zh-CN" sz="18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5F238FF-5D09-45D1-AFC7-A8DDF24170A4}" type="slidenum">
              <a:rPr lang="en-US" altLang="zh-CN" sz="1800"/>
              <a:t>24</a:t>
            </a:fld>
            <a:endParaRPr lang="en-US" altLang="zh-CN" sz="18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30CF4D-A6EF-49BD-AB5F-55E45B11F117}" type="slidenum">
              <a:rPr lang="en-US" altLang="zh-CN" sz="1800"/>
              <a:t>25</a:t>
            </a:fld>
            <a:endParaRPr lang="en-US" altLang="zh-CN" sz="18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620682-BE38-425F-AEDF-64BE7D66D89A}" type="slidenum">
              <a:rPr lang="en-US" altLang="zh-CN" sz="1800"/>
              <a:t>26</a:t>
            </a:fld>
            <a:endParaRPr lang="en-US" altLang="zh-CN" sz="18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9B1C4C-FC9D-4EC8-B53B-DB3D9C08BEC4}" type="slidenum">
              <a:rPr lang="en-US" altLang="zh-CN" sz="1800"/>
              <a:t>27</a:t>
            </a:fld>
            <a:endParaRPr lang="en-US" altLang="zh-CN" sz="18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F84594-5CA2-48AC-9933-6CBE84BD50BC}" type="slidenum">
              <a:rPr lang="en-US" altLang="zh-CN" sz="1800"/>
              <a:t>4</a:t>
            </a:fld>
            <a:endParaRPr lang="en-US" altLang="zh-CN" sz="18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5A461B5-5861-4AD8-81D7-E064B8F4DFFF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B61060-DEA8-4674-AF48-238985F37DDB}" type="slidenum">
              <a:rPr lang="en-US" altLang="zh-CN" sz="1800"/>
              <a:t>6</a:t>
            </a:fld>
            <a:endParaRPr lang="en-US" altLang="zh-CN" sz="18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355436C-457D-4551-97A0-2EACA3525E76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D601D9-A527-4976-8419-770579E4B107}" type="slidenum">
              <a:rPr lang="en-US" altLang="zh-CN" sz="1800"/>
              <a:t>8</a:t>
            </a:fld>
            <a:endParaRPr lang="en-US" altLang="zh-CN" sz="18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331C79F-CEE8-488B-8214-7A51115B9D54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A76AD7E-BB9B-498B-80C7-0ACE32849648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8A6C5-084F-4465-B3E4-4169F2A36F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A0C1-FD12-4A4E-BBB9-884EC706C5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C6B2-705B-4D2A-8521-090CB296C6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31BA-D39E-4BA0-9C43-D15BE41F5B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95FF5-641E-4B3C-ACDF-2D49360AF0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6642-1EAE-46C2-9744-A69161106D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F3D1C-CE8D-4F4B-8555-6AB8AC4A15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5153-BC62-4353-A45E-CF63AA4F70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CBE78-7076-4892-B587-7E76C926B4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5063-931A-4463-8C93-042A630B8C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1F9D-0108-4832-9193-2C43E39746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4351D2B-6222-40FC-BFDF-3EDB18C17F2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38.png"/><Relationship Id="rId3" Type="http://schemas.microsoft.com/office/2007/relationships/media" Target="file:///C:\Users\lyz\Desktop\5A%20PPT%20&#20108;&#26657;&#26679;\Module%203\Unit%208\&#38899;&#39057;\hill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file:///C:\Users\lyz\Desktop\5A%20PPT%20&#20108;&#26657;&#26679;\Module%203\Unit%208\&#38899;&#39057;\map.mp3" TargetMode="External"/><Relationship Id="rId1" Type="http://schemas.microsoft.com/office/2007/relationships/media" Target="file:///C:\Users\lyz\Desktop\5A%20PPT%20&#20108;&#26657;&#26679;\Module%203\Unit%208\&#38899;&#39057;\map.mp3" TargetMode="External"/><Relationship Id="rId6" Type="http://schemas.openxmlformats.org/officeDocument/2006/relationships/audio" Target="file:///C:\Users\lyz\Desktop\5A%20PPT%20&#20108;&#26657;&#26679;\Module%203\Unit%208\&#38899;&#39057;\lake.mp3" TargetMode="External"/><Relationship Id="rId11" Type="http://schemas.openxmlformats.org/officeDocument/2006/relationships/image" Target="../media/image37.wmf"/><Relationship Id="rId5" Type="http://schemas.microsoft.com/office/2007/relationships/media" Target="file:///C:\Users\lyz\Desktop\5A%20PPT%20&#20108;&#26657;&#26679;\Module%203\Unit%208\&#38899;&#39057;\lake.mp3" TargetMode="External"/><Relationship Id="rId1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audio" Target="file:///C:\Users\lyz\Desktop\5A%20PPT%20&#20108;&#26657;&#26679;\Module%203\Unit%208\&#38899;&#39057;\hill.mp3" TargetMode="External"/><Relationship Id="rId9" Type="http://schemas.openxmlformats.org/officeDocument/2006/relationships/image" Target="../media/image35.wmf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wmf"/><Relationship Id="rId7" Type="http://schemas.openxmlformats.org/officeDocument/2006/relationships/image" Target="../media/image43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47.jpeg"/><Relationship Id="rId5" Type="http://schemas.openxmlformats.org/officeDocument/2006/relationships/image" Target="../media/image9.wmf"/><Relationship Id="rId10" Type="http://schemas.openxmlformats.org/officeDocument/2006/relationships/image" Target="../media/image46.jpeg"/><Relationship Id="rId4" Type="http://schemas.openxmlformats.org/officeDocument/2006/relationships/image" Target="../media/image8.wmf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C:\Users\lyz\Desktop\5APPT&#19977;&#26657;&#26679;\Module%203\Unit%208\&#38899;&#39057;\map.mp3" TargetMode="External"/><Relationship Id="rId1" Type="http://schemas.microsoft.com/office/2007/relationships/media" Target="file:///C:\Users\lyz\Desktop\5APPT&#19977;&#26657;&#26679;\Module%203\Unit%208\&#38899;&#39057;\map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6" descr="C:\Users\lyz\Desktop\04_Top bar (2)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标题 1"/>
          <p:cNvSpPr txBox="1">
            <a:spLocks noChangeArrowheads="1"/>
          </p:cNvSpPr>
          <p:nvPr/>
        </p:nvSpPr>
        <p:spPr bwMode="auto">
          <a:xfrm>
            <a:off x="2668720" y="1447852"/>
            <a:ext cx="6324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9600" dirty="0">
                <a:solidFill>
                  <a:srgbClr val="FFC000"/>
                </a:solidFill>
                <a:latin typeface="Broadway" panose="04040905080B02020502" pitchFamily="82" charset="0"/>
              </a:rPr>
              <a:t>An outing</a:t>
            </a:r>
          </a:p>
        </p:txBody>
      </p:sp>
      <p:pic>
        <p:nvPicPr>
          <p:cNvPr id="3078" name="Picture 9" descr="C:\Users\lyz\Desktop\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654" y="2881449"/>
            <a:ext cx="43338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C:\Users\lyz\Desktop\图片1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1" y="752475"/>
            <a:ext cx="2057401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矩形 205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21" y="5901434"/>
            <a:ext cx="913677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4876800" y="1371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663300"/>
                </a:solidFill>
              </a:rPr>
              <a:t>the Big Stone</a:t>
            </a:r>
            <a:r>
              <a:rPr lang="en-US" altLang="zh-CN" sz="3200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58379" name="Rectangle 6"/>
          <p:cNvSpPr>
            <a:spLocks noChangeArrowheads="1"/>
          </p:cNvSpPr>
          <p:nvPr/>
        </p:nvSpPr>
        <p:spPr bwMode="auto">
          <a:xfrm>
            <a:off x="685800" y="4953000"/>
            <a:ext cx="4495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/>
              <a:t>Where is the big stone?</a:t>
            </a:r>
          </a:p>
        </p:txBody>
      </p:sp>
      <p:sp>
        <p:nvSpPr>
          <p:cNvPr id="58380" name="Rectangle 6"/>
          <p:cNvSpPr>
            <a:spLocks noChangeArrowheads="1"/>
          </p:cNvSpPr>
          <p:nvPr/>
        </p:nvSpPr>
        <p:spPr bwMode="auto">
          <a:xfrm>
            <a:off x="5029200" y="4953000"/>
            <a:ext cx="3429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/>
              <a:t>It’s on the hill.</a:t>
            </a:r>
          </a:p>
        </p:txBody>
      </p:sp>
      <p:pic>
        <p:nvPicPr>
          <p:cNvPr id="20485" name="图片 10" descr="图片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C:\Users\lyz\Desktop\Look 2.ti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325688"/>
            <a:ext cx="3657600" cy="2595562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Line 10"/>
          <p:cNvSpPr>
            <a:spLocks noChangeShapeType="1"/>
          </p:cNvSpPr>
          <p:nvPr/>
        </p:nvSpPr>
        <p:spPr bwMode="auto">
          <a:xfrm flipH="1">
            <a:off x="2895600" y="1828800"/>
            <a:ext cx="1981200" cy="9906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9" grpId="0"/>
      <p:bldP spid="583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6800" y="4800600"/>
            <a:ext cx="7239000" cy="1354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Today is a fine day. Peter is at ___________ with his friends. He is reading ______________. He wants to find _____________.</a:t>
            </a:r>
          </a:p>
        </p:txBody>
      </p:sp>
      <p:pic>
        <p:nvPicPr>
          <p:cNvPr id="22531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C:\Users\lyz\Desktop\Look 1.ti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1828800"/>
            <a:ext cx="3665538" cy="281940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057400"/>
            <a:ext cx="3886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1371600" y="4648200"/>
            <a:ext cx="601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2"/>
                </a:solidFill>
              </a:rPr>
              <a:t>1. Where are they now?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2"/>
                </a:solidFill>
              </a:rPr>
              <a:t>2. Where is the letter?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accent2"/>
                </a:solidFill>
              </a:rPr>
              <a:t>3. What is Peter doing?</a:t>
            </a:r>
          </a:p>
        </p:txBody>
      </p:sp>
      <p:pic>
        <p:nvPicPr>
          <p:cNvPr id="24579" name="Picture 11" descr="think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lyz\Desktop\Look 2.tif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71600" y="1973263"/>
            <a:ext cx="3375025" cy="2395537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43000" y="4495800"/>
            <a:ext cx="6934200" cy="1354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Big Stone is on the hill. Peter finds ___________ behind it. The letter says, “ You can find a diamond _____________________.”</a:t>
            </a:r>
          </a:p>
        </p:txBody>
      </p:sp>
      <p:pic>
        <p:nvPicPr>
          <p:cNvPr id="26626" name="Picture 11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34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C:\Users\lyz\Desktop\Look 2.ti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6288" y="1752600"/>
            <a:ext cx="3375025" cy="2395538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矩形 1434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86000"/>
            <a:ext cx="3733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4" name="Group 18"/>
          <p:cNvGrpSpPr/>
          <p:nvPr/>
        </p:nvGrpSpPr>
        <p:grpSpPr bwMode="auto">
          <a:xfrm>
            <a:off x="0" y="685800"/>
            <a:ext cx="3276600" cy="874713"/>
            <a:chOff x="0" y="432"/>
            <a:chExt cx="2064" cy="551"/>
          </a:xfrm>
        </p:grpSpPr>
        <p:pic>
          <p:nvPicPr>
            <p:cNvPr id="28675" name="Picture 1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432"/>
              <a:ext cx="67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68" y="576"/>
              <a:ext cx="1296" cy="28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FF9900"/>
                    </a:solidFill>
                    <a:round/>
                  </a:ln>
                  <a:solidFill>
                    <a:srgbClr val="FF99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Look and read</a:t>
              </a:r>
              <a:endParaRPr lang="zh-CN" altLang="en-US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066800" y="4876800"/>
            <a:ext cx="701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1. What do they find at the top of Green Hill?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accent2"/>
                </a:solidFill>
              </a:rPr>
              <a:t>2. What does the letter say?</a:t>
            </a:r>
          </a:p>
        </p:txBody>
      </p:sp>
      <p:pic>
        <p:nvPicPr>
          <p:cNvPr id="28678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C:\Users\lyz\Desktop\look 3.ti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114550"/>
            <a:ext cx="3162300" cy="234950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19400"/>
            <a:ext cx="35052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2" name="Group 18"/>
          <p:cNvGrpSpPr/>
          <p:nvPr/>
        </p:nvGrpSpPr>
        <p:grpSpPr bwMode="auto">
          <a:xfrm>
            <a:off x="0" y="685800"/>
            <a:ext cx="3276600" cy="874713"/>
            <a:chOff x="0" y="432"/>
            <a:chExt cx="2064" cy="551"/>
          </a:xfrm>
        </p:grpSpPr>
        <p:pic>
          <p:nvPicPr>
            <p:cNvPr id="30723" name="Picture 1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432"/>
              <a:ext cx="67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68" y="576"/>
              <a:ext cx="1296" cy="28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FF9900"/>
                    </a:solidFill>
                    <a:round/>
                  </a:ln>
                  <a:solidFill>
                    <a:srgbClr val="FF99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Look and read</a:t>
              </a:r>
              <a:endParaRPr lang="zh-CN" altLang="en-US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30725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C:\Users\lyz\Desktop\Look 4.ti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25" y="2528888"/>
            <a:ext cx="3783013" cy="2195512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133600" y="3733800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l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ke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029200" y="3657600"/>
            <a:ext cx="2438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d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amond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209800" y="4724400"/>
            <a:ext cx="533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/>
              <a:t>The lake</a:t>
            </a:r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is like</a:t>
            </a:r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800" b="1"/>
              <a:t>a diamond.</a:t>
            </a:r>
            <a:r>
              <a:rPr lang="en-US" altLang="zh-CN" sz="2400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9" name="Picture 13" descr="getCA977DL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362200"/>
            <a:ext cx="1295400" cy="1017588"/>
          </a:xfrm>
          <a:prstGeom prst="rect">
            <a:avLst/>
          </a:prstGeom>
          <a:noFill/>
          <a:ln w="28575">
            <a:solidFill>
              <a:srgbClr val="CC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4" cstate="email"/>
          <a:srcRect l="4646" t="15384" r="51219" b="11539"/>
          <a:stretch>
            <a:fillRect/>
          </a:stretch>
        </p:blipFill>
        <p:spPr bwMode="auto">
          <a:xfrm>
            <a:off x="2057400" y="1905000"/>
            <a:ext cx="1600200" cy="1676400"/>
          </a:xfrm>
          <a:prstGeom prst="rect">
            <a:avLst/>
          </a:prstGeom>
          <a:noFill/>
          <a:ln w="28575">
            <a:solidFill>
              <a:srgbClr val="CC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286000" y="5334000"/>
            <a:ext cx="2438400" cy="625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/>
              <a:t>…</a:t>
            </a:r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is like</a:t>
            </a:r>
            <a:r>
              <a:rPr lang="en-US" altLang="zh-CN" sz="2800" b="1">
                <a:solidFill>
                  <a:schemeClr val="accent2"/>
                </a:solidFill>
              </a:rPr>
              <a:t> </a:t>
            </a:r>
            <a:r>
              <a:rPr lang="en-US" altLang="zh-CN" sz="2800" b="1"/>
              <a:t>...</a:t>
            </a:r>
            <a:endParaRPr lang="en-US" altLang="zh-CN" sz="2400" b="1">
              <a:solidFill>
                <a:schemeClr val="accent2"/>
              </a:solidFill>
            </a:endParaRPr>
          </a:p>
        </p:txBody>
      </p:sp>
      <p:pic>
        <p:nvPicPr>
          <p:cNvPr id="32775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762000" y="365125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Look and learn 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2777" name="矩形 1741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6"/>
          <p:cNvGrpSpPr/>
          <p:nvPr/>
        </p:nvGrpSpPr>
        <p:grpSpPr bwMode="auto">
          <a:xfrm>
            <a:off x="0" y="0"/>
            <a:ext cx="9144000" cy="1295400"/>
            <a:chOff x="0" y="0"/>
            <a:chExt cx="5760" cy="816"/>
          </a:xfrm>
        </p:grpSpPr>
        <p:pic>
          <p:nvPicPr>
            <p:cNvPr id="34818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8"/>
            <p:cNvPicPr>
              <a:picLocks noChangeAspect="1" noChangeArrowheads="1"/>
            </p:cNvPicPr>
            <p:nvPr/>
          </p:nvPicPr>
          <p:blipFill>
            <a:blip r:embed="rId3" cstate="email"/>
            <a:srcRect t="52940" r="37500" b="23529"/>
            <a:stretch>
              <a:fillRect/>
            </a:stretch>
          </p:blipFill>
          <p:spPr bwMode="auto">
            <a:xfrm>
              <a:off x="288" y="624"/>
              <a:ext cx="3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1143000" y="4419600"/>
            <a:ext cx="7467600" cy="1616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accent2"/>
                </a:solidFill>
              </a:rPr>
              <a:t> Alice, Kitty, Peter and Joe are at the top of __________. They find another _________. It says,</a:t>
            </a:r>
            <a:r>
              <a:rPr lang="zh-CN" altLang="en-US" sz="2000" b="1" dirty="0">
                <a:solidFill>
                  <a:schemeClr val="accent2"/>
                </a:solidFill>
              </a:rPr>
              <a:t>“</a:t>
            </a:r>
            <a:r>
              <a:rPr lang="en-US" altLang="zh-CN" sz="2000" b="1" dirty="0">
                <a:solidFill>
                  <a:schemeClr val="accent2"/>
                </a:solidFill>
              </a:rPr>
              <a:t>Look down and you can see _____________.” 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accent2"/>
                </a:solidFill>
              </a:rPr>
              <a:t>Oh, that’s it! _________ is like a big diamond. How amazing!</a:t>
            </a:r>
            <a:endParaRPr lang="en-US" altLang="zh-CN" sz="2400" b="1" dirty="0">
              <a:solidFill>
                <a:schemeClr val="accent2"/>
              </a:solidFill>
            </a:endParaRPr>
          </a:p>
        </p:txBody>
      </p:sp>
      <p:pic>
        <p:nvPicPr>
          <p:cNvPr id="34821" name="Picture 14" descr="think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C:\Users\lyz\Desktop\Look 4.ti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575" y="1955800"/>
            <a:ext cx="3473450" cy="2016125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10" descr="C:\Users\lyz\Desktop\look 3.ti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8113" y="1981200"/>
            <a:ext cx="2679700" cy="1990725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6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17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236220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kern="10">
              <a:ln w="9525">
                <a:solidFill>
                  <a:srgbClr val="FF99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6867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981200"/>
            <a:ext cx="77708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9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WordArt 10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236220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kern="10">
              <a:ln w="9525">
                <a:solidFill>
                  <a:srgbClr val="FF99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8915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09663" y="1981200"/>
            <a:ext cx="6924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90600" y="2392363"/>
            <a:ext cx="70104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Where can we go for an outing?</a:t>
            </a:r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990600" y="3382963"/>
            <a:ext cx="67818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What do we need for an outing?</a:t>
            </a:r>
            <a:r>
              <a:rPr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990600" y="4373563"/>
            <a:ext cx="64008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Do you like outings? Why?</a:t>
            </a:r>
          </a:p>
        </p:txBody>
      </p:sp>
      <p:pic>
        <p:nvPicPr>
          <p:cNvPr id="4100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914400"/>
            <a:ext cx="62071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48000" y="3810000"/>
            <a:ext cx="24384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11" cstate="email"/>
          <a:srcRect b="12991"/>
          <a:stretch>
            <a:fillRect/>
          </a:stretch>
        </p:blipFill>
        <p:spPr bwMode="auto">
          <a:xfrm>
            <a:off x="457200" y="25146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4267200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05200" y="5638800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h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ll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629400" y="4495800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l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ke</a:t>
            </a:r>
          </a:p>
        </p:txBody>
      </p:sp>
      <p:pic>
        <p:nvPicPr>
          <p:cNvPr id="40967" name="Picture 6" descr="C:\Users\lyz\Desktop\04_Top bar (2).t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p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072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ill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ke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98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C:\Users\lyz\Desktop\lake.tif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0" y="2063750"/>
            <a:ext cx="22828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矩形 2151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7" grpId="0"/>
      <p:bldP spid="9228" grpId="0"/>
      <p:bldP spid="92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 noChangeArrowheads="1"/>
          </p:cNvPicPr>
          <p:nvPr/>
        </p:nvPicPr>
        <p:blipFill>
          <a:blip r:embed="rId3" cstate="email"/>
          <a:srcRect r="3555"/>
          <a:stretch>
            <a:fillRect/>
          </a:stretch>
        </p:blipFill>
        <p:spPr bwMode="auto">
          <a:xfrm>
            <a:off x="609600" y="1752600"/>
            <a:ext cx="1676400" cy="12255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1752600"/>
            <a:ext cx="1905000" cy="1228725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1752600"/>
            <a:ext cx="1752600" cy="12128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1752600"/>
            <a:ext cx="1676400" cy="1160463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276600" y="4572000"/>
            <a:ext cx="186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663300"/>
                </a:solidFill>
              </a:rPr>
              <a:t>on the hill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4800600" y="3429000"/>
            <a:ext cx="4000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663300"/>
                </a:solidFill>
              </a:rPr>
              <a:t>at the top of Green Hill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7200" y="5410200"/>
            <a:ext cx="227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663300"/>
                </a:solidFill>
              </a:rPr>
              <a:t>at Green Hill</a:t>
            </a:r>
          </a:p>
        </p:txBody>
      </p:sp>
      <p:sp>
        <p:nvSpPr>
          <p:cNvPr id="43016" name="AutoShape 15"/>
          <p:cNvSpPr>
            <a:spLocks noChangeArrowheads="1"/>
          </p:cNvSpPr>
          <p:nvPr/>
        </p:nvSpPr>
        <p:spPr bwMode="auto">
          <a:xfrm rot="-2124657">
            <a:off x="2776538" y="5254625"/>
            <a:ext cx="1112837" cy="153988"/>
          </a:xfrm>
          <a:prstGeom prst="rightArrow">
            <a:avLst>
              <a:gd name="adj1" fmla="val 50000"/>
              <a:gd name="adj2" fmla="val 180636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7" name="AutoShape 16"/>
          <p:cNvSpPr>
            <a:spLocks noChangeArrowheads="1"/>
          </p:cNvSpPr>
          <p:nvPr/>
        </p:nvSpPr>
        <p:spPr bwMode="auto">
          <a:xfrm rot="-2124657">
            <a:off x="4265613" y="4191000"/>
            <a:ext cx="1112837" cy="152400"/>
          </a:xfrm>
          <a:prstGeom prst="rightArrow">
            <a:avLst>
              <a:gd name="adj1" fmla="val 50000"/>
              <a:gd name="adj2" fmla="val 182518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018" name="Picture 14" descr="think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Rectangle 7"/>
          <p:cNvSpPr>
            <a:spLocks noChangeArrowheads="1"/>
          </p:cNvSpPr>
          <p:nvPr/>
        </p:nvSpPr>
        <p:spPr bwMode="auto">
          <a:xfrm>
            <a:off x="533400" y="59436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</a:rPr>
              <a:t>(read a map)</a:t>
            </a:r>
          </a:p>
        </p:txBody>
      </p:sp>
      <p:sp>
        <p:nvSpPr>
          <p:cNvPr id="43020" name="Rectangle 7"/>
          <p:cNvSpPr>
            <a:spLocks noChangeArrowheads="1"/>
          </p:cNvSpPr>
          <p:nvPr/>
        </p:nvSpPr>
        <p:spPr bwMode="auto">
          <a:xfrm>
            <a:off x="1066800" y="4495800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</a:rPr>
              <a:t>(find  a letter)</a:t>
            </a:r>
          </a:p>
        </p:txBody>
      </p:sp>
      <p:sp>
        <p:nvSpPr>
          <p:cNvPr id="43021" name="Rectangle 7"/>
          <p:cNvSpPr>
            <a:spLocks noChangeArrowheads="1"/>
          </p:cNvSpPr>
          <p:nvPr/>
        </p:nvSpPr>
        <p:spPr bwMode="auto">
          <a:xfrm>
            <a:off x="1676400" y="3352800"/>
            <a:ext cx="314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</a:rPr>
              <a:t>(find  another letter)</a:t>
            </a:r>
          </a:p>
        </p:txBody>
      </p:sp>
      <p:sp>
        <p:nvSpPr>
          <p:cNvPr id="43022" name="Rectangle 7"/>
          <p:cNvSpPr>
            <a:spLocks noChangeArrowheads="1"/>
          </p:cNvSpPr>
          <p:nvPr/>
        </p:nvSpPr>
        <p:spPr bwMode="auto">
          <a:xfrm>
            <a:off x="4491038" y="5562600"/>
            <a:ext cx="4652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663300"/>
                </a:solidFill>
              </a:rPr>
              <a:t>at the bottom of Green Hill</a:t>
            </a:r>
          </a:p>
        </p:txBody>
      </p:sp>
      <p:sp>
        <p:nvSpPr>
          <p:cNvPr id="43023" name="AutoShape 22"/>
          <p:cNvSpPr>
            <a:spLocks noChangeArrowheads="1"/>
          </p:cNvSpPr>
          <p:nvPr/>
        </p:nvSpPr>
        <p:spPr bwMode="auto">
          <a:xfrm rot="4046246">
            <a:off x="6643688" y="4554538"/>
            <a:ext cx="1228725" cy="193675"/>
          </a:xfrm>
          <a:prstGeom prst="rightArrow">
            <a:avLst>
              <a:gd name="adj1" fmla="val 50000"/>
              <a:gd name="adj2" fmla="val 158577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4" name="Rectangle 7"/>
          <p:cNvSpPr>
            <a:spLocks noChangeArrowheads="1"/>
          </p:cNvSpPr>
          <p:nvPr/>
        </p:nvSpPr>
        <p:spPr bwMode="auto">
          <a:xfrm>
            <a:off x="5943600" y="60960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</a:rPr>
              <a:t>(find  a lake)</a:t>
            </a:r>
          </a:p>
        </p:txBody>
      </p:sp>
      <p:pic>
        <p:nvPicPr>
          <p:cNvPr id="43025" name="Picture 6" descr="C:\Users\lyz\Desktop\04_Top bar (2)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WordArt 8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236220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and order</a:t>
            </a:r>
            <a:endParaRPr lang="zh-CN" altLang="en-US" sz="3600" kern="10">
              <a:ln w="9525">
                <a:solidFill>
                  <a:srgbClr val="FF99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5059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1981200"/>
            <a:ext cx="8207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124200"/>
            <a:ext cx="7391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4" cstate="email"/>
          <a:srcRect t="52632" r="46666"/>
          <a:stretch>
            <a:fillRect/>
          </a:stretch>
        </p:blipFill>
        <p:spPr bwMode="auto">
          <a:xfrm>
            <a:off x="0" y="1600200"/>
            <a:ext cx="6324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4495800" y="38862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1" name="WordArt 10"/>
          <p:cNvSpPr>
            <a:spLocks noChangeArrowheads="1" noChangeShapeType="1" noTextEdit="1"/>
          </p:cNvSpPr>
          <p:nvPr/>
        </p:nvSpPr>
        <p:spPr bwMode="auto">
          <a:xfrm>
            <a:off x="6858000" y="3733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2" name="WordArt 11"/>
          <p:cNvSpPr>
            <a:spLocks noChangeArrowheads="1" noChangeShapeType="1" noTextEdit="1"/>
          </p:cNvSpPr>
          <p:nvPr/>
        </p:nvSpPr>
        <p:spPr bwMode="auto">
          <a:xfrm>
            <a:off x="5486400" y="4876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3" name="WordArt 12"/>
          <p:cNvSpPr>
            <a:spLocks noChangeArrowheads="1" noChangeShapeType="1" noTextEdit="1"/>
          </p:cNvSpPr>
          <p:nvPr/>
        </p:nvSpPr>
        <p:spPr bwMode="auto">
          <a:xfrm>
            <a:off x="2819400" y="47244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7111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 descr="think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9144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WordArt 8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236220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and order</a:t>
            </a:r>
            <a:endParaRPr lang="zh-CN" altLang="en-US" sz="3600" kern="10">
              <a:ln w="9525">
                <a:solidFill>
                  <a:srgbClr val="FF99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2"/>
          <p:cNvPicPr>
            <a:picLocks noChangeAspect="1" noChangeArrowheads="1"/>
          </p:cNvPicPr>
          <p:nvPr/>
        </p:nvPicPr>
        <p:blipFill>
          <a:blip r:embed="rId3" cstate="email"/>
          <a:srcRect r="3555"/>
          <a:stretch>
            <a:fillRect/>
          </a:stretch>
        </p:blipFill>
        <p:spPr bwMode="auto">
          <a:xfrm>
            <a:off x="1066800" y="1600200"/>
            <a:ext cx="1543050" cy="1071563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2895600"/>
            <a:ext cx="1682750" cy="10858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4267200"/>
            <a:ext cx="1589088" cy="1030288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5562600"/>
            <a:ext cx="1600200" cy="9842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17" descr="match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6588"/>
            <a:ext cx="3429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18"/>
          <p:cNvSpPr>
            <a:spLocks noChangeArrowheads="1"/>
          </p:cNvSpPr>
          <p:nvPr/>
        </p:nvSpPr>
        <p:spPr bwMode="auto">
          <a:xfrm>
            <a:off x="5257800" y="4267200"/>
            <a:ext cx="3200400" cy="915988"/>
          </a:xfrm>
          <a:prstGeom prst="rect">
            <a:avLst/>
          </a:prstGeom>
          <a:solidFill>
            <a:srgbClr val="FF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Peter is looking at a letter. The letter is behind the Big Stone.</a:t>
            </a:r>
          </a:p>
        </p:txBody>
      </p:sp>
      <p:sp>
        <p:nvSpPr>
          <p:cNvPr id="49159" name="Rectangle 19"/>
          <p:cNvSpPr>
            <a:spLocks noChangeArrowheads="1"/>
          </p:cNvSpPr>
          <p:nvPr/>
        </p:nvSpPr>
        <p:spPr bwMode="auto">
          <a:xfrm>
            <a:off x="5181600" y="3048000"/>
            <a:ext cx="3200400" cy="641350"/>
          </a:xfrm>
          <a:prstGeom prst="rect">
            <a:avLst/>
          </a:prstGeom>
          <a:solidFill>
            <a:srgbClr val="FF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Peter is at Green Hill. He is reading the map.</a:t>
            </a:r>
          </a:p>
        </p:txBody>
      </p:sp>
      <p:sp>
        <p:nvSpPr>
          <p:cNvPr id="49160" name="Rectangle 20"/>
          <p:cNvSpPr>
            <a:spLocks noChangeArrowheads="1"/>
          </p:cNvSpPr>
          <p:nvPr/>
        </p:nvSpPr>
        <p:spPr bwMode="auto">
          <a:xfrm>
            <a:off x="5257800" y="5638800"/>
            <a:ext cx="3200400" cy="641350"/>
          </a:xfrm>
          <a:prstGeom prst="rect">
            <a:avLst/>
          </a:prstGeom>
          <a:solidFill>
            <a:srgbClr val="FF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Peter is looking down from the top of Green Hill. </a:t>
            </a:r>
          </a:p>
        </p:txBody>
      </p:sp>
      <p:sp>
        <p:nvSpPr>
          <p:cNvPr id="49161" name="Rectangle 21"/>
          <p:cNvSpPr>
            <a:spLocks noChangeArrowheads="1"/>
          </p:cNvSpPr>
          <p:nvPr/>
        </p:nvSpPr>
        <p:spPr bwMode="auto">
          <a:xfrm>
            <a:off x="5105400" y="1676400"/>
            <a:ext cx="3200400" cy="641350"/>
          </a:xfrm>
          <a:prstGeom prst="rect">
            <a:avLst/>
          </a:prstGeom>
          <a:solidFill>
            <a:srgbClr val="FF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Peter is watching a lake. The lake is like a diamond. 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895600" y="1981200"/>
            <a:ext cx="2133600" cy="129540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895600" y="3276600"/>
            <a:ext cx="2133600" cy="144780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971800" y="4343400"/>
            <a:ext cx="2209800" cy="160020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2895600" y="1828800"/>
            <a:ext cx="2133600" cy="403860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9166" name="Picture 26" descr="4231595_212902066707_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81200"/>
            <a:ext cx="155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27" descr="4231595_212902066707_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352800"/>
            <a:ext cx="2809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28" descr="4231595_212902066707_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25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29" descr="4231595_212902066707_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867400"/>
            <a:ext cx="2238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6" descr="C:\Users\lyz\Desktop\04_Top bar (2).t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4400" y="2057400"/>
            <a:ext cx="6934200" cy="11445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Today is a fine day. Peter is at Green Hill with his friends. He is reading the map of Green Hill. He wants to find the Big Stone.      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3198813"/>
            <a:ext cx="6934200" cy="11445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Big Stone is on the hill. Peter finds a letter behind it. The letter says, “You can find a diamond at the top of Green Hill.”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6934200" cy="1998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Now Peter and his friends are at the top of Green Hill. Peter is reading another letter. It says, “Look down and you can see the diamond.”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Peter and his friends see a lake. The lake is like a diamond. How amazing!</a:t>
            </a:r>
          </a:p>
        </p:txBody>
      </p:sp>
      <p:sp>
        <p:nvSpPr>
          <p:cNvPr id="7" name="缺角矩形 6"/>
          <p:cNvSpPr/>
          <p:nvPr/>
        </p:nvSpPr>
        <p:spPr>
          <a:xfrm>
            <a:off x="3836560" y="950912"/>
            <a:ext cx="3075495" cy="762001"/>
          </a:xfrm>
          <a:prstGeom prst="plaqu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000" dirty="0">
                <a:solidFill>
                  <a:srgbClr val="0D0D0D"/>
                </a:solidFill>
                <a:latin typeface="Comic Sans MS" panose="030F0702030302020204" pitchFamily="66" charset="0"/>
              </a:rPr>
              <a:t>A diamond</a:t>
            </a:r>
          </a:p>
        </p:txBody>
      </p:sp>
      <p:grpSp>
        <p:nvGrpSpPr>
          <p:cNvPr id="51205" name="Group 12"/>
          <p:cNvGrpSpPr/>
          <p:nvPr/>
        </p:nvGrpSpPr>
        <p:grpSpPr bwMode="auto">
          <a:xfrm>
            <a:off x="0" y="685800"/>
            <a:ext cx="3276600" cy="874713"/>
            <a:chOff x="0" y="432"/>
            <a:chExt cx="2064" cy="551"/>
          </a:xfrm>
        </p:grpSpPr>
        <p:pic>
          <p:nvPicPr>
            <p:cNvPr id="5120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432"/>
              <a:ext cx="67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68" y="576"/>
              <a:ext cx="1296" cy="28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ln w="9525">
                    <a:solidFill>
                      <a:srgbClr val="FF9900"/>
                    </a:solidFill>
                    <a:round/>
                  </a:ln>
                  <a:solidFill>
                    <a:srgbClr val="FF99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Look and read</a:t>
              </a:r>
              <a:endParaRPr lang="zh-CN" altLang="en-US" sz="3600" kern="10" dirty="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51208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矩形 2663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/>
      <p:bldP spid="368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514600"/>
            <a:ext cx="2209800" cy="1714500"/>
          </a:xfrm>
          <a:prstGeom prst="rect">
            <a:avLst/>
          </a:prstGeom>
          <a:noFill/>
          <a:ln w="38100" cap="rnd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4" cstate="email"/>
          <a:srcRect l="12195"/>
          <a:stretch>
            <a:fillRect/>
          </a:stretch>
        </p:blipFill>
        <p:spPr bwMode="auto">
          <a:xfrm>
            <a:off x="5181600" y="4724400"/>
            <a:ext cx="2362200" cy="1611313"/>
          </a:xfrm>
          <a:prstGeom prst="rect">
            <a:avLst/>
          </a:prstGeom>
          <a:noFill/>
          <a:ln w="38100" cap="rnd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2514600"/>
            <a:ext cx="2438400" cy="1744663"/>
          </a:xfrm>
          <a:prstGeom prst="rect">
            <a:avLst/>
          </a:prstGeom>
          <a:noFill/>
          <a:ln w="38100" cap="rnd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14600"/>
            <a:ext cx="2362200" cy="1735138"/>
          </a:xfrm>
          <a:prstGeom prst="rect">
            <a:avLst/>
          </a:prstGeom>
          <a:noFill/>
          <a:ln w="38100" cap="rnd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47800" y="4800600"/>
            <a:ext cx="2895600" cy="1646238"/>
          </a:xfrm>
          <a:prstGeom prst="rect">
            <a:avLst/>
          </a:prstGeom>
          <a:noFill/>
          <a:ln w="38100" cap="rnd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4191000" y="1219200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CC6600"/>
                </a:solidFill>
              </a:rPr>
              <a:t>S1: What is Peter doing?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CC6600"/>
                </a:solidFill>
              </a:rPr>
              <a:t>S2: He’s …(doing)</a:t>
            </a:r>
          </a:p>
        </p:txBody>
      </p:sp>
      <p:sp>
        <p:nvSpPr>
          <p:cNvPr id="53255" name="WordArt 11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6" name="WordArt 12"/>
          <p:cNvSpPr>
            <a:spLocks noChangeArrowheads="1" noChangeShapeType="1" noTextEdit="1"/>
          </p:cNvSpPr>
          <p:nvPr/>
        </p:nvSpPr>
        <p:spPr bwMode="auto">
          <a:xfrm>
            <a:off x="4495800" y="26670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7" name="WordArt 13"/>
          <p:cNvSpPr>
            <a:spLocks noChangeArrowheads="1" noChangeShapeType="1" noTextEdit="1"/>
          </p:cNvSpPr>
          <p:nvPr/>
        </p:nvSpPr>
        <p:spPr bwMode="auto">
          <a:xfrm>
            <a:off x="6553200" y="26670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8" name="WordArt 14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9" name="WordArt 15"/>
          <p:cNvSpPr>
            <a:spLocks noChangeArrowheads="1" noChangeShapeType="1" noTextEdit="1"/>
          </p:cNvSpPr>
          <p:nvPr/>
        </p:nvSpPr>
        <p:spPr bwMode="auto">
          <a:xfrm>
            <a:off x="5486400" y="4876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3260" name="Picture 16" descr="think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6" descr="C:\Users\lyz\Desktop\04_Top bar (2).t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矩形 2766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9"/>
          <p:cNvSpPr txBox="1">
            <a:spLocks noChangeArrowheads="1"/>
          </p:cNvSpPr>
          <p:nvPr/>
        </p:nvSpPr>
        <p:spPr bwMode="auto">
          <a:xfrm>
            <a:off x="1270000" y="1295400"/>
            <a:ext cx="6731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Read the dialogue on page 52.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US" altLang="zh-CN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2. Act out the story on pages 54     </a:t>
            </a:r>
          </a:p>
          <a:p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and 55 in your group.</a:t>
            </a:r>
          </a:p>
          <a:p>
            <a:endParaRPr lang="en-US" altLang="zh-CN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3. Play the game on page 56 with  </a:t>
            </a:r>
          </a:p>
          <a:p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your friend. </a:t>
            </a:r>
          </a:p>
          <a:p>
            <a:endParaRPr lang="en-US" altLang="zh-CN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4. Finish </a:t>
            </a:r>
            <a:r>
              <a:rPr lang="en-US" altLang="zh-CN" sz="28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Workbook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pages 44 and 46</a:t>
            </a:r>
            <a:r>
              <a:rPr lang="en-US" altLang="zh-CN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en-US" altLang="zh-CN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3333FF"/>
              </a:solidFill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5077826"/>
            <a:ext cx="1262743" cy="178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389" y="5077826"/>
            <a:ext cx="1261236" cy="178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28796" y="290810"/>
            <a:ext cx="3401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方正胖头鱼简体" pitchFamily="65" charset="-122"/>
                <a:ea typeface="方正胖头鱼简体" pitchFamily="65" charset="-122"/>
              </a:rPr>
              <a:t>Homework</a:t>
            </a:r>
            <a:endParaRPr lang="zh-CN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57350" name="矩形 2970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5800"/>
            <a:ext cx="3733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6" name="Group 16"/>
          <p:cNvGrpSpPr/>
          <p:nvPr/>
        </p:nvGrpSpPr>
        <p:grpSpPr bwMode="auto">
          <a:xfrm>
            <a:off x="1447800" y="1981200"/>
            <a:ext cx="5638800" cy="3581400"/>
            <a:chOff x="864" y="1296"/>
            <a:chExt cx="3894" cy="2544"/>
          </a:xfrm>
        </p:grpSpPr>
        <p:pic>
          <p:nvPicPr>
            <p:cNvPr id="6147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 r="3555"/>
            <a:stretch>
              <a:fillRect/>
            </a:stretch>
          </p:blipFill>
          <p:spPr bwMode="auto">
            <a:xfrm>
              <a:off x="912" y="1296"/>
              <a:ext cx="1680" cy="1200"/>
            </a:xfrm>
            <a:prstGeom prst="rect">
              <a:avLst/>
            </a:prstGeom>
            <a:noFill/>
            <a:ln w="28575">
              <a:solidFill>
                <a:srgbClr val="FFCC6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28" y="1296"/>
              <a:ext cx="1830" cy="1214"/>
            </a:xfrm>
            <a:prstGeom prst="rect">
              <a:avLst/>
            </a:prstGeom>
            <a:noFill/>
            <a:ln w="28575">
              <a:solidFill>
                <a:srgbClr val="FFCC6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64" y="2688"/>
              <a:ext cx="1728" cy="1152"/>
            </a:xfrm>
            <a:prstGeom prst="rect">
              <a:avLst/>
            </a:prstGeom>
            <a:noFill/>
            <a:ln w="28575">
              <a:solidFill>
                <a:srgbClr val="FFCC6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28" y="2688"/>
              <a:ext cx="1824" cy="1152"/>
            </a:xfrm>
            <a:prstGeom prst="rect">
              <a:avLst/>
            </a:prstGeom>
            <a:noFill/>
            <a:ln w="28575">
              <a:solidFill>
                <a:srgbClr val="FFCC6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371600" y="5867400"/>
            <a:ext cx="5562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1. Who are they?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67200" y="5867400"/>
            <a:ext cx="4038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2. What are they doing?</a:t>
            </a:r>
          </a:p>
        </p:txBody>
      </p:sp>
      <p:pic>
        <p:nvPicPr>
          <p:cNvPr id="6153" name="Picture 6" descr="C:\Users\lyz\Desktop\04_Top bar (2)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矩形 410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4"/>
          <p:cNvGrpSpPr/>
          <p:nvPr/>
        </p:nvGrpSpPr>
        <p:grpSpPr bwMode="auto">
          <a:xfrm>
            <a:off x="0" y="0"/>
            <a:ext cx="9144000" cy="1295400"/>
            <a:chOff x="0" y="0"/>
            <a:chExt cx="5760" cy="816"/>
          </a:xfrm>
        </p:grpSpPr>
        <p:pic>
          <p:nvPicPr>
            <p:cNvPr id="819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 t="52940" r="37500" b="23529"/>
            <a:stretch>
              <a:fillRect/>
            </a:stretch>
          </p:blipFill>
          <p:spPr bwMode="auto">
            <a:xfrm>
              <a:off x="288" y="624"/>
              <a:ext cx="3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2"/>
          <p:cNvPicPr>
            <a:picLocks noChangeAspect="1" noChangeArrowheads="1"/>
          </p:cNvPicPr>
          <p:nvPr/>
        </p:nvPicPr>
        <p:blipFill>
          <a:blip r:embed="rId4" cstate="email"/>
          <a:srcRect r="3555"/>
          <a:stretch>
            <a:fillRect/>
          </a:stretch>
        </p:blipFill>
        <p:spPr bwMode="auto">
          <a:xfrm>
            <a:off x="381000" y="2286000"/>
            <a:ext cx="3505200" cy="2563813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4267200" y="2667000"/>
            <a:ext cx="4648200" cy="1920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Alice:</a:t>
            </a:r>
            <a:r>
              <a:rPr lang="en-US" altLang="zh-CN" sz="2000" b="1" dirty="0"/>
              <a:t> What are you doing, Peter?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Peter:</a:t>
            </a:r>
            <a:r>
              <a:rPr lang="en-US" altLang="zh-CN" sz="2000" b="1" dirty="0"/>
              <a:t> I’m reading the </a:t>
            </a:r>
            <a:r>
              <a:rPr lang="en-US" altLang="zh-CN" sz="2000" b="1" dirty="0">
                <a:solidFill>
                  <a:srgbClr val="FF0000"/>
                </a:solidFill>
              </a:rPr>
              <a:t>map</a:t>
            </a:r>
            <a:r>
              <a:rPr lang="en-US" altLang="zh-CN" sz="20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      We are at </a:t>
            </a:r>
            <a:r>
              <a:rPr lang="en-US" altLang="zh-CN" sz="2000" b="1" dirty="0">
                <a:solidFill>
                  <a:srgbClr val="FF0000"/>
                </a:solidFill>
              </a:rPr>
              <a:t>Green Hill</a:t>
            </a:r>
            <a:r>
              <a:rPr lang="en-US" altLang="zh-CN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      The Big Stone is on the </a:t>
            </a:r>
            <a:r>
              <a:rPr lang="en-US" altLang="zh-CN" sz="2000" b="1" dirty="0">
                <a:solidFill>
                  <a:srgbClr val="FF0000"/>
                </a:solidFill>
              </a:rPr>
              <a:t>hill</a:t>
            </a:r>
            <a:r>
              <a:rPr lang="en-US" altLang="zh-CN" sz="2000" b="1" dirty="0"/>
              <a:t>. </a:t>
            </a:r>
          </a:p>
        </p:txBody>
      </p:sp>
      <p:grpSp>
        <p:nvGrpSpPr>
          <p:cNvPr id="8198" name="Group 24"/>
          <p:cNvGrpSpPr/>
          <p:nvPr/>
        </p:nvGrpSpPr>
        <p:grpSpPr bwMode="auto">
          <a:xfrm>
            <a:off x="0" y="685800"/>
            <a:ext cx="3276600" cy="874713"/>
            <a:chOff x="0" y="432"/>
            <a:chExt cx="2064" cy="551"/>
          </a:xfrm>
        </p:grpSpPr>
        <p:pic>
          <p:nvPicPr>
            <p:cNvPr id="8199" name="Picture 2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432"/>
              <a:ext cx="672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768" y="576"/>
              <a:ext cx="1296" cy="28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ln w="9525">
                    <a:solidFill>
                      <a:srgbClr val="FF9900"/>
                    </a:solidFill>
                    <a:round/>
                  </a:ln>
                  <a:solidFill>
                    <a:srgbClr val="FF99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Look and read</a:t>
              </a:r>
              <a:endParaRPr lang="zh-CN" altLang="en-US" sz="3600" kern="10" dirty="0">
                <a:ln w="9525">
                  <a:solidFill>
                    <a:srgbClr val="FF99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8202" name="矩形 513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>
            <a:spLocks noChangeArrowheads="1"/>
          </p:cNvSpPr>
          <p:nvPr/>
        </p:nvSpPr>
        <p:spPr bwMode="auto">
          <a:xfrm>
            <a:off x="1905000" y="5334000"/>
            <a:ext cx="5257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/>
              <a:t>What’s in Peter’s hand?</a:t>
            </a:r>
          </a:p>
        </p:txBody>
      </p:sp>
      <p:pic>
        <p:nvPicPr>
          <p:cNvPr id="10242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C:\Users\lyz\Desktop\Look 1.ti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6400" y="1547813"/>
            <a:ext cx="4724400" cy="3633787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24400" y="2590800"/>
            <a:ext cx="25146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 map of …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24000" y="4876800"/>
            <a:ext cx="1600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838200"/>
            <a:ext cx="441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724400" y="3581400"/>
            <a:ext cx="28194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a map of China   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724400" y="4343400"/>
            <a:ext cx="37338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 map of Shanghai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724400" y="5181600"/>
            <a:ext cx="34290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  map of Green Hill</a:t>
            </a:r>
          </a:p>
        </p:txBody>
      </p:sp>
      <p:pic>
        <p:nvPicPr>
          <p:cNvPr id="12295" name="Picture 6" descr="C:\Users\lyz\Desktop\04_Top bar (2)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p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02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C:\Users\lyz\Desktop\map.tif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7050" y="1935163"/>
            <a:ext cx="35941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矩形 718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32" grpId="0" animBg="1"/>
      <p:bldP spid="26634" grpId="0"/>
      <p:bldP spid="26639" grpId="0" animBg="1"/>
      <p:bldP spid="26640" grpId="0" animBg="1"/>
      <p:bldP spid="266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1905000" y="4495800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/>
              <a:t>What’s in Peter’s hand?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/>
              <a:t>Where are they? </a:t>
            </a:r>
          </a:p>
        </p:txBody>
      </p:sp>
      <p:pic>
        <p:nvPicPr>
          <p:cNvPr id="14338" name="Picture 7" descr="think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lyz\Desktop\Look 1.ti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97075" y="1385888"/>
            <a:ext cx="4021138" cy="30924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429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200792097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81400"/>
            <a:ext cx="24384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410200" y="1524000"/>
            <a:ext cx="2009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m</a:t>
            </a:r>
            <a:r>
              <a:rPr lang="en-US" altLang="zh-CN" sz="3200" b="1">
                <a:solidFill>
                  <a:srgbClr val="FF0000"/>
                </a:solidFill>
              </a:rPr>
              <a:t>ou</a:t>
            </a:r>
            <a:r>
              <a:rPr lang="en-US" altLang="zh-CN" sz="3200" b="1">
                <a:solidFill>
                  <a:srgbClr val="0000FF"/>
                </a:solidFill>
              </a:rPr>
              <a:t>ntain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590800" y="1600200"/>
            <a:ext cx="769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h</a:t>
            </a:r>
            <a:r>
              <a:rPr lang="en-US" altLang="zh-CN" sz="3200" b="1">
                <a:solidFill>
                  <a:srgbClr val="FF0000"/>
                </a:solidFill>
              </a:rPr>
              <a:t>i</a:t>
            </a:r>
            <a:r>
              <a:rPr lang="en-US" altLang="zh-CN" sz="3200" b="1">
                <a:solidFill>
                  <a:srgbClr val="0000FF"/>
                </a:solidFill>
              </a:rPr>
              <a:t>ll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133600" y="2362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a small hill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257800" y="243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a big mountain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28600" y="5715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hlink"/>
                </a:solidFill>
              </a:rPr>
              <a:t>the bottom of the hill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371600" y="3505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28600" y="3048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hlink"/>
                </a:solidFill>
              </a:rPr>
              <a:t>the top of the hill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1905000" y="46482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5" name="Pictur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57225"/>
            <a:ext cx="37052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C:\Users\lyz\Desktop\04_Top bar (2)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4" grpId="0"/>
      <p:bldP spid="27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/>
          <p:nvPr/>
        </p:nvGrpSpPr>
        <p:grpSpPr bwMode="auto">
          <a:xfrm>
            <a:off x="0" y="0"/>
            <a:ext cx="9144000" cy="1295400"/>
            <a:chOff x="0" y="0"/>
            <a:chExt cx="5760" cy="816"/>
          </a:xfrm>
        </p:grpSpPr>
        <p:pic>
          <p:nvPicPr>
            <p:cNvPr id="18434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 t="52940" r="37500" b="23529"/>
            <a:stretch>
              <a:fillRect/>
            </a:stretch>
          </p:blipFill>
          <p:spPr bwMode="auto">
            <a:xfrm>
              <a:off x="288" y="624"/>
              <a:ext cx="3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828800" y="4438650"/>
            <a:ext cx="5257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What’s in Peter’s hand?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Where are they?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What are they looking for?</a:t>
            </a:r>
          </a:p>
        </p:txBody>
      </p:sp>
      <p:pic>
        <p:nvPicPr>
          <p:cNvPr id="18437" name="Picture 7" descr="think and say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6400800" y="1524000"/>
            <a:ext cx="2101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hlink"/>
                </a:solidFill>
              </a:rPr>
              <a:t>Green Hill</a:t>
            </a:r>
          </a:p>
        </p:txBody>
      </p:sp>
      <p:pic>
        <p:nvPicPr>
          <p:cNvPr id="18439" name="Picture 6" descr="C:\Users\lyz\Desktop\Look 1.tif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8500" y="1346200"/>
            <a:ext cx="4019550" cy="3092450"/>
          </a:xfrm>
          <a:prstGeom prst="rect">
            <a:avLst/>
          </a:prstGeom>
          <a:noFill/>
          <a:ln w="28575">
            <a:solidFill>
              <a:srgbClr val="FFCC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4953000" y="1828800"/>
            <a:ext cx="13716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全屏显示(4:3)</PresentationFormat>
  <Paragraphs>118</Paragraphs>
  <Slides>27</Slides>
  <Notes>26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方正胖头鱼简体</vt:lpstr>
      <vt:lpstr>宋体</vt:lpstr>
      <vt:lpstr>微软雅黑</vt:lpstr>
      <vt:lpstr>Arial</vt:lpstr>
      <vt:lpstr>Broadway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2015-12-08T07:09:00Z</dcterms:created>
  <dcterms:modified xsi:type="dcterms:W3CDTF">2023-01-17T00:21:07Z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96A023AE2B9C480D9ECAABBF1149F9A9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