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43" r:id="rId2"/>
    <p:sldId id="681" r:id="rId3"/>
    <p:sldId id="791" r:id="rId4"/>
    <p:sldId id="794" r:id="rId5"/>
    <p:sldId id="793" r:id="rId6"/>
    <p:sldId id="792" r:id="rId7"/>
    <p:sldId id="795" r:id="rId8"/>
    <p:sldId id="796" r:id="rId9"/>
    <p:sldId id="797" r:id="rId10"/>
    <p:sldId id="799" r:id="rId11"/>
    <p:sldId id="800" r:id="rId12"/>
    <p:sldId id="801" r:id="rId13"/>
    <p:sldId id="804" r:id="rId14"/>
    <p:sldId id="806" r:id="rId15"/>
    <p:sldId id="805" r:id="rId16"/>
    <p:sldId id="803" r:id="rId17"/>
    <p:sldId id="809" r:id="rId18"/>
    <p:sldId id="808" r:id="rId19"/>
    <p:sldId id="591" r:id="rId20"/>
    <p:sldId id="781" r:id="rId21"/>
    <p:sldId id="782" r:id="rId22"/>
    <p:sldId id="783" r:id="rId23"/>
    <p:sldId id="811" r:id="rId24"/>
    <p:sldId id="812" r:id="rId25"/>
    <p:sldId id="599" r:id="rId26"/>
    <p:sldId id="760" r:id="rId27"/>
    <p:sldId id="813" r:id="rId28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8">
          <p15:clr>
            <a:srgbClr val="A4A3A4"/>
          </p15:clr>
        </p15:guide>
        <p15:guide id="2" pos="27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1074" y="-486"/>
      </p:cViewPr>
      <p:guideLst>
        <p:guide orient="horz" pos="1778"/>
        <p:guide pos="275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4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3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1325017" y="1915970"/>
            <a:ext cx="6601778" cy="94535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6866" name="文本框 1"/>
          <p:cNvSpPr>
            <a:spLocks noGrp="1"/>
          </p:cNvSpPr>
          <p:nvPr/>
        </p:nvSpPr>
        <p:spPr>
          <a:xfrm>
            <a:off x="0" y="971591"/>
            <a:ext cx="9144000" cy="400109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t">
            <a:spAutoFit/>
          </a:bodyPr>
          <a:lstStyle/>
          <a:p>
            <a:pPr algn="ctr">
              <a:spcAft>
                <a:spcPts val="750"/>
              </a:spcAft>
            </a:pPr>
            <a:r>
              <a:rPr lang="zh-CN" altLang="en-US" sz="2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Module 9  Great inventions</a:t>
            </a:r>
          </a:p>
        </p:txBody>
      </p:sp>
      <p:sp>
        <p:nvSpPr>
          <p:cNvPr id="36867" name="文本框 3"/>
          <p:cNvSpPr txBox="1"/>
          <p:nvPr/>
        </p:nvSpPr>
        <p:spPr>
          <a:xfrm>
            <a:off x="1143090" y="1883963"/>
            <a:ext cx="6783705" cy="99257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Unit 1 Will computers be used more</a:t>
            </a:r>
          </a:p>
          <a:p>
            <a:pPr algn="ctr">
              <a:lnSpc>
                <a:spcPct val="100000"/>
              </a:lnSpc>
            </a:pPr>
            <a:r>
              <a:rPr lang="zh-CN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than 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books in the future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3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09571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1544241" y="689849"/>
            <a:ext cx="5961459" cy="62245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complete the sentences.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1026319" y="1583055"/>
            <a:ext cx="6899910" cy="33009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loves her mobile phone because she can_____________.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All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Daming’s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friends’ numbers are __________ in his phone.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Today’s cameras are better than old cameras because they do not _________ and the photos can ____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thinks everything ____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 by computers to some degree, so the computer is _____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invention.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6115289" y="1583056"/>
            <a:ext cx="2755106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it anywhere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5102305" y="2048268"/>
            <a:ext cx="1403747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kept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1321730" y="2941391"/>
            <a:ext cx="2159794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film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4353520" y="2941321"/>
            <a:ext cx="2755106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sent by email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4016336" y="3351134"/>
            <a:ext cx="2591990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changed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4103098" y="3816598"/>
            <a:ext cx="3402806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</a:t>
            </a:r>
          </a:p>
        </p:txBody>
      </p:sp>
      <p:sp>
        <p:nvSpPr>
          <p:cNvPr id="3" name="椭圆 25"/>
          <p:cNvSpPr/>
          <p:nvPr/>
        </p:nvSpPr>
        <p:spPr>
          <a:xfrm>
            <a:off x="878682" y="776527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2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/>
      <p:bldP spid="241673" grpId="0"/>
      <p:bldP spid="241675" grpId="0"/>
      <p:bldP spid="241676" grpId="0"/>
      <p:bldP spid="241677" grpId="0"/>
      <p:bldP spid="241678" grpId="0"/>
      <p:bldP spid="2416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椭圆 25"/>
          <p:cNvSpPr/>
          <p:nvPr/>
        </p:nvSpPr>
        <p:spPr>
          <a:xfrm>
            <a:off x="885349" y="823675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3</a:t>
            </a:r>
          </a:p>
        </p:txBody>
      </p:sp>
      <p:sp>
        <p:nvSpPr>
          <p:cNvPr id="18435" name="Text Box 2"/>
          <p:cNvSpPr txBox="1"/>
          <p:nvPr/>
        </p:nvSpPr>
        <p:spPr>
          <a:xfrm>
            <a:off x="1544479" y="872967"/>
            <a:ext cx="26289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read.</a:t>
            </a:r>
            <a:endParaRPr lang="en-US" altLang="zh-CN" sz="24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7E6E8">
                  <a:alpha val="100000"/>
                </a:srgbClr>
              </a:clrFrom>
              <a:clrTo>
                <a:srgbClr val="E7E6E8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0939" y="1310641"/>
            <a:ext cx="5912644" cy="36885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1544241" y="642700"/>
            <a:ext cx="5798344" cy="80724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to Part 3 and answer the following questions.</a:t>
            </a: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50683" y="1450181"/>
            <a:ext cx="5843111" cy="35163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marL="333375" indent="-333375" eaLnBrk="0" fontAlgn="auto">
              <a:lnSpc>
                <a:spcPct val="14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will Tony do on the school visit to the museum?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3375" indent="-333375" eaLnBrk="0" fontAlgn="auto">
              <a:lnSpc>
                <a:spcPct val="14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A. Take some photos.   B. borrow some textbook       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3375" indent="-333375" eaLnBrk="0" fontAlgn="auto">
              <a:lnSpc>
                <a:spcPct val="14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C. Take a trip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3375" indent="-333375" eaLnBrk="0" fontAlgn="auto">
              <a:lnSpc>
                <a:spcPct val="14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Where did we get mainly information in the past?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3375" indent="-333375" eaLnBrk="0" fontAlgn="auto">
              <a:lnSpc>
                <a:spcPct val="14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A. From the internet     B. From the computer 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3375" indent="-333375" eaLnBrk="0" fontAlgn="auto">
              <a:lnSpc>
                <a:spcPct val="14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altLang="ko-K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C.From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paper books.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3375" indent="-333375" eaLnBrk="0" fontAlgn="auto">
              <a:lnSpc>
                <a:spcPct val="14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is the gift for?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3375" indent="-333375" eaLnBrk="0" fontAlgn="auto">
              <a:lnSpc>
                <a:spcPct val="140000"/>
              </a:lnSpc>
            </a:pP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A. Tony’s mother   B. Tony     </a:t>
            </a:r>
            <a:r>
              <a:rPr lang="en-US" altLang="ko-K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C.Tony’s</a:t>
            </a:r>
            <a:r>
              <a:rPr lang="en-US" altLang="ko-K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dad</a:t>
            </a:r>
            <a:endParaRPr lang="ko-KR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4976" y="2008823"/>
            <a:ext cx="612458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</a:extLst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600">
                <a:solidFill>
                  <a:schemeClr val="accent6">
                    <a:lumMod val="40000"/>
                    <a:lumOff val="60000"/>
                  </a:schemeClr>
                </a:solidFill>
              </a:rPr>
              <a:t>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16417" y="3230880"/>
            <a:ext cx="612458" cy="47244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600">
                <a:solidFill>
                  <a:schemeClr val="accent6">
                    <a:lumMod val="40000"/>
                    <a:lumOff val="60000"/>
                  </a:schemeClr>
                </a:solidFill>
              </a:rPr>
              <a:t>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8211" y="4460558"/>
            <a:ext cx="612458" cy="47244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600">
                <a:solidFill>
                  <a:schemeClr val="accent6">
                    <a:lumMod val="40000"/>
                    <a:lumOff val="60000"/>
                  </a:schemeClr>
                </a:solidFill>
              </a:rPr>
              <a:t>✓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674" name="Text Box 4"/>
          <p:cNvSpPr txBox="1"/>
          <p:nvPr/>
        </p:nvSpPr>
        <p:spPr>
          <a:xfrm>
            <a:off x="1544241" y="689848"/>
            <a:ext cx="6587728" cy="77713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Now read the summary of the conversation. Underline the wrong information and correct it.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54907" y="1996440"/>
            <a:ext cx="6834664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hangingPunct="1">
              <a:lnSpc>
                <a:spcPct val="150000"/>
              </a:lnSpc>
              <a:defRPr/>
            </a:pPr>
            <a:r>
              <a:rPr lang="en-US" altLang="zh-CN" sz="230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zh-CN" sz="2300" b="0">
                <a:latin typeface="Times New Roman" panose="02020603050405020304" pitchFamily="18" charset="0"/>
                <a:cs typeface="Times New Roman" panose="02020603050405020304" pitchFamily="18" charset="0"/>
              </a:rPr>
              <a:t>Tony wants to borrow his father’s camera and take some photos of the school dance and the basketball match.</a:t>
            </a:r>
            <a:r>
              <a:rPr lang="en-US" altLang="zh-CN" sz="23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b="0">
                <a:latin typeface="Times New Roman" panose="02020603050405020304" pitchFamily="18" charset="0"/>
                <a:cs typeface="Times New Roman" panose="02020603050405020304" pitchFamily="18" charset="0"/>
              </a:rPr>
              <a:t>The photos will be shown in the school</a:t>
            </a:r>
            <a:r>
              <a:rPr lang="en-US" altLang="zh-CN" sz="23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b="0">
                <a:latin typeface="Times New Roman" panose="02020603050405020304" pitchFamily="18" charset="0"/>
                <a:cs typeface="Times New Roman" panose="02020603050405020304" pitchFamily="18" charset="0"/>
              </a:rPr>
              <a:t>magazine. Tony’s dad lends the camera.</a:t>
            </a:r>
            <a:r>
              <a:rPr lang="en-US" altLang="zh-CN" sz="23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b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zh-CN" sz="23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b="0">
                <a:latin typeface="Times New Roman" panose="02020603050405020304" pitchFamily="18" charset="0"/>
                <a:cs typeface="Times New Roman" panose="02020603050405020304" pitchFamily="18" charset="0"/>
              </a:rPr>
              <a:t>promises</a:t>
            </a:r>
            <a:r>
              <a:rPr lang="en-US" altLang="zh-CN" sz="23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b="0">
                <a:latin typeface="Times New Roman" panose="02020603050405020304" pitchFamily="18" charset="0"/>
                <a:cs typeface="Times New Roman" panose="02020603050405020304" pitchFamily="18" charset="0"/>
              </a:rPr>
              <a:t>Tony</a:t>
            </a:r>
            <a:r>
              <a:rPr lang="en-US" altLang="zh-CN" sz="23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b="0">
                <a:latin typeface="Times New Roman" panose="02020603050405020304" pitchFamily="18" charset="0"/>
                <a:cs typeface="Times New Roman" panose="02020603050405020304" pitchFamily="18" charset="0"/>
              </a:rPr>
              <a:t>to look after it.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2800350" y="3086100"/>
            <a:ext cx="497205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519011" y="1581626"/>
            <a:ext cx="3654743" cy="684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rtl="0">
              <a:defRPr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on the school visit to the museum</a:t>
            </a:r>
          </a:p>
        </p:txBody>
      </p:sp>
      <p:cxnSp>
        <p:nvCxnSpPr>
          <p:cNvPr id="2" name="直接箭头连接符 1"/>
          <p:cNvCxnSpPr/>
          <p:nvPr/>
        </p:nvCxnSpPr>
        <p:spPr>
          <a:xfrm>
            <a:off x="7258050" y="1885950"/>
            <a:ext cx="285750" cy="74295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829300" y="3600450"/>
            <a:ext cx="108585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131969" y="3773805"/>
            <a:ext cx="950119" cy="377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rtl="0">
              <a:defRPr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7086600" y="3600450"/>
            <a:ext cx="1001554" cy="2857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257800" y="4114800"/>
            <a:ext cx="62865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714750" y="4114800"/>
            <a:ext cx="40005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3371850" y="4229100"/>
            <a:ext cx="457200" cy="2857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546509" y="4514612"/>
            <a:ext cx="825104" cy="377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rtl="0">
              <a:defRPr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Tony</a:t>
            </a:r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5772150" y="4229100"/>
            <a:ext cx="0" cy="2857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257800" y="4514850"/>
            <a:ext cx="974884" cy="377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rtl="0">
              <a:defRPr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his dad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椭圆 25"/>
          <p:cNvSpPr/>
          <p:nvPr/>
        </p:nvSpPr>
        <p:spPr>
          <a:xfrm>
            <a:off x="885349" y="823675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4</a:t>
            </a:r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1544479" y="823913"/>
            <a:ext cx="6651784" cy="8072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sentences in the conversation which mean:</a:t>
            </a:r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1906905" y="1630919"/>
            <a:ext cx="6506766" cy="28417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the subject, can I get the camera?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It is not a problem. I will use another memory card.</a:t>
            </a:r>
          </a:p>
          <a:p>
            <a:pPr marL="342900" indent="-342900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 will do what you tell me to do.</a:t>
            </a:r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2301478" y="2062878"/>
            <a:ext cx="5509022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Anyway, about the camera?</a:t>
            </a: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2301241" y="3034734"/>
            <a:ext cx="5509022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That can be fixed. I’ve got an empty memory card.</a:t>
            </a: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2301716" y="4377004"/>
            <a:ext cx="4752975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Promise!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1" grpId="0"/>
      <p:bldP spid="242702" grpId="0"/>
      <p:bldP spid="242703" grpId="0"/>
      <p:bldP spid="2427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椭圆 25"/>
          <p:cNvSpPr/>
          <p:nvPr/>
        </p:nvSpPr>
        <p:spPr>
          <a:xfrm>
            <a:off x="885349" y="823675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5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1544241" y="823913"/>
            <a:ext cx="5886450" cy="4376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544479" y="1414939"/>
          <a:ext cx="5654516" cy="67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6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</a:t>
                      </a:r>
                      <a:r>
                        <a:rPr lang="zh-CN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fix</a:t>
                      </a:r>
                      <a:r>
                        <a:rPr lang="zh-CN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instruction</a:t>
                      </a:r>
                      <a:r>
                        <a:rPr lang="zh-CN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invention</a:t>
                      </a:r>
                      <a:r>
                        <a:rPr lang="zh-CN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zh-CN" sz="2000" b="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Lend             mail</a:t>
                      </a:r>
                      <a:r>
                        <a:rPr lang="zh-CN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page</a:t>
                      </a:r>
                      <a:r>
                        <a:rPr lang="zh-CN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20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website</a:t>
                      </a:r>
                      <a:endParaRPr lang="zh-CN" altLang="zh-CN" sz="2000" b="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145" marB="341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5" name="TextBox 15"/>
          <p:cNvSpPr txBox="1"/>
          <p:nvPr/>
        </p:nvSpPr>
        <p:spPr>
          <a:xfrm>
            <a:off x="1371600" y="2225041"/>
            <a:ext cx="6548438" cy="319706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1.How do you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camera if the memory card is full?</a:t>
            </a:r>
          </a:p>
          <a:p>
            <a:pPr algn="just" eaLnBrk="0" hangingPunct="0">
              <a:lnSpc>
                <a:spcPct val="130000"/>
              </a:lnSpc>
            </a:pPr>
            <a:r>
              <a:rPr lang="en-US" altLang="zh-CN" dirty="0">
                <a:solidFill>
                  <a:schemeClr val="accent6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 If my memory card is full, I will copy some pictures to my computer.</a:t>
            </a:r>
            <a:endParaRPr lang="zh-CN" alt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2.When do you need to read the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instructions?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dirty="0">
                <a:solidFill>
                  <a:schemeClr val="accent6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 I need to read the instructions before I use a new machine or I meet some problems.</a:t>
            </a:r>
            <a:endParaRPr lang="zh-CN" altLang="zh-CN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3.How often do you send messages by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mail?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dirty="0">
                <a:solidFill>
                  <a:schemeClr val="accent6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 I send messages by mail every day.</a:t>
            </a:r>
            <a:endParaRPr lang="en-US" altLang="zh-CN" dirty="0">
              <a:solidFill>
                <a:schemeClr val="accent6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n-US" altLang="zh-CN" dirty="0">
              <a:solidFill>
                <a:schemeClr val="accent6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544241" y="642734"/>
            <a:ext cx="6532959" cy="51783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1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How many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does this book have?</a:t>
            </a:r>
          </a:p>
          <a:p>
            <a:pPr algn="l">
              <a:lnSpc>
                <a:spcPct val="110000"/>
              </a:lnSpc>
              <a:spcBef>
                <a:spcPct val="15000"/>
              </a:spcBef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 This book has 162 pages.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ct val="1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5. Which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do you often go to when you get online?</a:t>
            </a:r>
          </a:p>
          <a:p>
            <a:pPr algn="l">
              <a:lnSpc>
                <a:spcPct val="110000"/>
              </a:lnSpc>
              <a:spcBef>
                <a:spcPct val="15000"/>
              </a:spcBef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 I often go to www.yahoo.com when I get online.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ct val="1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6. What is an example of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technology?</a:t>
            </a:r>
          </a:p>
          <a:p>
            <a:pPr algn="l">
              <a:lnSpc>
                <a:spcPct val="110000"/>
              </a:lnSpc>
              <a:spcBef>
                <a:spcPct val="15000"/>
              </a:spcBef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 Camera is an example of electronic technology.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ct val="1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7. When you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lend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something to someone, what do they have to do later?</a:t>
            </a:r>
          </a:p>
          <a:p>
            <a:pPr algn="l">
              <a:lnSpc>
                <a:spcPct val="110000"/>
              </a:lnSpc>
              <a:spcBef>
                <a:spcPct val="15000"/>
              </a:spcBef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 They should take good care of it before they give it back to me.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ct val="1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8. What do you think is the most important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invention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in human history?</a:t>
            </a:r>
          </a:p>
          <a:p>
            <a:pPr algn="l">
              <a:spcBef>
                <a:spcPct val="15000"/>
              </a:spcBef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 I think fire is the most important invention in human history.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algn="l">
              <a:spcBef>
                <a:spcPct val="15000"/>
              </a:spcBef>
            </a:pP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椭圆 25"/>
          <p:cNvSpPr/>
          <p:nvPr/>
        </p:nvSpPr>
        <p:spPr>
          <a:xfrm>
            <a:off x="885349" y="823675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6</a:t>
            </a:r>
          </a:p>
        </p:txBody>
      </p:sp>
      <p:sp>
        <p:nvSpPr>
          <p:cNvPr id="39938" name="Text Box 5"/>
          <p:cNvSpPr txBox="1"/>
          <p:nvPr/>
        </p:nvSpPr>
        <p:spPr>
          <a:xfrm>
            <a:off x="1487805" y="909638"/>
            <a:ext cx="4348163" cy="36385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mark the pauses. </a:t>
            </a:r>
            <a:endParaRPr lang="en-US" altLang="zh-CN" sz="24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1439308" y="1637430"/>
            <a:ext cx="6265069" cy="20940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They’ll be put up on the school website. And they can be seen on the Internet by other classes, even people living in other countries.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You must promise that you’ll take good care of it.</a:t>
            </a:r>
          </a:p>
        </p:txBody>
      </p:sp>
      <p:sp>
        <p:nvSpPr>
          <p:cNvPr id="3" name="矩形 2"/>
          <p:cNvSpPr/>
          <p:nvPr/>
        </p:nvSpPr>
        <p:spPr>
          <a:xfrm flipH="1" flipV="1">
            <a:off x="5607367" y="1804035"/>
            <a:ext cx="395288" cy="42319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en-US" altLang="zh-CN" sz="2300" b="1">
                <a:solidFill>
                  <a:schemeClr val="accent6"/>
                </a:solidFill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5" name="矩形 4"/>
          <p:cNvSpPr/>
          <p:nvPr/>
        </p:nvSpPr>
        <p:spPr>
          <a:xfrm flipH="1" flipV="1">
            <a:off x="5331619" y="2218849"/>
            <a:ext cx="395288" cy="42319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en-US" altLang="zh-CN" sz="2300" b="1">
                <a:solidFill>
                  <a:schemeClr val="accent6"/>
                </a:solidFill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6" name="矩形 5"/>
          <p:cNvSpPr/>
          <p:nvPr/>
        </p:nvSpPr>
        <p:spPr>
          <a:xfrm flipH="1" flipV="1">
            <a:off x="3371850" y="3316605"/>
            <a:ext cx="395288" cy="42319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en-US" altLang="zh-CN" sz="2300" b="1">
                <a:solidFill>
                  <a:schemeClr val="accent6"/>
                </a:solidFill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39939" name="TextBox 1"/>
          <p:cNvSpPr txBox="1"/>
          <p:nvPr/>
        </p:nvSpPr>
        <p:spPr>
          <a:xfrm>
            <a:off x="2891077" y="4056698"/>
            <a:ext cx="4212431" cy="4231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n-US" altLang="zh-CN" sz="23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listen again and repeat.</a:t>
            </a:r>
            <a:r>
              <a:rPr lang="en-US" altLang="zh-CN" sz="2300" b="1">
                <a:solidFill>
                  <a:srgbClr val="0000FF"/>
                </a:solidFill>
              </a:rPr>
              <a:t> </a:t>
            </a:r>
            <a:endParaRPr lang="zh-CN" altLang="en-US" sz="2300" b="1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pic>
        <p:nvPicPr>
          <p:cNvPr id="9" name="U1 6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1624" y="859632"/>
            <a:ext cx="464344" cy="464344"/>
          </a:xfrm>
          <a:prstGeom prst="rect">
            <a:avLst/>
          </a:prstGeom>
        </p:spPr>
      </p:pic>
      <p:pic>
        <p:nvPicPr>
          <p:cNvPr id="11" name="U1 6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39402" y="4007168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176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76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399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椭圆 25"/>
          <p:cNvSpPr/>
          <p:nvPr/>
        </p:nvSpPr>
        <p:spPr>
          <a:xfrm>
            <a:off x="885349" y="823675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7</a:t>
            </a:r>
          </a:p>
        </p:txBody>
      </p:sp>
      <p:sp>
        <p:nvSpPr>
          <p:cNvPr id="41986" name="Text Box 7"/>
          <p:cNvSpPr txBox="1"/>
          <p:nvPr/>
        </p:nvSpPr>
        <p:spPr>
          <a:xfrm>
            <a:off x="1544479" y="823675"/>
            <a:ext cx="5779294" cy="80724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Talk about the advantages</a:t>
            </a:r>
            <a:b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of these inventions. </a:t>
            </a:r>
            <a:endParaRPr lang="en-US" altLang="zh-CN" sz="24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432782" y="1631195"/>
            <a:ext cx="5891213" cy="603459"/>
          </a:xfrm>
          <a:prstGeom prst="roundRect">
            <a:avLst>
              <a:gd name="adj" fmla="val 335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rtl="0" fontAlgn="auto">
              <a:lnSpc>
                <a:spcPct val="110000"/>
              </a:lnSpc>
              <a:defRPr/>
            </a:pPr>
            <a:r>
              <a:rPr lang="en-US" altLang="zh-CN" sz="2300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email   mobile phone   TV   washing machine</a:t>
            </a:r>
          </a:p>
        </p:txBody>
      </p:sp>
      <p:sp>
        <p:nvSpPr>
          <p:cNvPr id="41988" name="Text Box 3"/>
          <p:cNvSpPr txBox="1"/>
          <p:nvPr/>
        </p:nvSpPr>
        <p:spPr>
          <a:xfrm>
            <a:off x="1432561" y="2234566"/>
            <a:ext cx="6184106" cy="15225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</a:rPr>
              <a:t>— We can use email to send messages.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</a:rPr>
              <a:t>—Yes, we can use email to send messages quickly </a:t>
            </a:r>
            <a:br>
              <a:rPr lang="en-US" altLang="zh-CN" sz="2100">
                <a:latin typeface="Times New Roman" panose="02020603050405020304" pitchFamily="18" charset="0"/>
              </a:rPr>
            </a:br>
            <a:r>
              <a:rPr lang="en-US" altLang="zh-CN" sz="2100">
                <a:latin typeface="Times New Roman" panose="02020603050405020304" pitchFamily="18" charset="0"/>
              </a:rPr>
              <a:t>    and cheaply.</a:t>
            </a:r>
          </a:p>
        </p:txBody>
      </p:sp>
      <p:sp>
        <p:nvSpPr>
          <p:cNvPr id="44035" name="Text Box 4"/>
          <p:cNvSpPr txBox="1"/>
          <p:nvPr/>
        </p:nvSpPr>
        <p:spPr>
          <a:xfrm>
            <a:off x="2384822" y="3692842"/>
            <a:ext cx="5772150" cy="77713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Now describe how these inventions have influenced your life.</a:t>
            </a:r>
            <a:endParaRPr lang="en-US" altLang="zh-CN" sz="23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036" name="Text Box 6"/>
          <p:cNvSpPr txBox="1"/>
          <p:nvPr/>
        </p:nvSpPr>
        <p:spPr>
          <a:xfrm>
            <a:off x="2384822" y="4370546"/>
            <a:ext cx="4895850" cy="4939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3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Email has great influenced my life …</a:t>
            </a:r>
          </a:p>
        </p:txBody>
      </p:sp>
    </p:spTree>
  </p:cSld>
  <p:clrMapOvr>
    <a:masterClrMapping/>
  </p:clrMapOvr>
  <p:transition spd="med" advClick="0"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1828800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put up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张贴</a:t>
            </a:r>
            <a:endParaRPr lang="zh-CN" altLang="en-US" dirty="0">
              <a:ea typeface="黑体" panose="02010609060101010101" charset="-122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1</a:t>
            </a:r>
          </a:p>
        </p:txBody>
      </p:sp>
      <p:sp>
        <p:nvSpPr>
          <p:cNvPr id="19" name="矩形 18"/>
          <p:cNvSpPr/>
          <p:nvPr/>
        </p:nvSpPr>
        <p:spPr>
          <a:xfrm>
            <a:off x="1827848" y="2208848"/>
            <a:ext cx="5306854" cy="1854354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关于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的短语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out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熄灭　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on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穿上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away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将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收起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down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写下，记下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off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延期   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put...into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把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放进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0"/>
          <p:cNvSpPr txBox="1"/>
          <p:nvPr/>
        </p:nvSpPr>
        <p:spPr>
          <a:xfrm>
            <a:off x="941785" y="904875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351949" y="717709"/>
            <a:ext cx="2284571" cy="51387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9581" y="690563"/>
            <a:ext cx="2069783" cy="541020"/>
          </a:xfrm>
          <a:prstGeom prst="rect">
            <a:avLst/>
          </a:prstGeom>
          <a:noFill/>
          <a:ln w="57150" cmpd="thinThick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</a:extLst>
        </p:spPr>
        <p:txBody>
          <a:bodyPr vert="horz" wrap="none" lIns="68580" tIns="34290" rIns="68580" bIns="34290" numCol="1" anchor="ctr">
            <a:noAutofit/>
          </a:bodyPr>
          <a:lstStyle/>
          <a:p>
            <a:pPr algn="ctr" eaLnBrk="0" fontAlgn="auto"/>
            <a:r>
              <a:rPr lang="en-US" altLang="ko-KR" sz="2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Warming up</a:t>
            </a:r>
            <a:endParaRPr lang="ko-KR" altLang="en-US" sz="27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03596" y="1424293"/>
            <a:ext cx="4721632" cy="263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2912269" y="4057174"/>
            <a:ext cx="3319463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often surf the Internet?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3034189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hear from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收到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的来信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2</a:t>
            </a:r>
          </a:p>
        </p:txBody>
      </p:sp>
      <p:sp>
        <p:nvSpPr>
          <p:cNvPr id="8209" name="矩形 20"/>
          <p:cNvSpPr/>
          <p:nvPr/>
        </p:nvSpPr>
        <p:spPr>
          <a:xfrm>
            <a:off x="1791891" y="2101454"/>
            <a:ext cx="5361384" cy="21452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 from sb.</a:t>
            </a:r>
            <a:r>
              <a:rPr lang="zh-CN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 </a:t>
            </a: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get/receive a letter from sb.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收到某人的来信。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</a:pPr>
            <a:endParaRPr lang="zh-CN" alt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heard from an old friend yesterday.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我昨天收到一封老朋友的信。 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82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2834640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thousands of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数以千计的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3</a:t>
            </a:r>
          </a:p>
        </p:txBody>
      </p:sp>
      <p:sp>
        <p:nvSpPr>
          <p:cNvPr id="8209" name="矩形 20"/>
          <p:cNvSpPr/>
          <p:nvPr/>
        </p:nvSpPr>
        <p:spPr>
          <a:xfrm>
            <a:off x="1568054" y="1842374"/>
            <a:ext cx="5268515" cy="89916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thousands of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用来表示一个不具体的数目，前面不能用具体的数字修饰，后接可数名词复数。</a:t>
            </a:r>
          </a:p>
        </p:txBody>
      </p:sp>
      <p:sp>
        <p:nvSpPr>
          <p:cNvPr id="18449" name="TextBox 39"/>
          <p:cNvSpPr txBox="1"/>
          <p:nvPr/>
        </p:nvSpPr>
        <p:spPr>
          <a:xfrm>
            <a:off x="1630919" y="2715816"/>
            <a:ext cx="864394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000" b="1">
                <a:solidFill>
                  <a:schemeClr val="accent6"/>
                </a:solidFill>
                <a:latin typeface="宋体" panose="02010600030101010101" pitchFamily="2" charset="-122"/>
              </a:rPr>
              <a:t>拓展</a:t>
            </a:r>
          </a:p>
        </p:txBody>
      </p:sp>
      <p:sp>
        <p:nvSpPr>
          <p:cNvPr id="15378" name="TextBox 1"/>
          <p:cNvSpPr txBox="1"/>
          <p:nvPr/>
        </p:nvSpPr>
        <p:spPr>
          <a:xfrm>
            <a:off x="2325291" y="2715817"/>
            <a:ext cx="2266950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zh-CN" sz="1900">
                <a:latin typeface="宋体" panose="02010600030101010101" pitchFamily="2" charset="-122"/>
              </a:rPr>
              <a:t>约数和确数的表达：</a:t>
            </a:r>
            <a:endParaRPr lang="zh-CN" altLang="en-US" sz="1900">
              <a:latin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41120" y="3110389"/>
          <a:ext cx="5334953" cy="1724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01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约数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hundreds/thousands/millions/...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en-US" altLang="zh-CN" sz="1900" kern="10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可数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名词复数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确数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基数词＋</a:t>
                      </a: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hundred/thousand/million/...</a:t>
                      </a:r>
                      <a:r>
                        <a:rPr 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en-US" altLang="zh-CN" sz="1900" kern="10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19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CN" sz="19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数名词复数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8209" grpId="0"/>
      <p:bldP spid="18449" grpId="0"/>
      <p:bldP spid="153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6" y="1449706"/>
            <a:ext cx="3447098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full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/fʊl/ 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adj.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满的；充满的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4</a:t>
            </a:r>
          </a:p>
        </p:txBody>
      </p:sp>
      <p:sp>
        <p:nvSpPr>
          <p:cNvPr id="21520" name="TextBox 1"/>
          <p:cNvSpPr txBox="1"/>
          <p:nvPr/>
        </p:nvSpPr>
        <p:spPr>
          <a:xfrm>
            <a:off x="1195626" y="3786902"/>
            <a:ext cx="4958953" cy="89916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He drove the car at full speed through the town.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他开车全速穿过这个镇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6" name="TextBox 18"/>
          <p:cNvSpPr txBox="1"/>
          <p:nvPr/>
        </p:nvSpPr>
        <p:spPr>
          <a:xfrm>
            <a:off x="1113949" y="1842611"/>
            <a:ext cx="6916103" cy="214598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作形容词，意为“满的；充满的”，表示状态，可以放在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后作表语，也可以放在名词前作定语，其动词形式为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，其反义词为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常用短语：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full of...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意为“充满；装满”，相当于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filled with...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1520" grpId="0"/>
      <p:bldP spid="174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3034189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fix /fɪks/  </a:t>
            </a:r>
            <a:r>
              <a:rPr lang="en-US" altLang="zh-CN" b="1" i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vt. 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使固定；修理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5</a:t>
            </a:r>
          </a:p>
        </p:txBody>
      </p:sp>
      <p:sp>
        <p:nvSpPr>
          <p:cNvPr id="23568" name="TextBox 1"/>
          <p:cNvSpPr txBox="1"/>
          <p:nvPr/>
        </p:nvSpPr>
        <p:spPr>
          <a:xfrm>
            <a:off x="1447800" y="1988344"/>
            <a:ext cx="4958954" cy="7893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eg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Can you fix this machine?  It can't work now.</a:t>
            </a:r>
          </a:p>
          <a:p>
            <a:pPr>
              <a:lnSpc>
                <a:spcPct val="130000"/>
              </a:lnSpc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        你会修理这台机器吗？它现在不运转了。</a:t>
            </a:r>
          </a:p>
        </p:txBody>
      </p:sp>
      <p:sp>
        <p:nvSpPr>
          <p:cNvPr id="17426" name="TextBox 18"/>
          <p:cNvSpPr txBox="1"/>
          <p:nvPr/>
        </p:nvSpPr>
        <p:spPr>
          <a:xfrm>
            <a:off x="1987867" y="2944178"/>
            <a:ext cx="4550093" cy="16744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常用于短语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fix up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，意为“修理”。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fix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可用来表示修理任何东西，其同义词为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mend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repair</a:t>
            </a:r>
            <a:r>
              <a:rPr lang="zh-CN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568" grpId="0"/>
      <p:bldP spid="174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433037" y="1449706"/>
            <a:ext cx="3034189" cy="392906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lend /lend/ </a:t>
            </a:r>
            <a:r>
              <a:rPr lang="en-US" altLang="zh-CN" b="1" i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vt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. 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借出，借给</a:t>
            </a:r>
            <a:endParaRPr lang="en-US" altLang="zh-CN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endParaRPr lang="en-US" altLang="zh-CN" b="1" noProof="1">
              <a:solidFill>
                <a:schemeClr val="accent6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6</a:t>
            </a:r>
          </a:p>
        </p:txBody>
      </p:sp>
      <p:sp>
        <p:nvSpPr>
          <p:cNvPr id="3" name="TextBox 18"/>
          <p:cNvSpPr txBox="1"/>
          <p:nvPr/>
        </p:nvSpPr>
        <p:spPr>
          <a:xfrm>
            <a:off x="3280411" y="1980724"/>
            <a:ext cx="2583656" cy="4693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lend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borrow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的区别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85938" y="2559130"/>
          <a:ext cx="5572125" cy="1985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3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50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lend</a:t>
                      </a: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借出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，表示主语把东西借给别人，是非延续性动词，常用于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lend sb. sth.</a:t>
                      </a: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lend sth. to sb.</a:t>
                      </a: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结构。</a:t>
                      </a: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50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borrow</a:t>
                      </a: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借入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，表示主语向别人借东西，是非延续性动词，常用于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borrow sth. from sb.</a:t>
                      </a: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结构。</a:t>
                      </a: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5546" name="矩形 12"/>
          <p:cNvSpPr/>
          <p:nvPr/>
        </p:nvSpPr>
        <p:spPr>
          <a:xfrm>
            <a:off x="544354" y="785337"/>
            <a:ext cx="5285742" cy="103874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zh-CN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一、</a:t>
            </a: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根据句意及首字母或汉语提示完成句子</a:t>
            </a:r>
            <a:endParaRPr lang="en-US" altLang="zh-CN" sz="21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altLang="zh-CN" sz="2100" b="1" noProof="1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TextBox 17"/>
          <p:cNvSpPr txBox="1"/>
          <p:nvPr/>
        </p:nvSpPr>
        <p:spPr>
          <a:xfrm>
            <a:off x="1343978" y="1391126"/>
            <a:ext cx="7873365" cy="35779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1.If you want to know more information about the trip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visit our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.The address is </a:t>
            </a:r>
            <a:r>
              <a:rPr lang="en-US" altLang="zh-CN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（安徽）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（借）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your dictionary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3.—Have you finished reading the storybook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yet. It has got four hundred </a:t>
            </a:r>
            <a:r>
              <a:rPr lang="en-US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I've just read half of  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them.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computer doesn't work. Can you help me </a:t>
            </a:r>
            <a:r>
              <a:rPr lang="en-US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Sure. Let me have a look.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5.If you don't know how to use the new camera</a:t>
            </a:r>
            <a:r>
              <a:rPr lang="zh-CN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read the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1" name="TextBox 20"/>
          <p:cNvSpPr txBox="1"/>
          <p:nvPr/>
        </p:nvSpPr>
        <p:spPr>
          <a:xfrm>
            <a:off x="1778318" y="1744267"/>
            <a:ext cx="942975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ebsite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2" name="矩形 21"/>
          <p:cNvSpPr/>
          <p:nvPr/>
        </p:nvSpPr>
        <p:spPr>
          <a:xfrm>
            <a:off x="4298157" y="2101216"/>
            <a:ext cx="556884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lend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3" name="矩形 22"/>
          <p:cNvSpPr/>
          <p:nvPr/>
        </p:nvSpPr>
        <p:spPr>
          <a:xfrm>
            <a:off x="5000388" y="2809162"/>
            <a:ext cx="569708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4" name="矩形 23"/>
          <p:cNvSpPr/>
          <p:nvPr/>
        </p:nvSpPr>
        <p:spPr>
          <a:xfrm>
            <a:off x="6302932" y="3481150"/>
            <a:ext cx="327654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9" name="TextBox 1"/>
          <p:cNvSpPr txBox="1"/>
          <p:nvPr/>
        </p:nvSpPr>
        <p:spPr>
          <a:xfrm>
            <a:off x="1654016" y="4457651"/>
            <a:ext cx="1613535" cy="3616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9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nstructions</a:t>
            </a:r>
            <a:endParaRPr lang="en-US" altLang="zh-CN" sz="19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/>
      <p:bldP spid="48142" grpId="0"/>
      <p:bldP spid="48143" grpId="0"/>
      <p:bldP spid="48144" grpId="0"/>
      <p:bldP spid="389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607696" y="848678"/>
            <a:ext cx="2034852" cy="4570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二</a:t>
            </a:r>
            <a:r>
              <a:rPr lang="zh-CN" altLang="zh-CN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、同义句转换</a:t>
            </a:r>
          </a:p>
        </p:txBody>
      </p:sp>
      <p:sp>
        <p:nvSpPr>
          <p:cNvPr id="36872" name="TextBox 15"/>
          <p:cNvSpPr txBox="1"/>
          <p:nvPr/>
        </p:nvSpPr>
        <p:spPr>
          <a:xfrm>
            <a:off x="1137762" y="1448753"/>
            <a:ext cx="7370921" cy="313932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（中考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重庆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They get a letter from their son twice a month.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They </a:t>
            </a:r>
            <a:r>
              <a:rPr lang="zh-CN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19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their son twice a month.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7.Be careful. The bottle is filled with hot water.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Be careful. The bottle____ ______ ______hot water.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8.I've lost my mobile phone. Can I borrow yours to call home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？</a:t>
            </a:r>
            <a:endParaRPr lang="zh-CN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I've lost my mobile phone. Can you _______yours _______me </a:t>
            </a:r>
            <a:endParaRPr lang="en-US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to call home</a:t>
            </a:r>
            <a:r>
              <a:rPr lang="zh-CN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？</a:t>
            </a:r>
            <a:r>
              <a:rPr lang="zh-CN" altLang="zh-CN" u="sng">
                <a:latin typeface="Calibri" panose="020F0502020204030204" pitchFamily="34" charset="0"/>
                <a:ea typeface="黑体" panose="02010609060101010101" charset="-122"/>
              </a:rPr>
              <a:t>　</a:t>
            </a:r>
            <a:r>
              <a:rPr lang="zh-CN" altLang="zh-CN">
                <a:latin typeface="Calibri" panose="020F0502020204030204" pitchFamily="34" charset="0"/>
                <a:ea typeface="黑体" panose="02010609060101010101" charset="-122"/>
              </a:rPr>
              <a:t> </a:t>
            </a:r>
            <a:r>
              <a:rPr lang="zh-CN" altLang="zh-CN" u="sng">
                <a:latin typeface="Calibri" panose="020F0502020204030204" pitchFamily="34" charset="0"/>
                <a:ea typeface="黑体" panose="02010609060101010101" charset="-122"/>
              </a:rPr>
              <a:t>　　　　</a:t>
            </a:r>
            <a:r>
              <a:rPr lang="zh-CN" altLang="zh-CN">
                <a:latin typeface="Calibri" panose="020F0502020204030204" pitchFamily="34" charset="0"/>
                <a:ea typeface="黑体" panose="02010609060101010101" charset="-122"/>
              </a:rPr>
              <a:t> </a:t>
            </a:r>
            <a:r>
              <a:rPr lang="zh-CN" altLang="zh-CN" u="sng">
                <a:latin typeface="Calibri" panose="020F0502020204030204" pitchFamily="34" charset="0"/>
                <a:ea typeface="黑体" panose="02010609060101010101" charset="-122"/>
              </a:rPr>
              <a:t>　　　　　　　</a:t>
            </a:r>
            <a:r>
              <a:rPr lang="zh-CN" altLang="zh-CN">
                <a:latin typeface="Calibri" panose="020F0502020204030204" pitchFamily="34" charset="0"/>
                <a:ea typeface="黑体" panose="02010609060101010101" charset="-122"/>
              </a:rPr>
              <a:t> </a:t>
            </a:r>
            <a:r>
              <a:rPr lang="zh-CN" altLang="zh-CN" u="sng">
                <a:latin typeface="Calibri" panose="020F0502020204030204" pitchFamily="34" charset="0"/>
                <a:ea typeface="黑体" panose="02010609060101010101" charset="-122"/>
              </a:rPr>
              <a:t>　　　　</a:t>
            </a:r>
            <a:r>
              <a:rPr lang="zh-CN" altLang="zh-CN">
                <a:latin typeface="Calibri" panose="020F0502020204030204" pitchFamily="34" charset="0"/>
                <a:ea typeface="黑体" panose="02010609060101010101" charset="-122"/>
              </a:rPr>
              <a:t> </a:t>
            </a:r>
            <a:r>
              <a:rPr lang="zh-CN" altLang="zh-CN" u="sng">
                <a:latin typeface="Calibri" panose="020F0502020204030204" pitchFamily="34" charset="0"/>
                <a:ea typeface="黑体" panose="02010609060101010101" charset="-122"/>
              </a:rPr>
              <a:t>　　　　</a:t>
            </a:r>
            <a:r>
              <a:rPr lang="zh-CN" altLang="zh-CN">
                <a:latin typeface="Calibri" panose="020F0502020204030204" pitchFamily="34" charset="0"/>
                <a:ea typeface="黑体" panose="02010609060101010101" charset="-122"/>
              </a:rPr>
              <a:t> </a:t>
            </a:r>
            <a:r>
              <a:rPr lang="zh-CN" altLang="zh-CN" u="sng">
                <a:latin typeface="Calibri" panose="020F0502020204030204" pitchFamily="34" charset="0"/>
                <a:ea typeface="黑体" panose="02010609060101010101" charset="-122"/>
              </a:rPr>
              <a:t>　　</a:t>
            </a:r>
            <a:endParaRPr lang="zh-CN" altLang="zh-CN">
              <a:latin typeface="Calibri" panose="020F0502020204030204" pitchFamily="34" charset="0"/>
              <a:ea typeface="黑体" panose="02010609060101010101" charset="-122"/>
            </a:endParaRPr>
          </a:p>
        </p:txBody>
      </p:sp>
      <p:sp>
        <p:nvSpPr>
          <p:cNvPr id="40972" name="TextBox 2"/>
          <p:cNvSpPr txBox="1"/>
          <p:nvPr/>
        </p:nvSpPr>
        <p:spPr>
          <a:xfrm>
            <a:off x="2231231" y="1953101"/>
            <a:ext cx="1790700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         from 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TextBox 3"/>
          <p:cNvSpPr txBox="1"/>
          <p:nvPr/>
        </p:nvSpPr>
        <p:spPr>
          <a:xfrm>
            <a:off x="3640931" y="2813685"/>
            <a:ext cx="2680335" cy="3770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      full         of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7" name="TextBox 3"/>
          <p:cNvSpPr txBox="1"/>
          <p:nvPr/>
        </p:nvSpPr>
        <p:spPr>
          <a:xfrm>
            <a:off x="5007769" y="3663792"/>
            <a:ext cx="731044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lend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6519862" y="3663554"/>
            <a:ext cx="481013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73" grpId="0"/>
      <p:bldP spid="41997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7896" name="TextBox 15"/>
          <p:cNvSpPr txBox="1"/>
          <p:nvPr/>
        </p:nvSpPr>
        <p:spPr>
          <a:xfrm>
            <a:off x="1304925" y="1174433"/>
            <a:ext cx="6948964" cy="330090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9.My mother doesn't go to work. She looks after my sister at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home all day.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My mother doesn't go to work. She _______ _______ _______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my sister at home all day.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10.Uncle Wang lent his camera to me three days ago.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I</a:t>
            </a:r>
            <a:r>
              <a:rPr lang="zh-CN" altLang="zh-CN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Uncle Wang‘s camera for three days. </a:t>
            </a:r>
            <a:r>
              <a:rPr lang="zh-CN" altLang="zh-CN" u="sng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zh-CN" u="sng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zh-CN" u="sng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zh-CN" u="sng">
                <a:latin typeface="Times New Roman" panose="02020603050405020304" pitchFamily="18" charset="0"/>
                <a:ea typeface="黑体" panose="02010609060101010101" charset="-122"/>
              </a:rPr>
              <a:t>　　　</a:t>
            </a:r>
            <a:endParaRPr lang="zh-CN" altLang="zh-CN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8" name="TextBox 4"/>
          <p:cNvSpPr txBox="1"/>
          <p:nvPr/>
        </p:nvSpPr>
        <p:spPr>
          <a:xfrm>
            <a:off x="5329952" y="2168605"/>
            <a:ext cx="2462213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       care        of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5001" y="3495198"/>
            <a:ext cx="1657350" cy="3770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        kept  </a:t>
            </a:r>
            <a:endParaRPr lang="en-US" altLang="zh-CN" sz="20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9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48575" y="8782050"/>
            <a:ext cx="276225" cy="200025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691289" y="753904"/>
            <a:ext cx="3366611" cy="311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069908" y="4011454"/>
            <a:ext cx="485775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chat on the Internet?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45" name="Rectangle 2"/>
          <p:cNvSpPr>
            <a:spLocks noGrp="1" noChangeArrowheads="1"/>
          </p:cNvSpPr>
          <p:nvPr/>
        </p:nvSpPr>
        <p:spPr>
          <a:xfrm>
            <a:off x="2017395" y="690699"/>
            <a:ext cx="4501243" cy="489857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Four Great Inventions </a:t>
            </a:r>
          </a:p>
        </p:txBody>
      </p:sp>
      <p:pic>
        <p:nvPicPr>
          <p:cNvPr id="6147" name="Picture 5" descr="9495719_102330431176_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314450" y="1180555"/>
            <a:ext cx="6115050" cy="29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544479" y="4239103"/>
            <a:ext cx="2114550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Papermaking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349943" y="4239103"/>
            <a:ext cx="1371600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Printing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647724" y="4239185"/>
            <a:ext cx="1657350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Gunpowder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170771" y="4239103"/>
            <a:ext cx="1200150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1" name="Picture 4" descr="bk_1008df7a030a1dd5e3113a7e9cb38ee4_88hV9K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109187" y="771526"/>
            <a:ext cx="316169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109186" y="4554856"/>
            <a:ext cx="3200400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Traditional papermaking</a:t>
            </a:r>
            <a:r>
              <a:rPr lang="en-US" altLang="zh-CN" sz="20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173" name="Picture 7" descr="4963360_130602035325_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64869" y="836296"/>
            <a:ext cx="3028950" cy="371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5096828" y="4554856"/>
            <a:ext cx="3086100" cy="377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Modern papermaking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5" name="Picture 4" descr="Redocn_20101123124110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8721" y="991076"/>
            <a:ext cx="285750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412081" y="4171951"/>
            <a:ext cx="2800350" cy="8703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Traditional printing </a:t>
            </a:r>
          </a:p>
          <a:p>
            <a:pPr>
              <a:spcBef>
                <a:spcPct val="50000"/>
              </a:spcBef>
            </a:pPr>
            <a:endParaRPr lang="en-US" altLang="zh-CN" sz="21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6" name="Picture 5" descr="7745445_052234927000_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16805" y="991553"/>
            <a:ext cx="3010853" cy="294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510689" y="4171951"/>
            <a:ext cx="2343150" cy="389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Modern printing 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00889" y="459105"/>
            <a:ext cx="2103120" cy="472440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Words review</a:t>
            </a: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1719739" y="1007508"/>
            <a:ext cx="2321719" cy="37752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borrow</a:t>
            </a:r>
          </a:p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 up</a:t>
            </a:r>
          </a:p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</a:t>
            </a:r>
          </a:p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mail</a:t>
            </a:r>
          </a:p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textbook</a:t>
            </a:r>
          </a:p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mainly</a:t>
            </a:r>
          </a:p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 of</a:t>
            </a:r>
          </a:p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</a:p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electronic</a:t>
            </a:r>
          </a:p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</a:t>
            </a:r>
          </a:p>
          <a:p>
            <a:pPr algn="r">
              <a:lnSpc>
                <a:spcPct val="90000"/>
              </a:lnSpc>
              <a:spcBef>
                <a:spcPct val="35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powerful</a:t>
            </a: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4333399" y="1007507"/>
            <a:ext cx="3780235" cy="3747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35000"/>
              </a:spcBef>
            </a:pP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v.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借人；借来</a:t>
            </a:r>
          </a:p>
          <a:p>
            <a:pPr algn="l">
              <a:lnSpc>
                <a:spcPct val="90000"/>
              </a:lnSpc>
              <a:spcBef>
                <a:spcPct val="35000"/>
              </a:spcBef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张贴；公布</a:t>
            </a:r>
          </a:p>
          <a:p>
            <a:pPr algn="l">
              <a:lnSpc>
                <a:spcPct val="80000"/>
              </a:lnSpc>
              <a:spcBef>
                <a:spcPct val="35000"/>
              </a:spcBef>
            </a:pPr>
            <a:r>
              <a:rPr lang="zh-CN" altLang="en-US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网站</a:t>
            </a:r>
          </a:p>
          <a:p>
            <a:pPr algn="l">
              <a:lnSpc>
                <a:spcPct val="80000"/>
              </a:lnSpc>
              <a:spcBef>
                <a:spcPct val="35000"/>
              </a:spcBef>
            </a:pPr>
            <a:r>
              <a:rPr lang="zh-CN" altLang="en-US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邮件；信件</a:t>
            </a:r>
          </a:p>
          <a:p>
            <a:pPr algn="l">
              <a:lnSpc>
                <a:spcPct val="90000"/>
              </a:lnSpc>
              <a:spcBef>
                <a:spcPct val="35000"/>
              </a:spcBef>
            </a:pPr>
            <a:r>
              <a:rPr lang="zh-CN" altLang="en-US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教科书；课本</a:t>
            </a:r>
          </a:p>
          <a:p>
            <a:pPr algn="l">
              <a:lnSpc>
                <a:spcPct val="90000"/>
              </a:lnSpc>
              <a:spcBef>
                <a:spcPct val="35000"/>
              </a:spcBef>
            </a:pPr>
            <a:r>
              <a:rPr lang="zh-CN" altLang="en-US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adv.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大部分地；主要地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35000"/>
              </a:spcBef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好几千；成千上万</a:t>
            </a:r>
          </a:p>
          <a:p>
            <a:pPr algn="l">
              <a:lnSpc>
                <a:spcPct val="90000"/>
              </a:lnSpc>
              <a:spcBef>
                <a:spcPct val="35000"/>
              </a:spcBef>
            </a:pPr>
            <a:r>
              <a:rPr lang="zh-CN" altLang="en-US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页；一页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纸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90000"/>
              </a:lnSpc>
              <a:spcBef>
                <a:spcPct val="35000"/>
              </a:spcBef>
            </a:pP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adj.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电子的</a:t>
            </a:r>
          </a:p>
          <a:p>
            <a:pPr algn="l">
              <a:lnSpc>
                <a:spcPct val="90000"/>
              </a:lnSpc>
              <a:spcBef>
                <a:spcPct val="35000"/>
              </a:spcBef>
            </a:pPr>
            <a:r>
              <a:rPr lang="zh-CN" altLang="en-US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科技；技术</a:t>
            </a:r>
          </a:p>
          <a:p>
            <a:pPr algn="l">
              <a:lnSpc>
                <a:spcPct val="90000"/>
              </a:lnSpc>
              <a:spcBef>
                <a:spcPct val="35000"/>
              </a:spcBef>
            </a:pPr>
            <a:r>
              <a:rPr lang="zh-CN" altLang="en-US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有影响力的；能控制他人的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45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4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4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4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4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4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4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4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4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4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4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/>
      <p:bldP spid="23450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00889" y="459105"/>
            <a:ext cx="2103120" cy="472440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Words review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1396842" y="1149838"/>
            <a:ext cx="2456260" cy="3547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r">
              <a:lnSpc>
                <a:spcPct val="140000"/>
              </a:lnSpc>
              <a:spcBef>
                <a:spcPct val="2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memory</a:t>
            </a:r>
          </a:p>
          <a:p>
            <a:pPr algn="r">
              <a:lnSpc>
                <a:spcPct val="140000"/>
              </a:lnSpc>
              <a:spcBef>
                <a:spcPct val="2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full</a:t>
            </a:r>
          </a:p>
          <a:p>
            <a:pPr algn="r">
              <a:lnSpc>
                <a:spcPct val="140000"/>
              </a:lnSpc>
              <a:spcBef>
                <a:spcPct val="2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fix</a:t>
            </a:r>
          </a:p>
          <a:p>
            <a:pPr algn="r">
              <a:lnSpc>
                <a:spcPct val="140000"/>
              </a:lnSpc>
              <a:spcBef>
                <a:spcPct val="2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instructions</a:t>
            </a:r>
          </a:p>
          <a:p>
            <a:pPr algn="r">
              <a:lnSpc>
                <a:spcPct val="140000"/>
              </a:lnSpc>
              <a:spcBef>
                <a:spcPct val="2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lend</a:t>
            </a:r>
          </a:p>
          <a:p>
            <a:pPr algn="r">
              <a:lnSpc>
                <a:spcPct val="140000"/>
              </a:lnSpc>
              <a:spcBef>
                <a:spcPct val="25000"/>
              </a:spcBef>
            </a:pP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40000"/>
              </a:lnSpc>
              <a:spcBef>
                <a:spcPct val="25000"/>
              </a:spcBef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properly</a:t>
            </a: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4213306" y="1149534"/>
            <a:ext cx="3563540" cy="3547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40000"/>
              </a:lnSpc>
              <a:spcBef>
                <a:spcPct val="25000"/>
              </a:spcBef>
            </a:pPr>
            <a:r>
              <a:rPr lang="en-US" altLang="zh-CN" sz="20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存储器；存储量</a:t>
            </a:r>
          </a:p>
          <a:p>
            <a:pPr algn="l">
              <a:lnSpc>
                <a:spcPct val="140000"/>
              </a:lnSpc>
              <a:spcBef>
                <a:spcPct val="25000"/>
              </a:spcBef>
            </a:pP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满的；充满的</a:t>
            </a:r>
          </a:p>
          <a:p>
            <a:pPr algn="l">
              <a:lnSpc>
                <a:spcPct val="140000"/>
              </a:lnSpc>
              <a:spcBef>
                <a:spcPct val="25000"/>
              </a:spcBef>
            </a:pP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修补；挽救</a:t>
            </a:r>
          </a:p>
          <a:p>
            <a:pPr algn="l">
              <a:lnSpc>
                <a:spcPct val="140000"/>
              </a:lnSpc>
              <a:spcBef>
                <a:spcPct val="25000"/>
              </a:spcBef>
            </a:pP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复数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说明书</a:t>
            </a:r>
          </a:p>
          <a:p>
            <a:pPr algn="l">
              <a:lnSpc>
                <a:spcPct val="140000"/>
              </a:lnSpc>
              <a:spcBef>
                <a:spcPct val="25000"/>
              </a:spcBef>
            </a:pP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（把某物）接触；</a:t>
            </a:r>
          </a:p>
          <a:p>
            <a:pPr algn="l">
              <a:lnSpc>
                <a:spcPct val="140000"/>
              </a:lnSpc>
              <a:spcBef>
                <a:spcPct val="25000"/>
              </a:spcBef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借给（某人）</a:t>
            </a:r>
          </a:p>
          <a:p>
            <a:pPr algn="l">
              <a:lnSpc>
                <a:spcPct val="140000"/>
              </a:lnSpc>
              <a:spcBef>
                <a:spcPct val="25000"/>
              </a:spcBef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合适地；正确地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65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65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6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6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6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6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6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6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3" grpId="0"/>
      <p:bldP spid="23655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872729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1</a:t>
            </a:r>
          </a:p>
        </p:txBody>
      </p:sp>
      <p:sp>
        <p:nvSpPr>
          <p:cNvPr id="10242" name="TextBox 1"/>
          <p:cNvSpPr txBox="1"/>
          <p:nvPr/>
        </p:nvSpPr>
        <p:spPr>
          <a:xfrm>
            <a:off x="1404700" y="872729"/>
            <a:ext cx="4889897" cy="80724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Look at the pictures </a:t>
            </a: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answer the questions.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8" name="Rectangle 16"/>
          <p:cNvSpPr/>
          <p:nvPr/>
        </p:nvSpPr>
        <p:spPr>
          <a:xfrm>
            <a:off x="1404937" y="1679972"/>
            <a:ext cx="5262563" cy="18669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have these inventions changed people's  lives?</a:t>
            </a:r>
          </a:p>
          <a:p>
            <a:pPr algn="just">
              <a:lnSpc>
                <a:spcPct val="130000"/>
              </a:lnSpc>
            </a:pP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do you think is the most  important?</a:t>
            </a:r>
          </a:p>
          <a:p>
            <a:pPr algn="just">
              <a:lnSpc>
                <a:spcPct val="130000"/>
              </a:lnSpc>
            </a:pP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other important inventions can you  think of?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383" name="Picture 7" descr="6199915_103956411116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489" y="1729741"/>
            <a:ext cx="1304449" cy="168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9" descr="1391371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00000">
            <a:off x="6153890" y="3367088"/>
            <a:ext cx="2171700" cy="165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7" name="Picture 11" descr="20091224174156822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2082" y="1151572"/>
            <a:ext cx="21145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"/>
          <p:cNvSpPr txBox="1"/>
          <p:nvPr/>
        </p:nvSpPr>
        <p:spPr>
          <a:xfrm>
            <a:off x="1544479" y="2135506"/>
            <a:ext cx="4494371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</a:rPr>
              <a:t>     </a:t>
            </a:r>
            <a:r>
              <a:rPr lang="en-US" altLang="zh-C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changed people's lives a lot.</a:t>
            </a:r>
            <a:endParaRPr lang="en-US" altLang="zh-CN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1626870" y="2844642"/>
            <a:ext cx="5840730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</a:rPr>
              <a:t>    </a:t>
            </a:r>
            <a:r>
              <a:rPr lang="en-US" altLang="zh-C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the most important invention is the computer.</a:t>
            </a:r>
            <a:endParaRPr lang="en-US" altLang="zh-CN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626870" y="3546873"/>
            <a:ext cx="3121819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</a:rPr>
              <a:t>   </a:t>
            </a:r>
            <a:r>
              <a:rPr lang="en-US" altLang="zh-CN" b="1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Lights, TV sets, cars...</a:t>
            </a:r>
            <a:endParaRPr lang="en-US" altLang="zh-CN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6cbbe39f-2256-4f71-9adb-b58e1d6bb3b6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5e2929e9-2a7a-4b34-b333-1d1f94afac0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1524</Words>
  <Application>Microsoft Office PowerPoint</Application>
  <PresentationFormat>全屏显示(16:9)</PresentationFormat>
  <Paragraphs>283</Paragraphs>
  <Slides>27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黑体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2021-03-16T07:35:00Z</cp:lastPrinted>
  <dcterms:created xsi:type="dcterms:W3CDTF">2021-03-16T07:35:00Z</dcterms:created>
  <dcterms:modified xsi:type="dcterms:W3CDTF">2023-01-17T00:21:22Z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9208EAA9D9F043AD955B39DA33C16E99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