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355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2" y="918"/>
      </p:cViewPr>
      <p:guideLst>
        <p:guide pos="415"/>
        <p:guide pos="7256"/>
        <p:guide orient="horz" pos="648"/>
        <p:guide orient="horz" pos="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783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783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2521" r="13189" b="120"/>
          <a:stretch>
            <a:fillRect/>
          </a:stretch>
        </p:blipFill>
        <p:spPr>
          <a:xfrm>
            <a:off x="36071" y="946408"/>
            <a:ext cx="4477581" cy="4477582"/>
          </a:xfrm>
          <a:custGeom>
            <a:avLst/>
            <a:gdLst>
              <a:gd name="connsiteX0" fmla="*/ 3144897 w 4477581"/>
              <a:gd name="connsiteY0" fmla="*/ 0 h 4477582"/>
              <a:gd name="connsiteX1" fmla="*/ 4460674 w 4477581"/>
              <a:gd name="connsiteY1" fmla="*/ 1291983 h 4477582"/>
              <a:gd name="connsiteX2" fmla="*/ 3542669 w 4477581"/>
              <a:gd name="connsiteY2" fmla="*/ 2226894 h 4477582"/>
              <a:gd name="connsiteX3" fmla="*/ 4477581 w 4477581"/>
              <a:gd name="connsiteY3" fmla="*/ 3144899 h 4477582"/>
              <a:gd name="connsiteX4" fmla="*/ 3185598 w 4477581"/>
              <a:gd name="connsiteY4" fmla="*/ 4460676 h 4477582"/>
              <a:gd name="connsiteX5" fmla="*/ 2250686 w 4477581"/>
              <a:gd name="connsiteY5" fmla="*/ 3542670 h 4477582"/>
              <a:gd name="connsiteX6" fmla="*/ 1332680 w 4477581"/>
              <a:gd name="connsiteY6" fmla="*/ 4477582 h 4477582"/>
              <a:gd name="connsiteX7" fmla="*/ 16904 w 4477581"/>
              <a:gd name="connsiteY7" fmla="*/ 3185598 h 4477582"/>
              <a:gd name="connsiteX8" fmla="*/ 934910 w 4477581"/>
              <a:gd name="connsiteY8" fmla="*/ 2250687 h 4477582"/>
              <a:gd name="connsiteX9" fmla="*/ 0 w 4477581"/>
              <a:gd name="connsiteY9" fmla="*/ 1332682 h 4477582"/>
              <a:gd name="connsiteX10" fmla="*/ 1291983 w 4477581"/>
              <a:gd name="connsiteY10" fmla="*/ 16906 h 4477582"/>
              <a:gd name="connsiteX11" fmla="*/ 2226893 w 4477581"/>
              <a:gd name="connsiteY11" fmla="*/ 934911 h 447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7581" h="4477582">
                <a:moveTo>
                  <a:pt x="3144897" y="0"/>
                </a:moveTo>
                <a:lnTo>
                  <a:pt x="4460674" y="1291983"/>
                </a:lnTo>
                <a:lnTo>
                  <a:pt x="3542669" y="2226894"/>
                </a:lnTo>
                <a:lnTo>
                  <a:pt x="4477581" y="3144899"/>
                </a:lnTo>
                <a:lnTo>
                  <a:pt x="3185598" y="4460676"/>
                </a:lnTo>
                <a:lnTo>
                  <a:pt x="2250686" y="3542670"/>
                </a:lnTo>
                <a:lnTo>
                  <a:pt x="1332680" y="4477582"/>
                </a:lnTo>
                <a:lnTo>
                  <a:pt x="16904" y="3185598"/>
                </a:lnTo>
                <a:lnTo>
                  <a:pt x="934910" y="2250687"/>
                </a:lnTo>
                <a:lnTo>
                  <a:pt x="0" y="1332682"/>
                </a:lnTo>
                <a:lnTo>
                  <a:pt x="1291983" y="16906"/>
                </a:lnTo>
                <a:lnTo>
                  <a:pt x="2226893" y="934911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7835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783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1.1     </a:t>
                  </a:r>
                  <a:r>
                    <a:rPr lang="zh-CN" altLang="en-US" sz="5400" b="1" dirty="0">
                      <a:solidFill>
                        <a:srgbClr val="87835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 识 厘 米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长度单位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7835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L 形 16"/>
          <p:cNvSpPr/>
          <p:nvPr/>
        </p:nvSpPr>
        <p:spPr>
          <a:xfrm rot="18857103">
            <a:off x="1792501" y="717095"/>
            <a:ext cx="926038" cy="927613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L 形 17"/>
          <p:cNvSpPr/>
          <p:nvPr/>
        </p:nvSpPr>
        <p:spPr>
          <a:xfrm rot="2684896">
            <a:off x="3834549" y="2655757"/>
            <a:ext cx="842441" cy="948435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L 形 18"/>
          <p:cNvSpPr/>
          <p:nvPr/>
        </p:nvSpPr>
        <p:spPr>
          <a:xfrm rot="2687501" flipV="1">
            <a:off x="1824701" y="4723135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L 形 19"/>
          <p:cNvSpPr/>
          <p:nvPr/>
        </p:nvSpPr>
        <p:spPr>
          <a:xfrm rot="8072699" flipV="1">
            <a:off x="-176422" y="2719291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61869"/>
            <a:ext cx="12192000" cy="516004"/>
          </a:xfrm>
          <a:prstGeom prst="rect">
            <a:avLst/>
          </a:prstGeom>
          <a:solidFill>
            <a:srgbClr val="87835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7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00" y="1865207"/>
            <a:ext cx="331893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8" descr="24"/>
          <p:cNvPicPr>
            <a:picLocks noChangeAspect="1" noChangeArrowheads="1"/>
          </p:cNvPicPr>
          <p:nvPr/>
        </p:nvPicPr>
        <p:blipFill>
          <a:blip r:embed="rId4"/>
          <a:srcRect l="36752" r="11110" b="-114"/>
          <a:stretch>
            <a:fillRect/>
          </a:stretch>
        </p:blipFill>
        <p:spPr bwMode="auto">
          <a:xfrm>
            <a:off x="6532034" y="1463040"/>
            <a:ext cx="3744383" cy="27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1" descr="桌面"/>
          <p:cNvPicPr>
            <a:picLocks noChangeAspect="1" noChangeArrowheads="1"/>
          </p:cNvPicPr>
          <p:nvPr/>
        </p:nvPicPr>
        <p:blipFill>
          <a:blip r:embed="rId5"/>
          <a:srcRect l="6801" r="1682" b="20126"/>
          <a:stretch>
            <a:fillRect/>
          </a:stretch>
        </p:blipFill>
        <p:spPr bwMode="auto">
          <a:xfrm>
            <a:off x="4777316" y="2176358"/>
            <a:ext cx="2690284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27"/>
          <p:cNvSpPr>
            <a:spLocks noChangeArrowheads="1"/>
          </p:cNvSpPr>
          <p:nvPr/>
        </p:nvSpPr>
        <p:spPr bwMode="auto">
          <a:xfrm flipH="1">
            <a:off x="9225874" y="1656502"/>
            <a:ext cx="1648503" cy="539752"/>
          </a:xfrm>
          <a:prstGeom prst="wedgeRoundRectCallout">
            <a:avLst>
              <a:gd name="adj1" fmla="val 69071"/>
              <a:gd name="adj2" fmla="val -2565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拃长。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 flipH="1">
            <a:off x="1516848" y="1865207"/>
            <a:ext cx="1608409" cy="539752"/>
          </a:xfrm>
          <a:prstGeom prst="wedgeRoundRectCallout">
            <a:avLst>
              <a:gd name="adj1" fmla="val -69528"/>
              <a:gd name="adj2" fmla="val 36755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拃长。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2802467" y="4961891"/>
            <a:ext cx="87164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量的都是课桌的长，为什么量得结果却不一样呢？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7169951" cy="4446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小组合作：用拃作为长度单位量课桌的长度。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699" y="3831166"/>
            <a:ext cx="1586156" cy="22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7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2167" y="1680635"/>
            <a:ext cx="331893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8" descr="24"/>
          <p:cNvPicPr>
            <a:picLocks noChangeAspect="1" noChangeArrowheads="1"/>
          </p:cNvPicPr>
          <p:nvPr/>
        </p:nvPicPr>
        <p:blipFill>
          <a:blip r:embed="rId4"/>
          <a:srcRect l="36752" r="11110" b="-114"/>
          <a:stretch>
            <a:fillRect/>
          </a:stretch>
        </p:blipFill>
        <p:spPr bwMode="auto">
          <a:xfrm>
            <a:off x="6261100" y="1219202"/>
            <a:ext cx="3744383" cy="27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7"/>
          <p:cNvSpPr>
            <a:spLocks noChangeArrowheads="1"/>
          </p:cNvSpPr>
          <p:nvPr/>
        </p:nvSpPr>
        <p:spPr bwMode="auto">
          <a:xfrm flipH="1">
            <a:off x="9011579" y="1493521"/>
            <a:ext cx="1472187" cy="778934"/>
          </a:xfrm>
          <a:prstGeom prst="wedgeRoundRectCallout">
            <a:avLst>
              <a:gd name="adj1" fmla="val 71695"/>
              <a:gd name="adj2" fmla="val -6455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拃长。</a:t>
            </a:r>
          </a:p>
        </p:txBody>
      </p:sp>
      <p:sp>
        <p:nvSpPr>
          <p:cNvPr id="19460" name="AutoShape 27"/>
          <p:cNvSpPr>
            <a:spLocks noChangeArrowheads="1"/>
          </p:cNvSpPr>
          <p:nvPr/>
        </p:nvSpPr>
        <p:spPr bwMode="auto">
          <a:xfrm flipH="1">
            <a:off x="2514599" y="1493521"/>
            <a:ext cx="1553633" cy="778934"/>
          </a:xfrm>
          <a:prstGeom prst="wedgeRoundRectCallout">
            <a:avLst>
              <a:gd name="adj1" fmla="val -69528"/>
              <a:gd name="adj2" fmla="val 36755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拃长。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6845" y="4834045"/>
            <a:ext cx="4289957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学生的拃比老师的拃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一些。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老师的拃比学生的拃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一些。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382" y="4637105"/>
            <a:ext cx="1032933" cy="135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7169951" cy="4446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小组合作：用拃作为长度单位量课桌的长度。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622551" y="4834045"/>
            <a:ext cx="8380729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不同人的拃长度可能是不同的，测量出的结果也就不同，这就需要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统一长度单位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27495" y="4004735"/>
            <a:ext cx="2414672" cy="24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7169951" cy="4446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小组合作：用拃作为长度单位量课桌的长度。</a:t>
            </a:r>
          </a:p>
        </p:txBody>
      </p:sp>
      <p:pic>
        <p:nvPicPr>
          <p:cNvPr id="11" name="Picture 37" descr="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2167" y="1680635"/>
            <a:ext cx="331893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24"/>
          <p:cNvPicPr>
            <a:picLocks noChangeAspect="1" noChangeArrowheads="1"/>
          </p:cNvPicPr>
          <p:nvPr/>
        </p:nvPicPr>
        <p:blipFill>
          <a:blip r:embed="rId5"/>
          <a:srcRect l="36752" r="11110" b="-114"/>
          <a:stretch>
            <a:fillRect/>
          </a:stretch>
        </p:blipFill>
        <p:spPr bwMode="auto">
          <a:xfrm>
            <a:off x="6261100" y="1219202"/>
            <a:ext cx="3744383" cy="27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7"/>
          <p:cNvSpPr>
            <a:spLocks noChangeArrowheads="1"/>
          </p:cNvSpPr>
          <p:nvPr/>
        </p:nvSpPr>
        <p:spPr bwMode="auto">
          <a:xfrm flipH="1">
            <a:off x="9011579" y="1493521"/>
            <a:ext cx="1472187" cy="778934"/>
          </a:xfrm>
          <a:prstGeom prst="wedgeRoundRectCallout">
            <a:avLst>
              <a:gd name="adj1" fmla="val 71695"/>
              <a:gd name="adj2" fmla="val -6455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拃长。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 flipH="1">
            <a:off x="2514599" y="1493521"/>
            <a:ext cx="1553633" cy="778934"/>
          </a:xfrm>
          <a:prstGeom prst="wedgeRoundRectCallout">
            <a:avLst>
              <a:gd name="adj1" fmla="val -69528"/>
              <a:gd name="adj2" fmla="val 36755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081" y="3999244"/>
            <a:ext cx="2060145" cy="20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1885996" y="3701389"/>
            <a:ext cx="7596671" cy="510778"/>
          </a:xfrm>
          <a:prstGeom prst="wedgeRoundRectCallout">
            <a:avLst>
              <a:gd name="adj1" fmla="val 55352"/>
              <a:gd name="adj2" fmla="val 34719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小组交流：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请你认真观察尺子，看看尺子上都有些什么。</a:t>
            </a:r>
          </a:p>
        </p:txBody>
      </p:sp>
      <p:pic>
        <p:nvPicPr>
          <p:cNvPr id="21508" name="图片 27"/>
          <p:cNvPicPr>
            <a:picLocks noChangeAspect="1"/>
          </p:cNvPicPr>
          <p:nvPr/>
        </p:nvPicPr>
        <p:blipFill>
          <a:blip r:embed="rId4"/>
          <a:srcRect b="21558"/>
          <a:stretch>
            <a:fillRect/>
          </a:stretch>
        </p:blipFill>
        <p:spPr bwMode="auto">
          <a:xfrm>
            <a:off x="1294193" y="1828800"/>
            <a:ext cx="9603614" cy="8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8206" descr="E:\01小学数学资料\时代天华\人教一、二年级约稿文件\辅助资料\人物图片\chizi.pngchiz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2529418"/>
            <a:ext cx="9592733" cy="84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箭头连接符 3"/>
          <p:cNvCxnSpPr/>
          <p:nvPr/>
        </p:nvCxnSpPr>
        <p:spPr>
          <a:xfrm flipV="1">
            <a:off x="1989667" y="1771651"/>
            <a:ext cx="304800" cy="802216"/>
          </a:xfrm>
          <a:prstGeom prst="straightConnector1">
            <a:avLst/>
          </a:prstGeom>
          <a:ln w="19050">
            <a:solidFill>
              <a:srgbClr val="00863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2548468" y="1748367"/>
            <a:ext cx="55033" cy="889000"/>
          </a:xfrm>
          <a:prstGeom prst="straightConnector1">
            <a:avLst/>
          </a:prstGeom>
          <a:ln w="19050">
            <a:solidFill>
              <a:srgbClr val="00863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2868084" y="1771651"/>
            <a:ext cx="372533" cy="889000"/>
          </a:xfrm>
          <a:prstGeom prst="straightConnector1">
            <a:avLst/>
          </a:prstGeom>
          <a:ln w="19050">
            <a:solidFill>
              <a:srgbClr val="00863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1989668" y="2967567"/>
            <a:ext cx="878417" cy="115993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601385" y="2986618"/>
            <a:ext cx="484716" cy="116204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3458633" y="3048001"/>
            <a:ext cx="287867" cy="10795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12"/>
          <p:cNvSpPr txBox="1">
            <a:spLocks noChangeArrowheads="1"/>
          </p:cNvSpPr>
          <p:nvPr/>
        </p:nvSpPr>
        <p:spPr bwMode="auto">
          <a:xfrm>
            <a:off x="2548467" y="3962400"/>
            <a:ext cx="1358900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数字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0400" y="4925078"/>
            <a:ext cx="6654800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思考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”在尺子上表示什么？</a:t>
            </a:r>
          </a:p>
        </p:txBody>
      </p:sp>
      <p:sp>
        <p:nvSpPr>
          <p:cNvPr id="17" name="矩形 16"/>
          <p:cNvSpPr/>
          <p:nvPr/>
        </p:nvSpPr>
        <p:spPr>
          <a:xfrm>
            <a:off x="4519084" y="3700123"/>
            <a:ext cx="7118351" cy="8815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lnSpc>
                <a:spcPct val="11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厘米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”是一个长度单位，这个单位在国际上通用，用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英文字母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表示为“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”。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878667" y="2967567"/>
            <a:ext cx="1877484" cy="74506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95876" y="1309174"/>
            <a:ext cx="11320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刻度线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481918" y="1309174"/>
            <a:ext cx="7020983" cy="4753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lnSpc>
                <a:spcPct val="11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刻度线很整齐，排列得很均匀。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06108" y="2665189"/>
            <a:ext cx="7372351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测量时，一般从“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刻度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 开始。</a:t>
            </a:r>
          </a:p>
        </p:txBody>
      </p:sp>
      <p:pic>
        <p:nvPicPr>
          <p:cNvPr id="23554" name="图片 28695" descr="E:\01小学数学资料\时代天华\人教一、二年级约稿文件\辅助资料\人物图片\chizi.pngchiz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511" y="1521015"/>
            <a:ext cx="9398362" cy="8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7908" y="1896256"/>
            <a:ext cx="95249" cy="11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934765" y="2670827"/>
            <a:ext cx="14795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刻度</a:t>
            </a:r>
          </a:p>
        </p:txBody>
      </p:sp>
      <p:pic>
        <p:nvPicPr>
          <p:cNvPr id="11" name="图片 8206" descr="尺子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1660" y="3454713"/>
            <a:ext cx="8434917" cy="7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/>
          <p:cNvCxnSpPr/>
          <p:nvPr/>
        </p:nvCxnSpPr>
        <p:spPr>
          <a:xfrm>
            <a:off x="3353677" y="3469530"/>
            <a:ext cx="174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图片 8206" descr="尺子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8361" y="4318009"/>
            <a:ext cx="8437033" cy="74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连接符 21"/>
          <p:cNvCxnSpPr/>
          <p:nvPr/>
        </p:nvCxnSpPr>
        <p:spPr>
          <a:xfrm>
            <a:off x="3378844" y="4326475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图片 8206" descr="尺子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5294" y="5327658"/>
            <a:ext cx="8434917" cy="7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接连接符 23"/>
          <p:cNvCxnSpPr/>
          <p:nvPr/>
        </p:nvCxnSpPr>
        <p:spPr>
          <a:xfrm>
            <a:off x="3380960" y="5338242"/>
            <a:ext cx="4345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1557899" y="3480338"/>
            <a:ext cx="15007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40" name="文本框 12"/>
          <p:cNvSpPr txBox="1">
            <a:spLocks noChangeArrowheads="1"/>
          </p:cNvSpPr>
          <p:nvPr/>
        </p:nvSpPr>
        <p:spPr bwMode="auto">
          <a:xfrm>
            <a:off x="1580948" y="4542601"/>
            <a:ext cx="1498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44" name="文本框 12"/>
          <p:cNvSpPr txBox="1">
            <a:spLocks noChangeArrowheads="1"/>
          </p:cNvSpPr>
          <p:nvPr/>
        </p:nvSpPr>
        <p:spPr bwMode="auto">
          <a:xfrm>
            <a:off x="1576715" y="5554367"/>
            <a:ext cx="1591733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9" grpId="0"/>
      <p:bldP spid="40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6316" y="4106333"/>
            <a:ext cx="2027767" cy="202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5"/>
          <p:cNvSpPr txBox="1"/>
          <p:nvPr/>
        </p:nvSpPr>
        <p:spPr>
          <a:xfrm>
            <a:off x="660400" y="1347990"/>
            <a:ext cx="161935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认识</a:t>
            </a:r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23" name="圆角矩形标注 22"/>
          <p:cNvSpPr>
            <a:spLocks noChangeArrowheads="1"/>
          </p:cNvSpPr>
          <p:nvPr/>
        </p:nvSpPr>
        <p:spPr bwMode="auto">
          <a:xfrm>
            <a:off x="1295399" y="3827559"/>
            <a:ext cx="8684684" cy="587183"/>
          </a:xfrm>
          <a:prstGeom prst="wedgeRoundRectCallout">
            <a:avLst>
              <a:gd name="adj1" fmla="val 56560"/>
              <a:gd name="adj2" fmla="val -10120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你知道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厘米是多长吗？请你在直尺上找出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厘米。</a:t>
            </a:r>
          </a:p>
        </p:txBody>
      </p:sp>
      <p:pic>
        <p:nvPicPr>
          <p:cNvPr id="40" name="图片 8206" descr="E:\01小学数学资料\时代天华\人教一、二年级约稿文件\辅助资料\人物图片\chizi.pngchiz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399" y="2258485"/>
            <a:ext cx="9458113" cy="82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9390" y="360189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圆角矩形标注 22"/>
          <p:cNvSpPr>
            <a:spLocks noChangeArrowheads="1"/>
          </p:cNvSpPr>
          <p:nvPr/>
        </p:nvSpPr>
        <p:spPr bwMode="auto">
          <a:xfrm>
            <a:off x="4871299" y="3346501"/>
            <a:ext cx="4053416" cy="510778"/>
          </a:xfrm>
          <a:prstGeom prst="wedgeRoundRectCallout">
            <a:avLst>
              <a:gd name="adj1" fmla="val 56480"/>
              <a:gd name="adj2" fmla="val 4544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这些都是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厘米。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60400" y="4440090"/>
            <a:ext cx="11125200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说明：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每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相邻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两个数字所对的刻度线之间的距离都是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厘米。</a:t>
            </a:r>
          </a:p>
        </p:txBody>
      </p:sp>
      <p:pic>
        <p:nvPicPr>
          <p:cNvPr id="25604" name="图片 338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894" y="1485040"/>
            <a:ext cx="108690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直接连接符 51"/>
          <p:cNvCxnSpPr/>
          <p:nvPr/>
        </p:nvCxnSpPr>
        <p:spPr>
          <a:xfrm>
            <a:off x="894927" y="1485040"/>
            <a:ext cx="905933" cy="0"/>
          </a:xfrm>
          <a:prstGeom prst="line">
            <a:avLst/>
          </a:prstGeom>
          <a:ln w="57150">
            <a:solidFill>
              <a:srgbClr val="E594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811443" y="1485040"/>
            <a:ext cx="90593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107343" y="1485040"/>
            <a:ext cx="905933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209877" y="1485040"/>
            <a:ext cx="90593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344161" y="1485040"/>
            <a:ext cx="905933" cy="0"/>
          </a:xfrm>
          <a:prstGeom prst="line">
            <a:avLst/>
          </a:prstGeom>
          <a:ln w="57150">
            <a:solidFill>
              <a:srgbClr val="ECAD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438227" y="1485040"/>
            <a:ext cx="90593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561927" y="1485040"/>
            <a:ext cx="90593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2689861" y="1485040"/>
            <a:ext cx="905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8878994" y="1485040"/>
            <a:ext cx="90593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985761" y="1482923"/>
            <a:ext cx="90593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9742594" y="1482923"/>
            <a:ext cx="905933" cy="0"/>
          </a:xfrm>
          <a:prstGeom prst="line">
            <a:avLst/>
          </a:prstGeom>
          <a:ln w="57150">
            <a:solidFill>
              <a:srgbClr val="E594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8999" y="1268185"/>
            <a:ext cx="2038351" cy="20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1192258" y="1309180"/>
            <a:ext cx="8176684" cy="510778"/>
          </a:xfrm>
          <a:prstGeom prst="wedgeRoundRectCallout">
            <a:avLst>
              <a:gd name="adj1" fmla="val 59907"/>
              <a:gd name="adj2" fmla="val -7116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想一想：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生活中哪些物体的长度大约是1厘米？</a:t>
            </a:r>
          </a:p>
        </p:txBody>
      </p:sp>
      <p:grpSp>
        <p:nvGrpSpPr>
          <p:cNvPr id="26627" name="组合 63"/>
          <p:cNvGrpSpPr/>
          <p:nvPr/>
        </p:nvGrpSpPr>
        <p:grpSpPr bwMode="auto">
          <a:xfrm>
            <a:off x="1524576" y="3306536"/>
            <a:ext cx="2391833" cy="1350433"/>
            <a:chOff x="1791635" y="2456367"/>
            <a:chExt cx="1961286" cy="1108076"/>
          </a:xfrm>
        </p:grpSpPr>
        <p:pic>
          <p:nvPicPr>
            <p:cNvPr id="26652" name="图片 64"/>
            <p:cNvPicPr>
              <a:picLocks noChangeAspect="1"/>
            </p:cNvPicPr>
            <p:nvPr/>
          </p:nvPicPr>
          <p:blipFill>
            <a:blip r:embed="rId4"/>
            <a:srcRect r="84929" b="21558"/>
            <a:stretch>
              <a:fillRect/>
            </a:stretch>
          </p:blipFill>
          <p:spPr bwMode="auto">
            <a:xfrm>
              <a:off x="1791635" y="2749002"/>
              <a:ext cx="1259296" cy="7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Rectangle 2"/>
            <p:cNvSpPr>
              <a:spLocks noChangeArrowheads="1"/>
            </p:cNvSpPr>
            <p:nvPr/>
          </p:nvSpPr>
          <p:spPr bwMode="auto">
            <a:xfrm>
              <a:off x="2618667" y="2456367"/>
              <a:ext cx="1134254" cy="11080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厘米</a:t>
              </a: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1192258" y="4712000"/>
            <a:ext cx="2412949" cy="1286934"/>
            <a:chOff x="1017336" y="2534312"/>
            <a:chExt cx="1809519" cy="963752"/>
          </a:xfrm>
        </p:grpSpPr>
        <p:pic>
          <p:nvPicPr>
            <p:cNvPr id="26650" name="图片 67"/>
            <p:cNvPicPr>
              <a:picLocks noChangeAspect="1"/>
            </p:cNvPicPr>
            <p:nvPr/>
          </p:nvPicPr>
          <p:blipFill>
            <a:blip r:embed="rId5"/>
            <a:srcRect l="70276" t="32503" r="-272" b="50000"/>
            <a:stretch>
              <a:fillRect/>
            </a:stretch>
          </p:blipFill>
          <p:spPr bwMode="auto">
            <a:xfrm>
              <a:off x="1017336" y="2598076"/>
              <a:ext cx="1809519" cy="8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1" name="Rectangle 2"/>
            <p:cNvSpPr>
              <a:spLocks noChangeArrowheads="1"/>
            </p:cNvSpPr>
            <p:nvPr/>
          </p:nvSpPr>
          <p:spPr bwMode="auto">
            <a:xfrm>
              <a:off x="1017336" y="2534312"/>
              <a:ext cx="1703609" cy="9047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食指宽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大约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厘米</a:t>
              </a:r>
            </a:p>
          </p:txBody>
        </p:sp>
      </p:grpSp>
      <p:grpSp>
        <p:nvGrpSpPr>
          <p:cNvPr id="26629" name="组合 69"/>
          <p:cNvGrpSpPr/>
          <p:nvPr/>
        </p:nvGrpSpPr>
        <p:grpSpPr bwMode="auto">
          <a:xfrm>
            <a:off x="5133491" y="3315002"/>
            <a:ext cx="2374900" cy="1352549"/>
            <a:chOff x="1791635" y="2461935"/>
            <a:chExt cx="1947234" cy="1108076"/>
          </a:xfrm>
        </p:grpSpPr>
        <p:pic>
          <p:nvPicPr>
            <p:cNvPr id="26648" name="图片 70"/>
            <p:cNvPicPr>
              <a:picLocks noChangeAspect="1"/>
            </p:cNvPicPr>
            <p:nvPr/>
          </p:nvPicPr>
          <p:blipFill>
            <a:blip r:embed="rId4"/>
            <a:srcRect r="84929" b="21558"/>
            <a:stretch>
              <a:fillRect/>
            </a:stretch>
          </p:blipFill>
          <p:spPr bwMode="auto">
            <a:xfrm>
              <a:off x="1791635" y="2749002"/>
              <a:ext cx="1259296" cy="7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9" name="Rectangle 2"/>
            <p:cNvSpPr>
              <a:spLocks noChangeArrowheads="1"/>
            </p:cNvSpPr>
            <p:nvPr/>
          </p:nvSpPr>
          <p:spPr bwMode="auto">
            <a:xfrm>
              <a:off x="2604615" y="2461935"/>
              <a:ext cx="1134254" cy="11080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厘米</a:t>
              </a: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4777891" y="4711999"/>
            <a:ext cx="2412911" cy="1242484"/>
            <a:chOff x="3657548" y="2569612"/>
            <a:chExt cx="1809519" cy="930381"/>
          </a:xfrm>
        </p:grpSpPr>
        <p:pic>
          <p:nvPicPr>
            <p:cNvPr id="26646" name="图片 73"/>
            <p:cNvPicPr>
              <a:picLocks noChangeAspect="1"/>
            </p:cNvPicPr>
            <p:nvPr/>
          </p:nvPicPr>
          <p:blipFill>
            <a:blip r:embed="rId6"/>
            <a:srcRect l="70276" t="32503" r="-272" b="50000"/>
            <a:stretch>
              <a:fillRect/>
            </a:stretch>
          </p:blipFill>
          <p:spPr bwMode="auto">
            <a:xfrm>
              <a:off x="3657548" y="2600005"/>
              <a:ext cx="1809519" cy="8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7" name="Rectangle 2"/>
            <p:cNvSpPr>
              <a:spLocks noChangeArrowheads="1"/>
            </p:cNvSpPr>
            <p:nvPr/>
          </p:nvSpPr>
          <p:spPr bwMode="auto">
            <a:xfrm>
              <a:off x="3672792" y="2569612"/>
              <a:ext cx="1726536" cy="9047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田字格宽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大约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厘米</a:t>
              </a:r>
            </a:p>
          </p:txBody>
        </p:sp>
      </p:grpSp>
      <p:grpSp>
        <p:nvGrpSpPr>
          <p:cNvPr id="26631" name="组合 75"/>
          <p:cNvGrpSpPr/>
          <p:nvPr/>
        </p:nvGrpSpPr>
        <p:grpSpPr bwMode="auto">
          <a:xfrm>
            <a:off x="8363525" y="3264202"/>
            <a:ext cx="2374900" cy="1350433"/>
            <a:chOff x="1791635" y="2461935"/>
            <a:chExt cx="1948318" cy="1108076"/>
          </a:xfrm>
        </p:grpSpPr>
        <p:pic>
          <p:nvPicPr>
            <p:cNvPr id="26644" name="图片 76"/>
            <p:cNvPicPr>
              <a:picLocks noChangeAspect="1"/>
            </p:cNvPicPr>
            <p:nvPr/>
          </p:nvPicPr>
          <p:blipFill>
            <a:blip r:embed="rId4"/>
            <a:srcRect r="84929" b="21558"/>
            <a:stretch>
              <a:fillRect/>
            </a:stretch>
          </p:blipFill>
          <p:spPr bwMode="auto">
            <a:xfrm>
              <a:off x="1791635" y="2749002"/>
              <a:ext cx="1259296" cy="7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5" name="Rectangle 2"/>
            <p:cNvSpPr>
              <a:spLocks noChangeArrowheads="1"/>
            </p:cNvSpPr>
            <p:nvPr/>
          </p:nvSpPr>
          <p:spPr bwMode="auto">
            <a:xfrm>
              <a:off x="2605699" y="2461935"/>
              <a:ext cx="1134254" cy="11080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16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厘米</a:t>
              </a: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8109525" y="4667550"/>
            <a:ext cx="2410853" cy="1270000"/>
            <a:chOff x="6097886" y="2495468"/>
            <a:chExt cx="1809519" cy="953169"/>
          </a:xfrm>
        </p:grpSpPr>
        <p:pic>
          <p:nvPicPr>
            <p:cNvPr id="26642" name="图片 79"/>
            <p:cNvPicPr>
              <a:picLocks noChangeAspect="1"/>
            </p:cNvPicPr>
            <p:nvPr/>
          </p:nvPicPr>
          <p:blipFill>
            <a:blip r:embed="rId6"/>
            <a:srcRect l="70276" t="32503" r="-272" b="50000"/>
            <a:stretch>
              <a:fillRect/>
            </a:stretch>
          </p:blipFill>
          <p:spPr bwMode="auto">
            <a:xfrm>
              <a:off x="6097886" y="2548649"/>
              <a:ext cx="1809519" cy="8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Rectangle 2"/>
            <p:cNvSpPr>
              <a:spLocks noChangeArrowheads="1"/>
            </p:cNvSpPr>
            <p:nvPr/>
          </p:nvSpPr>
          <p:spPr bwMode="auto">
            <a:xfrm>
              <a:off x="6104159" y="2495468"/>
              <a:ext cx="1726536" cy="9047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图钉的长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大约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厘米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574982" y="2999186"/>
            <a:ext cx="638695" cy="638695"/>
            <a:chOff x="5530164" y="1560085"/>
            <a:chExt cx="835467" cy="835467"/>
          </a:xfrm>
          <a:solidFill>
            <a:srgbClr val="FFFFCC"/>
          </a:solidFill>
        </p:grpSpPr>
        <p:sp>
          <p:nvSpPr>
            <p:cNvPr id="83" name="矩形 82"/>
            <p:cNvSpPr/>
            <p:nvPr/>
          </p:nvSpPr>
          <p:spPr>
            <a:xfrm>
              <a:off x="5530164" y="1560085"/>
              <a:ext cx="835467" cy="835467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4" name="直接连接符 83"/>
            <p:cNvCxnSpPr>
              <a:stCxn id="83" idx="1"/>
              <a:endCxn id="83" idx="3"/>
            </p:cNvCxnSpPr>
            <p:nvPr/>
          </p:nvCxnSpPr>
          <p:spPr>
            <a:xfrm>
              <a:off x="5530164" y="1977819"/>
              <a:ext cx="835467" cy="0"/>
            </a:xfrm>
            <a:prstGeom prst="line">
              <a:avLst/>
            </a:prstGeom>
            <a:grpFill/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5955126" y="1560085"/>
              <a:ext cx="0" cy="835213"/>
            </a:xfrm>
            <a:prstGeom prst="line">
              <a:avLst/>
            </a:prstGeom>
            <a:grpFill/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 bwMode="auto">
          <a:xfrm>
            <a:off x="8835542" y="3052535"/>
            <a:ext cx="529167" cy="499533"/>
            <a:chOff x="7886319" y="2101894"/>
            <a:chExt cx="887842" cy="835269"/>
          </a:xfrm>
        </p:grpSpPr>
        <p:sp>
          <p:nvSpPr>
            <p:cNvPr id="87" name="等腰三角形 86"/>
            <p:cNvSpPr/>
            <p:nvPr/>
          </p:nvSpPr>
          <p:spPr>
            <a:xfrm rot="5400000">
              <a:off x="8319294" y="2157867"/>
              <a:ext cx="169871" cy="739862"/>
            </a:xfrm>
            <a:prstGeom prst="triangl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弦形 87"/>
            <p:cNvSpPr/>
            <p:nvPr/>
          </p:nvSpPr>
          <p:spPr>
            <a:xfrm rot="869883">
              <a:off x="7886319" y="2101894"/>
              <a:ext cx="834570" cy="835269"/>
            </a:xfrm>
            <a:prstGeom prst="chord">
              <a:avLst>
                <a:gd name="adj1" fmla="val 5636195"/>
                <a:gd name="adj2" fmla="val 14141531"/>
              </a:avLst>
            </a:prstGeom>
            <a:gradFill flip="none" rotWithShape="1">
              <a:gsLst>
                <a:gs pos="0">
                  <a:srgbClr val="C00000"/>
                </a:gs>
                <a:gs pos="50000">
                  <a:srgbClr val="EC6C1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9" name="直接连接符 88"/>
          <p:cNvCxnSpPr/>
          <p:nvPr/>
        </p:nvCxnSpPr>
        <p:spPr>
          <a:xfrm>
            <a:off x="8812257" y="2771018"/>
            <a:ext cx="0" cy="84243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9402808" y="2762552"/>
            <a:ext cx="0" cy="84243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图片 90"/>
          <p:cNvPicPr>
            <a:picLocks noChangeAspect="1"/>
          </p:cNvPicPr>
          <p:nvPr/>
        </p:nvPicPr>
        <p:blipFill>
          <a:blip r:embed="rId7"/>
          <a:srcRect l="15738" t="13991" r="49396" b="46677"/>
          <a:stretch>
            <a:fillRect/>
          </a:stretch>
        </p:blipFill>
        <p:spPr bwMode="auto">
          <a:xfrm rot="-2700000">
            <a:off x="1719309" y="2974218"/>
            <a:ext cx="1111249" cy="10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话气泡: 圆角矩形 7"/>
          <p:cNvSpPr/>
          <p:nvPr/>
        </p:nvSpPr>
        <p:spPr>
          <a:xfrm>
            <a:off x="2730077" y="3855721"/>
            <a:ext cx="5773843" cy="929639"/>
          </a:xfrm>
          <a:prstGeom prst="wedgeRoundRectCallout">
            <a:avLst>
              <a:gd name="adj1" fmla="val -56027"/>
              <a:gd name="adj2" fmla="val -4655"/>
              <a:gd name="adj3" fmla="val 16667"/>
            </a:avLst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如何测量纸条的长度呢？</a:t>
            </a:r>
          </a:p>
        </p:txBody>
      </p:sp>
      <p:sp>
        <p:nvSpPr>
          <p:cNvPr id="27650" name="矩形 10"/>
          <p:cNvSpPr>
            <a:spLocks noChangeArrowheads="1"/>
          </p:cNvSpPr>
          <p:nvPr/>
        </p:nvSpPr>
        <p:spPr bwMode="auto">
          <a:xfrm>
            <a:off x="607485" y="1392227"/>
            <a:ext cx="9874249" cy="461665"/>
          </a:xfrm>
          <a:prstGeom prst="rect">
            <a:avLst/>
          </a:prstGeom>
          <a:noFill/>
          <a:ln w="222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要想知道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较短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物体的长度，可以用 “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 作单位的尺子进行测量。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133092" y="2437187"/>
            <a:ext cx="5566833" cy="45296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85" y="3650705"/>
            <a:ext cx="1591668" cy="226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3"/>
          <a:srcRect l="42932" t="47200" r="31033" b="3799"/>
          <a:stretch>
            <a:fillRect/>
          </a:stretch>
        </p:blipFill>
        <p:spPr bwMode="auto">
          <a:xfrm>
            <a:off x="9090827" y="2647057"/>
            <a:ext cx="1123509" cy="16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图片 9"/>
          <p:cNvPicPr>
            <a:picLocks noChangeAspect="1"/>
          </p:cNvPicPr>
          <p:nvPr/>
        </p:nvPicPr>
        <p:blipFill>
          <a:blip r:embed="rId4"/>
          <a:srcRect t="11894" r="57227" b="68456"/>
          <a:stretch>
            <a:fillRect/>
          </a:stretch>
        </p:blipFill>
        <p:spPr bwMode="auto">
          <a:xfrm>
            <a:off x="2090474" y="3012877"/>
            <a:ext cx="1843153" cy="6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图片 10"/>
          <p:cNvPicPr>
            <a:picLocks noChangeAspect="1"/>
          </p:cNvPicPr>
          <p:nvPr/>
        </p:nvPicPr>
        <p:blipFill>
          <a:blip r:embed="rId4"/>
          <a:srcRect l="191" t="37939" r="82327" b="191"/>
          <a:stretch>
            <a:fillRect/>
          </a:stretch>
        </p:blipFill>
        <p:spPr bwMode="auto">
          <a:xfrm>
            <a:off x="4934254" y="2485732"/>
            <a:ext cx="756208" cy="213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图片 11"/>
          <p:cNvPicPr>
            <a:picLocks noChangeAspect="1"/>
          </p:cNvPicPr>
          <p:nvPr/>
        </p:nvPicPr>
        <p:blipFill>
          <a:blip r:embed="rId4"/>
          <a:srcRect l="23094" t="49837" r="61287"/>
          <a:stretch>
            <a:fillRect/>
          </a:stretch>
        </p:blipFill>
        <p:spPr bwMode="auto">
          <a:xfrm>
            <a:off x="6998553" y="2806590"/>
            <a:ext cx="673109" cy="172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9965" y="1427145"/>
            <a:ext cx="90826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你认识这些文具吗？每种文具都是做什么用的？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921941"/>
            <a:ext cx="3141785" cy="216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2408766" y="3884083"/>
            <a:ext cx="8972549" cy="2351617"/>
            <a:chOff x="83957" y="2211710"/>
            <a:chExt cx="7848873" cy="2066462"/>
          </a:xfrm>
        </p:grpSpPr>
        <p:pic>
          <p:nvPicPr>
            <p:cNvPr id="28681" name="图片 8"/>
            <p:cNvPicPr>
              <a:picLocks noChangeAspect="1"/>
            </p:cNvPicPr>
            <p:nvPr/>
          </p:nvPicPr>
          <p:blipFill>
            <a:blip r:embed="rId3"/>
            <a:srcRect t="-2330" r="43230" b="21558"/>
            <a:stretch>
              <a:fillRect/>
            </a:stretch>
          </p:blipFill>
          <p:spPr bwMode="auto">
            <a:xfrm>
              <a:off x="83957" y="2211710"/>
              <a:ext cx="7848873" cy="111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图片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7664" y="2931790"/>
              <a:ext cx="1152128" cy="1346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矩形 26"/>
          <p:cNvSpPr/>
          <p:nvPr/>
        </p:nvSpPr>
        <p:spPr>
          <a:xfrm>
            <a:off x="3079749" y="3431116"/>
            <a:ext cx="4775200" cy="45296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660400" y="1727199"/>
            <a:ext cx="3585633" cy="1725083"/>
            <a:chOff x="923712" y="311522"/>
            <a:chExt cx="2689225" cy="1293000"/>
          </a:xfrm>
        </p:grpSpPr>
        <p:sp>
          <p:nvSpPr>
            <p:cNvPr id="28679" name="Rectangle 2"/>
            <p:cNvSpPr>
              <a:spLocks noChangeArrowheads="1"/>
            </p:cNvSpPr>
            <p:nvPr/>
          </p:nvSpPr>
          <p:spPr bwMode="auto">
            <a:xfrm>
              <a:off x="923712" y="311522"/>
              <a:ext cx="2689225" cy="916305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pPr algn="ctr"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尺子的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刻度对准纸条的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左端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。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2746162" y="1257078"/>
              <a:ext cx="0" cy="3474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 bwMode="auto">
          <a:xfrm>
            <a:off x="5276849" y="1797049"/>
            <a:ext cx="5350933" cy="1634067"/>
            <a:chOff x="4970405" y="378213"/>
            <a:chExt cx="4011930" cy="1226309"/>
          </a:xfrm>
        </p:grpSpPr>
        <p:sp>
          <p:nvSpPr>
            <p:cNvPr id="28677" name="Rectangle 2"/>
            <p:cNvSpPr>
              <a:spLocks noChangeArrowheads="1"/>
            </p:cNvSpPr>
            <p:nvPr/>
          </p:nvSpPr>
          <p:spPr bwMode="auto">
            <a:xfrm>
              <a:off x="4970405" y="378213"/>
              <a:ext cx="4011930" cy="840105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纸条的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右端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对着“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”，纸条的长度就是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厘米。</a:t>
              </a:r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6906542" y="1256645"/>
              <a:ext cx="0" cy="3478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1674284" y="1943101"/>
            <a:ext cx="8972549" cy="2099733"/>
            <a:chOff x="116058" y="2211710"/>
            <a:chExt cx="7848873" cy="2066462"/>
          </a:xfrm>
        </p:grpSpPr>
        <p:pic>
          <p:nvPicPr>
            <p:cNvPr id="29701" name="图片 8"/>
            <p:cNvPicPr>
              <a:picLocks noChangeAspect="1"/>
            </p:cNvPicPr>
            <p:nvPr/>
          </p:nvPicPr>
          <p:blipFill>
            <a:blip r:embed="rId3"/>
            <a:srcRect t="-2330" r="43230" b="21558"/>
            <a:stretch>
              <a:fillRect/>
            </a:stretch>
          </p:blipFill>
          <p:spPr bwMode="auto">
            <a:xfrm>
              <a:off x="116058" y="2211710"/>
              <a:ext cx="7848873" cy="111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图片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7664" y="2931790"/>
              <a:ext cx="1152128" cy="1346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矩形 26"/>
          <p:cNvSpPr/>
          <p:nvPr/>
        </p:nvSpPr>
        <p:spPr>
          <a:xfrm>
            <a:off x="3310466" y="1509186"/>
            <a:ext cx="4775200" cy="45296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4271434"/>
            <a:ext cx="10858500" cy="1463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或者把物体左端对准尺子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任意一个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整刻度，用此时右端对准的刻度数值减去左端对准的数值，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所得的差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就是物体的长度。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-2118784" y="5381020"/>
            <a:ext cx="10858500" cy="1463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或者把物体左端对准尺子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任意一个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整刻度，用此时右端对准的刻度数值减去左端对准的数值，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所得的差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就是物体的长度。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7271" y="1028700"/>
            <a:ext cx="8447616" cy="47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60400" y="1028700"/>
            <a:ext cx="4089400" cy="1183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方法提示：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93174" y="2029883"/>
            <a:ext cx="2004484" cy="1477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一放正，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85474" y="2065865"/>
            <a:ext cx="3151717" cy="1477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二对“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”，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493174" y="3071283"/>
            <a:ext cx="2410884" cy="1477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三读数。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379267" y="38875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认识尺子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2" grpId="0" bldLvl="0"/>
      <p:bldP spid="13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"/>
          <p:cNvGrpSpPr/>
          <p:nvPr/>
        </p:nvGrpSpPr>
        <p:grpSpPr bwMode="auto">
          <a:xfrm>
            <a:off x="1751966" y="3904155"/>
            <a:ext cx="4320116" cy="577851"/>
            <a:chOff x="1511660" y="2066569"/>
            <a:chExt cx="3240360" cy="432846"/>
          </a:xfrm>
        </p:grpSpPr>
        <p:sp>
          <p:nvSpPr>
            <p:cNvPr id="31765" name="矩形 5"/>
            <p:cNvSpPr>
              <a:spLocks noChangeArrowheads="1"/>
            </p:cNvSpPr>
            <p:nvPr/>
          </p:nvSpPr>
          <p:spPr bwMode="auto">
            <a:xfrm>
              <a:off x="1511660" y="2110085"/>
              <a:ext cx="3240360" cy="345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大约（      ）个   长。</a:t>
              </a:r>
            </a:p>
          </p:txBody>
        </p:sp>
        <p:sp>
          <p:nvSpPr>
            <p:cNvPr id="2" name="立方体 1"/>
            <p:cNvSpPr/>
            <p:nvPr/>
          </p:nvSpPr>
          <p:spPr>
            <a:xfrm>
              <a:off x="3792295" y="2066569"/>
              <a:ext cx="433424" cy="432846"/>
            </a:xfrm>
            <a:prstGeom prst="cub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747" name="组合 2"/>
          <p:cNvGrpSpPr/>
          <p:nvPr/>
        </p:nvGrpSpPr>
        <p:grpSpPr bwMode="auto">
          <a:xfrm>
            <a:off x="6965316" y="4031037"/>
            <a:ext cx="4320116" cy="575733"/>
            <a:chOff x="1511660" y="3418825"/>
            <a:chExt cx="3240360" cy="431260"/>
          </a:xfrm>
        </p:grpSpPr>
        <p:sp>
          <p:nvSpPr>
            <p:cNvPr id="31763" name="矩形 6"/>
            <p:cNvSpPr>
              <a:spLocks noChangeArrowheads="1"/>
            </p:cNvSpPr>
            <p:nvPr/>
          </p:nvSpPr>
          <p:spPr bwMode="auto">
            <a:xfrm>
              <a:off x="1511660" y="3461549"/>
              <a:ext cx="3240360" cy="345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大约（    ）个   长。</a:t>
              </a:r>
            </a:p>
          </p:txBody>
        </p:sp>
        <p:sp>
          <p:nvSpPr>
            <p:cNvPr id="9" name="立方体 8"/>
            <p:cNvSpPr/>
            <p:nvPr/>
          </p:nvSpPr>
          <p:spPr>
            <a:xfrm>
              <a:off x="3842307" y="3418825"/>
              <a:ext cx="431836" cy="431260"/>
            </a:xfrm>
            <a:prstGeom prst="cub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立方体 12"/>
          <p:cNvSpPr/>
          <p:nvPr/>
        </p:nvSpPr>
        <p:spPr>
          <a:xfrm>
            <a:off x="2011258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立方体 13"/>
          <p:cNvSpPr/>
          <p:nvPr/>
        </p:nvSpPr>
        <p:spPr>
          <a:xfrm>
            <a:off x="2453640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2893907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立方体 16"/>
          <p:cNvSpPr/>
          <p:nvPr/>
        </p:nvSpPr>
        <p:spPr>
          <a:xfrm>
            <a:off x="3336291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立方体 17"/>
          <p:cNvSpPr/>
          <p:nvPr/>
        </p:nvSpPr>
        <p:spPr>
          <a:xfrm>
            <a:off x="3772325" y="2258254"/>
            <a:ext cx="577849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立方体 18"/>
          <p:cNvSpPr/>
          <p:nvPr/>
        </p:nvSpPr>
        <p:spPr>
          <a:xfrm>
            <a:off x="4216824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立方体 19"/>
          <p:cNvSpPr/>
          <p:nvPr/>
        </p:nvSpPr>
        <p:spPr>
          <a:xfrm>
            <a:off x="4657091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立方体 20"/>
          <p:cNvSpPr/>
          <p:nvPr/>
        </p:nvSpPr>
        <p:spPr>
          <a:xfrm>
            <a:off x="5099474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立方体 21"/>
          <p:cNvSpPr/>
          <p:nvPr/>
        </p:nvSpPr>
        <p:spPr>
          <a:xfrm>
            <a:off x="5535507" y="2258254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立方体 24"/>
          <p:cNvSpPr/>
          <p:nvPr/>
        </p:nvSpPr>
        <p:spPr>
          <a:xfrm>
            <a:off x="8232140" y="2211687"/>
            <a:ext cx="577851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立方体 25"/>
          <p:cNvSpPr/>
          <p:nvPr/>
        </p:nvSpPr>
        <p:spPr>
          <a:xfrm>
            <a:off x="8670291" y="2211687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1759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5874" y="2714588"/>
            <a:ext cx="1528233" cy="118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立方体 28"/>
          <p:cNvSpPr/>
          <p:nvPr/>
        </p:nvSpPr>
        <p:spPr>
          <a:xfrm>
            <a:off x="9125374" y="2211687"/>
            <a:ext cx="575733" cy="575733"/>
          </a:xfrm>
          <a:prstGeom prst="cube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786478" y="396224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949143" y="408807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估一估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4"/>
          <p:cNvSpPr>
            <a:spLocks noChangeArrowheads="1"/>
          </p:cNvSpPr>
          <p:nvPr/>
        </p:nvSpPr>
        <p:spPr bwMode="auto">
          <a:xfrm>
            <a:off x="1369485" y="1117601"/>
            <a:ext cx="691303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3735" b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判断：铅笔长 </a:t>
            </a:r>
            <a:r>
              <a:rPr lang="en-US" altLang="zh-CN" sz="3735" b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 </a:t>
            </a:r>
            <a:r>
              <a:rPr lang="zh-CN" altLang="en-US" sz="3735" b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厘米。（   ）</a:t>
            </a:r>
          </a:p>
        </p:txBody>
      </p:sp>
      <p:grpSp>
        <p:nvGrpSpPr>
          <p:cNvPr id="32770" name="Group 44"/>
          <p:cNvGrpSpPr/>
          <p:nvPr/>
        </p:nvGrpSpPr>
        <p:grpSpPr bwMode="auto">
          <a:xfrm>
            <a:off x="2006600" y="2531533"/>
            <a:ext cx="7774517" cy="1270000"/>
            <a:chOff x="657" y="3339"/>
            <a:chExt cx="2706" cy="442"/>
          </a:xfrm>
        </p:grpSpPr>
        <p:pic>
          <p:nvPicPr>
            <p:cNvPr id="32773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536" y="2460"/>
              <a:ext cx="177" cy="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42" descr="尺子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2" y="3473"/>
              <a:ext cx="263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959600" y="1075267"/>
            <a:ext cx="747320" cy="74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426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4265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39484" y="2292351"/>
            <a:ext cx="0" cy="11747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60400" y="1367138"/>
            <a:ext cx="6913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看一看，铅笔长（        ）厘米。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rcRect t="4199" r="10649" b="4794"/>
          <a:stretch>
            <a:fillRect/>
          </a:stretch>
        </p:blipFill>
        <p:spPr bwMode="auto">
          <a:xfrm rot="5400000">
            <a:off x="5527675" y="29423"/>
            <a:ext cx="455084" cy="62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2" descr="尺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1" y="3455247"/>
            <a:ext cx="7558617" cy="8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43159" y="1336360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endParaRPr lang="zh-CN" altLang="en-US" sz="28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50067" y="2394798"/>
            <a:ext cx="0" cy="11747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8873067" y="2394798"/>
            <a:ext cx="0" cy="11747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估一估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5"/>
          <p:cNvSpPr txBox="1">
            <a:spLocks noChangeArrowheads="1"/>
          </p:cNvSpPr>
          <p:nvPr/>
        </p:nvSpPr>
        <p:spPr bwMode="auto">
          <a:xfrm>
            <a:off x="1888914" y="3000913"/>
            <a:ext cx="4764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纸条长（      ）厘米。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60725" y="2965047"/>
            <a:ext cx="7937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  <a:endParaRPr lang="zh-CN" altLang="en-US" sz="28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4820" name="Text Box 17"/>
          <p:cNvSpPr txBox="1">
            <a:spLocks noChangeArrowheads="1"/>
          </p:cNvSpPr>
          <p:nvPr/>
        </p:nvSpPr>
        <p:spPr bwMode="auto">
          <a:xfrm>
            <a:off x="1891030" y="5215907"/>
            <a:ext cx="4762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纸条长（    ）厘米。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196802" y="5154352"/>
            <a:ext cx="738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endParaRPr lang="zh-CN" altLang="en-US" sz="2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34822" name="Group 32"/>
          <p:cNvGrpSpPr/>
          <p:nvPr/>
        </p:nvGrpSpPr>
        <p:grpSpPr bwMode="auto">
          <a:xfrm>
            <a:off x="1778847" y="3602567"/>
            <a:ext cx="7706784" cy="1373717"/>
            <a:chOff x="340" y="1613"/>
            <a:chExt cx="2267" cy="404"/>
          </a:xfrm>
        </p:grpSpPr>
        <p:pic>
          <p:nvPicPr>
            <p:cNvPr id="34826" name="Picture 29" descr="尺子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1752"/>
              <a:ext cx="226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31" descr="纸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613"/>
              <a:ext cx="126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3" name="Group 46"/>
          <p:cNvGrpSpPr/>
          <p:nvPr/>
        </p:nvGrpSpPr>
        <p:grpSpPr bwMode="auto">
          <a:xfrm>
            <a:off x="1668780" y="1468967"/>
            <a:ext cx="7816851" cy="1363133"/>
            <a:chOff x="262" y="1434"/>
            <a:chExt cx="2300" cy="401"/>
          </a:xfrm>
        </p:grpSpPr>
        <p:pic>
          <p:nvPicPr>
            <p:cNvPr id="34824" name="Picture 34" descr="尺子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1570"/>
              <a:ext cx="226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39" descr="尺子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2" y="1434"/>
              <a:ext cx="126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量一量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4"/>
          <p:cNvSpPr>
            <a:spLocks noChangeArrowheads="1"/>
          </p:cNvSpPr>
          <p:nvPr/>
        </p:nvSpPr>
        <p:spPr bwMode="auto">
          <a:xfrm>
            <a:off x="637138" y="1287548"/>
            <a:ext cx="37782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用尺子量一量。</a:t>
            </a:r>
          </a:p>
        </p:txBody>
      </p:sp>
      <p:pic>
        <p:nvPicPr>
          <p:cNvPr id="35842" name="图片 7"/>
          <p:cNvPicPr>
            <a:picLocks noChangeAspect="1"/>
          </p:cNvPicPr>
          <p:nvPr/>
        </p:nvPicPr>
        <p:blipFill>
          <a:blip r:embed="rId3"/>
          <a:srcRect l="14301" t="37399" r="13443" b="23401"/>
          <a:stretch>
            <a:fillRect/>
          </a:stretch>
        </p:blipFill>
        <p:spPr bwMode="auto">
          <a:xfrm>
            <a:off x="1739478" y="3788601"/>
            <a:ext cx="2586567" cy="109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 descr="尺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6878" y="2709102"/>
            <a:ext cx="770678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 descr="尺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6360" y="4726284"/>
            <a:ext cx="7704667" cy="8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矩形 13"/>
          <p:cNvSpPr>
            <a:spLocks noChangeArrowheads="1"/>
          </p:cNvSpPr>
          <p:nvPr/>
        </p:nvSpPr>
        <p:spPr bwMode="auto">
          <a:xfrm>
            <a:off x="8963661" y="3087213"/>
            <a:ext cx="30712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）厘米</a:t>
            </a:r>
          </a:p>
        </p:txBody>
      </p:sp>
      <p:sp>
        <p:nvSpPr>
          <p:cNvPr id="35846" name="矩形 14"/>
          <p:cNvSpPr>
            <a:spLocks noChangeArrowheads="1"/>
          </p:cNvSpPr>
          <p:nvPr/>
        </p:nvSpPr>
        <p:spPr bwMode="auto">
          <a:xfrm>
            <a:off x="8967893" y="4892729"/>
            <a:ext cx="307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）厘米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410279" y="4845991"/>
            <a:ext cx="584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8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410279" y="3025658"/>
            <a:ext cx="5820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</a:t>
            </a:r>
            <a:endParaRPr lang="zh-CN" altLang="en-US" sz="28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5849" name="Picture 14"/>
          <p:cNvPicPr>
            <a:picLocks noChangeAspect="1" noChangeArrowheads="1"/>
          </p:cNvPicPr>
          <p:nvPr/>
        </p:nvPicPr>
        <p:blipFill>
          <a:blip r:embed="rId5"/>
          <a:srcRect t="4199" r="10649" b="4794"/>
          <a:stretch>
            <a:fillRect/>
          </a:stretch>
        </p:blipFill>
        <p:spPr bwMode="auto">
          <a:xfrm rot="5400000">
            <a:off x="4246669" y="-299740"/>
            <a:ext cx="452967" cy="557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量一量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69" y="2567093"/>
            <a:ext cx="5376333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8799" y="1222780"/>
            <a:ext cx="11040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在错误量法下面的括号里画“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”，在正确量法下面的括号里写出纸条的长度。</a:t>
            </a:r>
          </a:p>
        </p:txBody>
      </p:sp>
      <p:sp>
        <p:nvSpPr>
          <p:cNvPr id="2" name="矩形 1"/>
          <p:cNvSpPr/>
          <p:nvPr/>
        </p:nvSpPr>
        <p:spPr>
          <a:xfrm rot="21156061">
            <a:off x="977053" y="2281344"/>
            <a:ext cx="1600200" cy="2815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686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436" y="2607311"/>
            <a:ext cx="5376333" cy="86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565053" y="2421045"/>
            <a:ext cx="1600200" cy="2836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687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4983" y="4388371"/>
            <a:ext cx="5376333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885266" y="4214805"/>
            <a:ext cx="1600200" cy="28151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矩形 11"/>
          <p:cNvSpPr>
            <a:spLocks noChangeArrowheads="1"/>
          </p:cNvSpPr>
          <p:nvPr/>
        </p:nvSpPr>
        <p:spPr bwMode="auto">
          <a:xfrm>
            <a:off x="7861300" y="3650826"/>
            <a:ext cx="30712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）厘米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318922" y="3589271"/>
            <a:ext cx="584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6874" name="矩形 13"/>
          <p:cNvSpPr>
            <a:spLocks noChangeArrowheads="1"/>
          </p:cNvSpPr>
          <p:nvPr/>
        </p:nvSpPr>
        <p:spPr bwMode="auto">
          <a:xfrm>
            <a:off x="5245522" y="5247738"/>
            <a:ext cx="307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）厘米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07802" y="5186183"/>
            <a:ext cx="584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6876" name="矩形 15"/>
          <p:cNvSpPr>
            <a:spLocks noChangeArrowheads="1"/>
          </p:cNvSpPr>
          <p:nvPr/>
        </p:nvSpPr>
        <p:spPr bwMode="auto">
          <a:xfrm>
            <a:off x="2000038" y="3545935"/>
            <a:ext cx="30712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）厘米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297676" y="3468757"/>
            <a:ext cx="58208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373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3735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量一量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文本框 4"/>
          <p:cNvSpPr txBox="1">
            <a:spLocks noChangeArrowheads="1"/>
          </p:cNvSpPr>
          <p:nvPr/>
        </p:nvSpPr>
        <p:spPr bwMode="auto">
          <a:xfrm>
            <a:off x="660400" y="1130300"/>
            <a:ext cx="1100328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一只蜗牛往墙上爬，第一天爬了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厘米，晚上却下滑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厘米，第二天又向上爬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厘米，现在蜗牛向上爬了多少厘米？</a:t>
            </a: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3463713" y="2699960"/>
            <a:ext cx="6079067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30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-10+30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（厘米）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3463713" y="3597851"/>
            <a:ext cx="6957484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答：现在蜗牛向上爬了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算一算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660400" y="1320931"/>
            <a:ext cx="97895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古代人们是如何描述物体的长度的呢？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3524808" y="2820069"/>
            <a:ext cx="5142384" cy="2671751"/>
            <a:chOff x="303213" y="442913"/>
            <a:chExt cx="8318500" cy="4322762"/>
          </a:xfrm>
        </p:grpSpPr>
        <p:pic>
          <p:nvPicPr>
            <p:cNvPr id="11267" name="Picture 12" descr="E:\R二数上\resource\U01\doc\竹子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0275" y="4159250"/>
              <a:ext cx="38814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14" descr="E:\R二数上\resource\U01\doc\石头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0125" y="442913"/>
              <a:ext cx="4543425" cy="329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15" descr="E:\R二数上\resource\U01\doc\布料小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3213" y="3810000"/>
              <a:ext cx="439102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6724" y="1248793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35" name="图片 8206" descr="尺子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740" y="2189942"/>
            <a:ext cx="9601200" cy="9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86724" y="1734152"/>
            <a:ext cx="1447832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认识厘米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63490" y="4473074"/>
            <a:ext cx="17229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认识厘米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508673" y="3930265"/>
            <a:ext cx="355600" cy="1547284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035724" y="3610649"/>
            <a:ext cx="4145687" cy="46166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、古代人们描述物体的长度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54290" y="3980684"/>
            <a:ext cx="18165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拃（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zhǎ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54290" y="3197517"/>
            <a:ext cx="17075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庹（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tuǒ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35723" y="5157932"/>
            <a:ext cx="1935145" cy="46166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、认识尺子</a:t>
            </a:r>
          </a:p>
        </p:txBody>
      </p:sp>
      <p:sp>
        <p:nvSpPr>
          <p:cNvPr id="14" name="文本框 12"/>
          <p:cNvSpPr txBox="1">
            <a:spLocks noChangeArrowheads="1"/>
          </p:cNvSpPr>
          <p:nvPr/>
        </p:nvSpPr>
        <p:spPr bwMode="auto">
          <a:xfrm>
            <a:off x="5780617" y="5733635"/>
            <a:ext cx="2211916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长度单位</a:t>
            </a:r>
          </a:p>
        </p:txBody>
      </p:sp>
      <p:sp>
        <p:nvSpPr>
          <p:cNvPr id="15" name="文本框 22"/>
          <p:cNvSpPr txBox="1"/>
          <p:nvPr/>
        </p:nvSpPr>
        <p:spPr>
          <a:xfrm>
            <a:off x="5781564" y="4521868"/>
            <a:ext cx="11320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刻度线</a:t>
            </a:r>
          </a:p>
        </p:txBody>
      </p:sp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5780617" y="5140968"/>
            <a:ext cx="1358900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数字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5391573" y="4762882"/>
            <a:ext cx="237067" cy="1272116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7535757" y="3410866"/>
            <a:ext cx="118533" cy="869949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0" grpId="0"/>
      <p:bldP spid="11" grpId="0"/>
      <p:bldP spid="12" grpId="0" animBg="1"/>
      <p:bldP spid="14" grpId="0"/>
      <p:bldP spid="16" grpId="0"/>
      <p:bldP spid="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9600" y="3233510"/>
            <a:ext cx="20887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认识厘米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111394" y="2429833"/>
            <a:ext cx="392006" cy="2069018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64734" y="2217763"/>
            <a:ext cx="2216786" cy="46812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、认识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64734" y="4316459"/>
            <a:ext cx="2700896" cy="46812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、测量物体长度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4986234" y="1754827"/>
            <a:ext cx="233866" cy="1350012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5497754" y="4020986"/>
            <a:ext cx="231640" cy="1073142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729394" y="3744055"/>
            <a:ext cx="2109261" cy="5408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一放正，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729394" y="4102427"/>
            <a:ext cx="2625996" cy="749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二对“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689964" y="4765507"/>
            <a:ext cx="2536904" cy="592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三读数。</a:t>
            </a:r>
          </a:p>
        </p:txBody>
      </p:sp>
      <p:sp>
        <p:nvSpPr>
          <p:cNvPr id="39956" name="矩形 6"/>
          <p:cNvSpPr>
            <a:spLocks noChangeArrowheads="1"/>
          </p:cNvSpPr>
          <p:nvPr/>
        </p:nvSpPr>
        <p:spPr bwMode="auto">
          <a:xfrm>
            <a:off x="5188917" y="1520764"/>
            <a:ext cx="6717564" cy="468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较小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的长度单位，可以用“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cm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”表示。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9954" name="文本框 1"/>
          <p:cNvSpPr txBox="1">
            <a:spLocks noChangeArrowheads="1"/>
          </p:cNvSpPr>
          <p:nvPr/>
        </p:nvSpPr>
        <p:spPr bwMode="auto">
          <a:xfrm>
            <a:off x="5220100" y="2892139"/>
            <a:ext cx="6686381" cy="459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在厘米尺上，每相邻两个数之间的长度是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2018831" cy="492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  <p:bldP spid="17" grpId="0" animBg="1"/>
      <p:bldP spid="18" grpId="0" animBg="1"/>
      <p:bldP spid="21" grpId="0" animBg="1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2521" r="13189" b="120"/>
          <a:stretch>
            <a:fillRect/>
          </a:stretch>
        </p:blipFill>
        <p:spPr>
          <a:xfrm>
            <a:off x="36071" y="946408"/>
            <a:ext cx="4477581" cy="4477582"/>
          </a:xfrm>
          <a:custGeom>
            <a:avLst/>
            <a:gdLst>
              <a:gd name="connsiteX0" fmla="*/ 3144897 w 4477581"/>
              <a:gd name="connsiteY0" fmla="*/ 0 h 4477582"/>
              <a:gd name="connsiteX1" fmla="*/ 4460674 w 4477581"/>
              <a:gd name="connsiteY1" fmla="*/ 1291983 h 4477582"/>
              <a:gd name="connsiteX2" fmla="*/ 3542669 w 4477581"/>
              <a:gd name="connsiteY2" fmla="*/ 2226894 h 4477582"/>
              <a:gd name="connsiteX3" fmla="*/ 4477581 w 4477581"/>
              <a:gd name="connsiteY3" fmla="*/ 3144899 h 4477582"/>
              <a:gd name="connsiteX4" fmla="*/ 3185598 w 4477581"/>
              <a:gd name="connsiteY4" fmla="*/ 4460676 h 4477582"/>
              <a:gd name="connsiteX5" fmla="*/ 2250686 w 4477581"/>
              <a:gd name="connsiteY5" fmla="*/ 3542670 h 4477582"/>
              <a:gd name="connsiteX6" fmla="*/ 1332680 w 4477581"/>
              <a:gd name="connsiteY6" fmla="*/ 4477582 h 4477582"/>
              <a:gd name="connsiteX7" fmla="*/ 16904 w 4477581"/>
              <a:gd name="connsiteY7" fmla="*/ 3185598 h 4477582"/>
              <a:gd name="connsiteX8" fmla="*/ 934910 w 4477581"/>
              <a:gd name="connsiteY8" fmla="*/ 2250687 h 4477582"/>
              <a:gd name="connsiteX9" fmla="*/ 0 w 4477581"/>
              <a:gd name="connsiteY9" fmla="*/ 1332682 h 4477582"/>
              <a:gd name="connsiteX10" fmla="*/ 1291983 w 4477581"/>
              <a:gd name="connsiteY10" fmla="*/ 16906 h 4477582"/>
              <a:gd name="connsiteX11" fmla="*/ 2226893 w 4477581"/>
              <a:gd name="connsiteY11" fmla="*/ 934911 h 447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7581" h="4477582">
                <a:moveTo>
                  <a:pt x="3144897" y="0"/>
                </a:moveTo>
                <a:lnTo>
                  <a:pt x="4460674" y="1291983"/>
                </a:lnTo>
                <a:lnTo>
                  <a:pt x="3542669" y="2226894"/>
                </a:lnTo>
                <a:lnTo>
                  <a:pt x="4477581" y="3144899"/>
                </a:lnTo>
                <a:lnTo>
                  <a:pt x="3185598" y="4460676"/>
                </a:lnTo>
                <a:lnTo>
                  <a:pt x="2250686" y="3542670"/>
                </a:lnTo>
                <a:lnTo>
                  <a:pt x="1332680" y="4477582"/>
                </a:lnTo>
                <a:lnTo>
                  <a:pt x="16904" y="3185598"/>
                </a:lnTo>
                <a:lnTo>
                  <a:pt x="934910" y="2250687"/>
                </a:lnTo>
                <a:lnTo>
                  <a:pt x="0" y="1332682"/>
                </a:lnTo>
                <a:lnTo>
                  <a:pt x="1291983" y="16906"/>
                </a:lnTo>
                <a:lnTo>
                  <a:pt x="2226893" y="934911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7835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87835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长度单位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7835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L 形 16"/>
          <p:cNvSpPr/>
          <p:nvPr/>
        </p:nvSpPr>
        <p:spPr>
          <a:xfrm rot="18857103">
            <a:off x="1792501" y="717095"/>
            <a:ext cx="926038" cy="927613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L 形 17"/>
          <p:cNvSpPr/>
          <p:nvPr/>
        </p:nvSpPr>
        <p:spPr>
          <a:xfrm rot="2684896">
            <a:off x="3834549" y="2655757"/>
            <a:ext cx="842441" cy="948435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L 形 18"/>
          <p:cNvSpPr/>
          <p:nvPr/>
        </p:nvSpPr>
        <p:spPr>
          <a:xfrm rot="2687501" flipV="1">
            <a:off x="1824701" y="4723135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L 形 19"/>
          <p:cNvSpPr/>
          <p:nvPr/>
        </p:nvSpPr>
        <p:spPr>
          <a:xfrm rot="8072699" flipV="1">
            <a:off x="-176422" y="2719291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61869"/>
            <a:ext cx="12192000" cy="516004"/>
          </a:xfrm>
          <a:prstGeom prst="rect">
            <a:avLst/>
          </a:prstGeom>
          <a:solidFill>
            <a:srgbClr val="87835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AutoShape 15"/>
          <p:cNvSpPr>
            <a:spLocks noChangeArrowheads="1"/>
          </p:cNvSpPr>
          <p:nvPr/>
        </p:nvSpPr>
        <p:spPr bwMode="auto">
          <a:xfrm>
            <a:off x="7442683" y="1698871"/>
            <a:ext cx="4076217" cy="1736647"/>
          </a:xfrm>
          <a:prstGeom prst="wedgeRoundRectCallout">
            <a:avLst>
              <a:gd name="adj1" fmla="val -61066"/>
              <a:gd name="adj2" fmla="val 31048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wrap="square" anchor="ctr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在古时候，想知道物体的长度不是件容易的事情。人们常常用身体的一部分作为测量长度的单位。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1173213" y="2268859"/>
            <a:ext cx="3409952" cy="2607661"/>
            <a:chOff x="3151358" y="666262"/>
            <a:chExt cx="3913907" cy="21600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151358" y="666262"/>
              <a:ext cx="0" cy="216000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065265" y="666262"/>
              <a:ext cx="0" cy="216000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直接连接符 2"/>
          <p:cNvCxnSpPr/>
          <p:nvPr/>
        </p:nvCxnSpPr>
        <p:spPr>
          <a:xfrm flipV="1">
            <a:off x="1173213" y="2447390"/>
            <a:ext cx="3409952" cy="12281"/>
          </a:xfrm>
          <a:prstGeom prst="line">
            <a:avLst/>
          </a:prstGeom>
          <a:ln w="317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0" descr="E:\R二数上\resource\U01\doc\一庹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213" y="2746525"/>
            <a:ext cx="3409952" cy="26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24429" y="1698871"/>
            <a:ext cx="17075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庹（</a:t>
            </a:r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tuǒ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54" y="2502921"/>
            <a:ext cx="1871828" cy="266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1" decel="10000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R二数上\resource\U01\doc\手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308" y="1748079"/>
            <a:ext cx="3886200" cy="24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R二数上\resource\U01\doc\一拃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642" y="1917413"/>
            <a:ext cx="3441700" cy="23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 bwMode="auto">
          <a:xfrm>
            <a:off x="789325" y="3841462"/>
            <a:ext cx="3344333" cy="762000"/>
            <a:chOff x="2007238" y="666262"/>
            <a:chExt cx="5001054" cy="21600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007238" y="666262"/>
              <a:ext cx="0" cy="216000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008292" y="666262"/>
              <a:ext cx="0" cy="216000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>
            <a:off x="789325" y="4374862"/>
            <a:ext cx="3359151" cy="0"/>
          </a:xfrm>
          <a:prstGeom prst="line">
            <a:avLst/>
          </a:prstGeom>
          <a:ln w="317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6458" y="4810011"/>
            <a:ext cx="18165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拃（</a:t>
            </a:r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zhǎ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274" name="AutoShape 27"/>
          <p:cNvSpPr>
            <a:spLocks noChangeArrowheads="1"/>
          </p:cNvSpPr>
          <p:nvPr/>
        </p:nvSpPr>
        <p:spPr bwMode="auto">
          <a:xfrm>
            <a:off x="8130957" y="1917413"/>
            <a:ext cx="3199129" cy="1569721"/>
          </a:xfrm>
          <a:prstGeom prst="wedgeRoundRectCallout">
            <a:avLst>
              <a:gd name="adj1" fmla="val -63338"/>
              <a:gd name="adj2" fmla="val 3739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将手张开，把大拇指和中指两端的长度作为测量长度的单位，叫一拃。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188" y="2669141"/>
            <a:ext cx="1644504" cy="234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1" decel="10000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:\R二数上\resource\U01\doc\脚掌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414" y="3183044"/>
            <a:ext cx="4334933" cy="22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 bwMode="auto">
          <a:xfrm>
            <a:off x="1016847" y="2440094"/>
            <a:ext cx="4127500" cy="2004484"/>
            <a:chOff x="2007238" y="666262"/>
            <a:chExt cx="5063374" cy="2160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007238" y="666262"/>
              <a:ext cx="0" cy="216000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070612" y="666262"/>
              <a:ext cx="0" cy="216000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接连接符 6"/>
          <p:cNvCxnSpPr/>
          <p:nvPr/>
        </p:nvCxnSpPr>
        <p:spPr>
          <a:xfrm>
            <a:off x="1014731" y="2871893"/>
            <a:ext cx="4127500" cy="0"/>
          </a:xfrm>
          <a:prstGeom prst="line">
            <a:avLst/>
          </a:prstGeom>
          <a:ln w="317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597360" y="3549652"/>
            <a:ext cx="492154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把脚的长度作为测量长度的单位。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1" decel="10000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E:\R二数上\resource\U01\doc\石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61" y="2093384"/>
            <a:ext cx="3841751" cy="278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E:\R二数上\resource\U01\doc\人背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460" y="3416301"/>
            <a:ext cx="1854200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E:\R二数上\resource\U01\doc\人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512" y="3412067"/>
            <a:ext cx="1864783" cy="194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思想气泡: 云 3"/>
          <p:cNvSpPr/>
          <p:nvPr/>
        </p:nvSpPr>
        <p:spPr>
          <a:xfrm>
            <a:off x="6059635" y="3026073"/>
            <a:ext cx="2479463" cy="918038"/>
          </a:xfrm>
          <a:prstGeom prst="wedgeRoundRectCallout">
            <a:avLst>
              <a:gd name="adj1" fmla="val 63333"/>
              <a:gd name="adj2" fmla="val 40316"/>
              <a:gd name="adj3" fmla="val 16667"/>
            </a:avLst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这块石头有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庹（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tuǒ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）宽。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1449760"/>
            <a:ext cx="5399235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说一说：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这块石头有几庹（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tuǒ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）宽？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4126" y="3848519"/>
            <a:ext cx="1408801" cy="184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4583 0.00185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思想气泡: 云 13"/>
          <p:cNvSpPr/>
          <p:nvPr/>
        </p:nvSpPr>
        <p:spPr>
          <a:xfrm>
            <a:off x="1516849" y="2375582"/>
            <a:ext cx="3526367" cy="1524000"/>
          </a:xfrm>
          <a:prstGeom prst="cloudCallout">
            <a:avLst>
              <a:gd name="adj1" fmla="val -21116"/>
              <a:gd name="adj2" fmla="val 83888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这块布有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拃长</a:t>
            </a:r>
            <a:endParaRPr lang="zh-CN" altLang="en-US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7" name="Picture 15" descr="E:\R二数上\resource\U01\doc\布料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1" y="3236384"/>
            <a:ext cx="7232649" cy="144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E:\R二数上\resource\U01\doc\一拃（浅）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2917" y="3714750"/>
            <a:ext cx="1164167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E:\R二数上\resource\U01\doc\一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8684" y="3710517"/>
            <a:ext cx="1164167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R二数上\resource\U01\doc\一拃（浅）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384" y="3702050"/>
            <a:ext cx="1162049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E:\R二数上\resource\U01\doc\一拃（浅）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150" y="3702050"/>
            <a:ext cx="1164167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E:\R二数上\resource\U01\doc\一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6917" y="3697817"/>
            <a:ext cx="1164167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E:\R二数上\resource\U01\doc\一拃（浅）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0266" y="3702050"/>
            <a:ext cx="1162051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E:\R二数上\resource\U01\doc\一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033" y="3697817"/>
            <a:ext cx="1164167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E:\R二数上\resource\U01\doc\一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6266" y="3697817"/>
            <a:ext cx="1162051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90071" y="1229360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说一说：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这块布有几拃长？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63563" y="4329432"/>
            <a:ext cx="1144209" cy="173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09323 -0.0016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9388 -4.44444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9375 -4.44444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9492 -4.4444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 descr="E:\R二数上\resource\U01\doc\竹子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383" y="3425192"/>
            <a:ext cx="5996517" cy="37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思想气泡: 云 13"/>
          <p:cNvSpPr/>
          <p:nvPr/>
        </p:nvSpPr>
        <p:spPr>
          <a:xfrm>
            <a:off x="1544110" y="2484120"/>
            <a:ext cx="3263427" cy="1612122"/>
          </a:xfrm>
          <a:prstGeom prst="cloudCallou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这根竹竿有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个脚长。</a:t>
            </a:r>
          </a:p>
        </p:txBody>
      </p:sp>
      <p:pic>
        <p:nvPicPr>
          <p:cNvPr id="17" name="Picture 2" descr="E:\R二数上\resource\U01\doc\脚掌浅.png"/>
          <p:cNvPicPr>
            <a:picLocks noChangeAspect="1" noChangeArrowheads="1"/>
          </p:cNvPicPr>
          <p:nvPr/>
        </p:nvPicPr>
        <p:blipFill>
          <a:blip r:embed="rId4"/>
          <a:srcRect l="-2" r="1099"/>
          <a:stretch>
            <a:fillRect/>
          </a:stretch>
        </p:blipFill>
        <p:spPr bwMode="auto">
          <a:xfrm>
            <a:off x="8453968" y="3823125"/>
            <a:ext cx="1441449" cy="8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E:\R二数上\resource\U01\doc\脚掌长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0901" y="3867574"/>
            <a:ext cx="1492249" cy="7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E:\R二数上\resource\U01\doc\脚掌浅.png"/>
          <p:cNvPicPr>
            <a:picLocks noChangeAspect="1" noChangeArrowheads="1"/>
          </p:cNvPicPr>
          <p:nvPr/>
        </p:nvPicPr>
        <p:blipFill>
          <a:blip r:embed="rId4"/>
          <a:srcRect l="-2" r="1099"/>
          <a:stretch>
            <a:fillRect/>
          </a:stretch>
        </p:blipFill>
        <p:spPr bwMode="auto">
          <a:xfrm>
            <a:off x="6995583" y="3789258"/>
            <a:ext cx="1441451" cy="8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R二数上\resource\U01\doc\脚掌长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2516" y="3829474"/>
            <a:ext cx="1492251" cy="7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E:\R二数上\resource\U01\doc\脚掌浅.png"/>
          <p:cNvPicPr>
            <a:picLocks noChangeAspect="1" noChangeArrowheads="1"/>
          </p:cNvPicPr>
          <p:nvPr/>
        </p:nvPicPr>
        <p:blipFill>
          <a:blip r:embed="rId4"/>
          <a:srcRect l="-2" r="1099"/>
          <a:stretch>
            <a:fillRect/>
          </a:stretch>
        </p:blipFill>
        <p:spPr bwMode="auto">
          <a:xfrm>
            <a:off x="5554134" y="3768092"/>
            <a:ext cx="1441449" cy="8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E:\R二数上\resource\U01\doc\脚掌长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1068" y="3810425"/>
            <a:ext cx="1492249" cy="7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1391050"/>
            <a:ext cx="492154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说一说：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这根竹竿有几个脚印长？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94224" y="4471882"/>
            <a:ext cx="1032933" cy="135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4.44444E-6 L 0.11823 0.002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11927 0.0057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23 L 0.11784 0.0002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宽屏</PresentationFormat>
  <Paragraphs>175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FandolFang R</vt:lpstr>
      <vt:lpstr>等线</vt:lpstr>
      <vt:lpstr>楷体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2020-06-22T09:52:00Z</dcterms:created>
  <dcterms:modified xsi:type="dcterms:W3CDTF">2023-01-17T00:21:28Z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8736E7DB34E04A93A4A6CE17C88C6D69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