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0" r:id="rId3"/>
    <p:sldId id="364" r:id="rId4"/>
    <p:sldId id="262" r:id="rId5"/>
    <p:sldId id="264" r:id="rId6"/>
    <p:sldId id="365" r:id="rId7"/>
    <p:sldId id="306" r:id="rId8"/>
    <p:sldId id="358" r:id="rId9"/>
    <p:sldId id="308" r:id="rId10"/>
    <p:sldId id="367" r:id="rId11"/>
    <p:sldId id="366" r:id="rId12"/>
    <p:sldId id="368" r:id="rId13"/>
    <p:sldId id="273" r:id="rId14"/>
    <p:sldId id="369" r:id="rId15"/>
    <p:sldId id="370" r:id="rId16"/>
    <p:sldId id="363" r:id="rId17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4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A4F28-73E4-4395-B95A-FE17969C4DD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704F1-D147-4604-81E0-4C31BA2CE2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5"/>
          <p:cNvSpPr>
            <a:spLocks noChangeArrowheads="1"/>
          </p:cNvSpPr>
          <p:nvPr/>
        </p:nvSpPr>
        <p:spPr bwMode="auto">
          <a:xfrm>
            <a:off x="0" y="2497846"/>
            <a:ext cx="9144001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en-US" altLang="zh-CN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800 Years of Sports</a:t>
            </a:r>
          </a:p>
        </p:txBody>
      </p:sp>
      <p:sp>
        <p:nvSpPr>
          <p:cNvPr id="6148" name="文本框 5"/>
          <p:cNvSpPr txBox="1">
            <a:spLocks noChangeArrowheads="1"/>
          </p:cNvSpPr>
          <p:nvPr/>
        </p:nvSpPr>
        <p:spPr bwMode="auto">
          <a:xfrm>
            <a:off x="263952" y="242155"/>
            <a:ext cx="5626894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Unit 6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 a Champion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0" name="矩形 9"/>
          <p:cNvSpPr/>
          <p:nvPr/>
        </p:nvSpPr>
        <p:spPr>
          <a:xfrm>
            <a:off x="2924753" y="528542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28663" y="1131779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词汇点睛</a:t>
            </a:r>
            <a:r>
              <a:rPr lang="zh-CN" altLang="en-US" sz="2400" b="1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5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3875" y="1266825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97669" y="1747838"/>
            <a:ext cx="8327231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2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married adj.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结婚的；已婚的</a:t>
            </a:r>
            <a:endParaRPr lang="zh-CN" altLang="en-US" sz="3000" b="1" dirty="0">
              <a:latin typeface="Times New Roman" panose="02020603050405020304" pitchFamily="18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454819" y="2999627"/>
            <a:ext cx="8333185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Married women couldn't even watch the games!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已婚的妇女甚至不能观看比赛！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She is a married woman.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她是个已婚的女人。</a:t>
            </a:r>
          </a:p>
        </p:txBody>
      </p:sp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2 800 Years of Sports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327422" y="808039"/>
            <a:ext cx="8333184" cy="7842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marry</a:t>
            </a:r>
            <a:r>
              <a:rPr lang="zh-CN" altLang="en-US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与</a:t>
            </a:r>
            <a:r>
              <a:rPr lang="en-US" altLang="zh-CN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married</a:t>
            </a:r>
            <a:endParaRPr lang="zh-CN" altLang="en-US" sz="30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16402" name="Group 18"/>
          <p:cNvGraphicFramePr>
            <a:graphicFrameLocks noGrp="1"/>
          </p:cNvGraphicFramePr>
          <p:nvPr/>
        </p:nvGraphicFramePr>
        <p:xfrm>
          <a:off x="434579" y="1716088"/>
          <a:ext cx="7858125" cy="3987292"/>
        </p:xfrm>
        <a:graphic>
          <a:graphicData uri="http://schemas.openxmlformats.org/drawingml/2006/table">
            <a:tbl>
              <a:tblPr/>
              <a:tblGrid>
                <a:gridCol w="1763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4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marry 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v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．结婚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1757" marR="2175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marry sb.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嫁给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娶某人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强调动作，其后不接表示一段时间的词或短语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1757" marR="2175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married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adj.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已婚的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1757" marR="2175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be married (to sb.)(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与某人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结婚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 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强调状态，其后可接表示一段时间的词或短语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1757" marR="2175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00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2 800 Years of Sports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7410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536701"/>
            <a:ext cx="8611791" cy="39039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2017·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宿迁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My grandparents ________ for over 60 years and they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love each other very much.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A. have been married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B. got married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C. were married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D. have got married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7872" y="1658938"/>
            <a:ext cx="1275159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4426744" y="2632691"/>
            <a:ext cx="4468416" cy="37135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</a:rPr>
              <a:t>【</a:t>
            </a:r>
            <a:r>
              <a:rPr lang="zh-CN" altLang="en-US" sz="2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</a:rPr>
              <a:t>】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句意：我祖父母已经结婚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60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多年了，他们彼此非常恩爱。根据时间状语“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for over 60 years”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可知，用现在完成时；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be married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表示“已婚”状态，可以和“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for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＋一段时间”连用，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get married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是非延续性动词短语，不可以和“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for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＋一段时间”连用。故选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000" b="1" kern="100" dirty="0">
              <a:latin typeface="仿宋" panose="02010609060101010101" pitchFamily="49" charset="-122"/>
              <a:ea typeface="仿宋" panose="02010609060101010101" pitchFamily="49" charset="-122"/>
              <a:cs typeface="Courier New" panose="02070309020205020404" pitchFamily="49" charset="0"/>
            </a:endParaRP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2 800 Years of Sports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50" y="1868488"/>
            <a:ext cx="8343900" cy="16842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●	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The ancient Greeks wanted to have the best athletes compete against each other.  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古希腊人想让最好的运动员互相竞争。</a:t>
            </a:r>
          </a:p>
        </p:txBody>
      </p:sp>
      <p:pic>
        <p:nvPicPr>
          <p:cNvPr id="18434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157288"/>
            <a:ext cx="6310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23900" y="1023938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句型透视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444012" y="3603381"/>
            <a:ext cx="8634413" cy="5762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</a:rPr>
              <a:t> compete against sb.</a:t>
            </a:r>
            <a:r>
              <a:rPr lang="zh-CN" altLang="en-US" sz="2400" b="1" dirty="0">
                <a:latin typeface="Times New Roman" panose="02020603050405020304" pitchFamily="18" charset="0"/>
              </a:rPr>
              <a:t>意为“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________________”</a:t>
            </a:r>
            <a:r>
              <a:rPr lang="zh-CN" altLang="en-US" sz="2400" b="1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2" name="TextBox 4"/>
          <p:cNvSpPr txBox="1"/>
          <p:nvPr/>
        </p:nvSpPr>
        <p:spPr>
          <a:xfrm>
            <a:off x="4674394" y="3479800"/>
            <a:ext cx="2777729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6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和某人竞争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2 800 Years of Sports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9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9459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327422" y="808039"/>
            <a:ext cx="8333184" cy="7842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compete against, compete for</a:t>
            </a:r>
            <a:r>
              <a:rPr lang="zh-CN" altLang="en-US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与</a:t>
            </a:r>
            <a:r>
              <a:rPr lang="en-US" altLang="zh-CN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compete in</a:t>
            </a:r>
            <a:endParaRPr lang="zh-CN" altLang="en-US" sz="30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19477" name="Group 21"/>
          <p:cNvGraphicFramePr>
            <a:graphicFrameLocks noGrp="1"/>
          </p:cNvGraphicFramePr>
          <p:nvPr/>
        </p:nvGraphicFramePr>
        <p:xfrm>
          <a:off x="241698" y="1728788"/>
          <a:ext cx="8660607" cy="3152966"/>
        </p:xfrm>
        <a:graphic>
          <a:graphicData uri="http://schemas.openxmlformats.org/drawingml/2006/table">
            <a:tbl>
              <a:tblPr/>
              <a:tblGrid>
                <a:gridCol w="1470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1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29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词条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0199" marR="101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含义及用法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0199" marR="101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例句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0199" marR="101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compete 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against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0199" marR="101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表示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“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和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竞争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”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，后接竞争对象。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0199" marR="101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Our teachers always encourage us to compete against each other.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老师总是鼓励我们互相竞争。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0199" marR="101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475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2 800 Years of Sports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504" name="Group 24"/>
          <p:cNvGraphicFramePr>
            <a:graphicFrameLocks noGrp="1"/>
          </p:cNvGraphicFramePr>
          <p:nvPr/>
        </p:nvGraphicFramePr>
        <p:xfrm>
          <a:off x="192881" y="1011238"/>
          <a:ext cx="8620126" cy="4182428"/>
        </p:xfrm>
        <a:graphic>
          <a:graphicData uri="http://schemas.openxmlformats.org/drawingml/2006/table">
            <a:tbl>
              <a:tblPr/>
              <a:tblGrid>
                <a:gridCol w="182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08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词条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0199" marR="101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含义及用法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0199" marR="101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例句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0199" marR="101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compete for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0199" marR="101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表示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“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为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而竞争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比赛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”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，后接表示比赛、奖品等的名词。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0199" marR="101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 two teams compete for the championship.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这两支队争夺冠军。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0199" marR="101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compete in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0199" marR="101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表示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“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在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方面竞争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”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。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0199" marR="101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Jim will compete in the long jump. 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吉姆要参加跳远比赛。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0199" marR="101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502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2 800 Years of Sports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21506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5048" y="1528763"/>
            <a:ext cx="861179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(1)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单项填空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—Which team will you compete ________ at the basketball game?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—The Orange Team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 </a:t>
            </a:r>
            <a:endParaRPr lang="en-US" altLang="zh-CN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A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against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to	C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by  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in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(2)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根据汉语提示完成句子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①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 always ________________ 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……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竞争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 him in English.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②Athletes ______________ 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为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……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而竞争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 medals.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1975" y="2286001"/>
            <a:ext cx="127516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1393692" y="4683980"/>
            <a:ext cx="38289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compete against</a:t>
            </a:r>
            <a:r>
              <a:rPr lang="zh-CN" altLang="en-US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" name="TextBox 6"/>
          <p:cNvSpPr txBox="1"/>
          <p:nvPr/>
        </p:nvSpPr>
        <p:spPr>
          <a:xfrm>
            <a:off x="1393692" y="5398185"/>
            <a:ext cx="31113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compete for 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1512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2 800 Years of Sports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7" name="Group 19"/>
          <p:cNvGraphicFramePr>
            <a:graphicFrameLocks noGrp="1"/>
          </p:cNvGraphicFramePr>
          <p:nvPr/>
        </p:nvGraphicFramePr>
        <p:xfrm>
          <a:off x="391716" y="1922463"/>
          <a:ext cx="8189119" cy="3738563"/>
        </p:xfrm>
        <a:graphic>
          <a:graphicData uri="http://schemas.openxmlformats.org/drawingml/2006/table">
            <a:tbl>
              <a:tblPr/>
              <a:tblGrid>
                <a:gridCol w="653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5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8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单词闯关</a:t>
                      </a:r>
                      <a:endParaRPr kumimoji="0" lang="zh-CN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   BC(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＝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before Christ)________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athlete________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compete__________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Olympia____________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married____________→________(v.)</a:t>
                      </a:r>
                    </a:p>
                  </a:txBody>
                  <a:tcPr marL="85725" marR="857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3037175" y="2653693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运动员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4673094" y="1974243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公元前</a:t>
            </a:r>
          </a:p>
        </p:txBody>
      </p:sp>
      <p:sp>
        <p:nvSpPr>
          <p:cNvPr id="7179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2 800 Years of Sports</a:t>
            </a:r>
          </a:p>
        </p:txBody>
      </p:sp>
      <p:grpSp>
        <p:nvGrpSpPr>
          <p:cNvPr id="7180" name="组合 2"/>
          <p:cNvGrpSpPr/>
          <p:nvPr/>
        </p:nvGrpSpPr>
        <p:grpSpPr bwMode="auto">
          <a:xfrm>
            <a:off x="86916" y="1044576"/>
            <a:ext cx="2708672" cy="676275"/>
            <a:chOff x="183" y="1646"/>
            <a:chExt cx="4986" cy="1063"/>
          </a:xfrm>
        </p:grpSpPr>
        <p:pic>
          <p:nvPicPr>
            <p:cNvPr id="7184" name="图片 15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461" y="1766"/>
              <a:ext cx="4306" cy="82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133616" y="3318856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竞争；比赛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133617" y="4045931"/>
            <a:ext cx="25555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奥林匹亚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地名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037175" y="4725381"/>
            <a:ext cx="39565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结婚的；已婚的         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marry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8" name="Group 16"/>
          <p:cNvGraphicFramePr>
            <a:graphicFrameLocks noGrp="1"/>
          </p:cNvGraphicFramePr>
          <p:nvPr/>
        </p:nvGraphicFramePr>
        <p:xfrm>
          <a:off x="391716" y="1922463"/>
          <a:ext cx="8189119" cy="3738563"/>
        </p:xfrm>
        <a:graphic>
          <a:graphicData uri="http://schemas.openxmlformats.org/drawingml/2006/table">
            <a:tbl>
              <a:tblPr/>
              <a:tblGrid>
                <a:gridCol w="653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5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8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单词闯关</a:t>
                      </a:r>
                      <a:endParaRPr kumimoji="0" lang="zh-CN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6. host_____________________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7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Olympic_______________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8. amazed____________→________(v.)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9.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精神；精灵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10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represent__________</a:t>
                      </a:r>
                    </a:p>
                  </a:txBody>
                  <a:tcPr marL="85725" marR="857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3012642" y="2702295"/>
            <a:ext cx="29690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奥林匹克运动会的　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411377" y="2014907"/>
            <a:ext cx="42553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v.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主办；主持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活动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) n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．主人　</a:t>
            </a:r>
          </a:p>
        </p:txBody>
      </p:sp>
      <p:sp>
        <p:nvSpPr>
          <p:cNvPr id="8203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2 800 Years of Sports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805473" y="3353169"/>
            <a:ext cx="40222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惊奇的；惊讶的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amaze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438886" y="4042145"/>
            <a:ext cx="12715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spirit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069792" y="4748582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代表；象征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3" name="Group 17"/>
          <p:cNvGraphicFramePr>
            <a:graphicFrameLocks noGrp="1"/>
          </p:cNvGraphicFramePr>
          <p:nvPr/>
        </p:nvGraphicFramePr>
        <p:xfrm>
          <a:off x="401516" y="1325563"/>
          <a:ext cx="8305800" cy="4411663"/>
        </p:xfrm>
        <a:graphic>
          <a:graphicData uri="http://schemas.openxmlformats.org/drawingml/2006/table">
            <a:tbl>
              <a:tblPr/>
              <a:tblGrid>
                <a:gridCol w="1163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互译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every four years____________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good point____________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……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竞争；对抗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惊讶于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…… ____________  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．发生；举行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6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．参加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</a:t>
                      </a:r>
                    </a:p>
                  </a:txBody>
                  <a:tcPr marL="85725" marR="857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755430" y="1353288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每四年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152974" y="2054963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说得好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497064" y="2613763"/>
            <a:ext cx="29139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compete against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06464" y="3313850"/>
            <a:ext cx="28369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 amazed at…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344664" y="4059975"/>
            <a:ext cx="15087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place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406452" y="4741013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part in</a:t>
            </a:r>
          </a:p>
        </p:txBody>
      </p:sp>
      <p:sp>
        <p:nvSpPr>
          <p:cNvPr id="9231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2 800 Years of Sports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3" name="Group 13"/>
          <p:cNvGraphicFramePr>
            <a:graphicFrameLocks noGrp="1"/>
          </p:cNvGraphicFramePr>
          <p:nvPr/>
        </p:nvGraphicFramePr>
        <p:xfrm>
          <a:off x="427435" y="1028700"/>
          <a:ext cx="8608219" cy="4435475"/>
        </p:xfrm>
        <a:graphic>
          <a:graphicData uri="http://schemas.openxmlformats.org/drawingml/2006/table">
            <a:tbl>
              <a:tblPr/>
              <a:tblGrid>
                <a:gridCol w="584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3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昨天我要求你们做一些关于奥运会历史的调查。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Yesterday I _______ _______ _______ _______ some research on the history of the Olympics.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．有人找出古代奥运会是在哪儿开始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举办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的吗？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Did anyone ________ ________ where the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ancient Olympics began?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125390" y="2003520"/>
            <a:ext cx="56689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asked 		you 	         to 	      do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219450" y="3888582"/>
            <a:ext cx="59245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find		 out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1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2 800 Years of Sports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77" name="Group 13"/>
          <p:cNvGraphicFramePr>
            <a:graphicFrameLocks noGrp="1"/>
          </p:cNvGraphicFramePr>
          <p:nvPr/>
        </p:nvGraphicFramePr>
        <p:xfrm>
          <a:off x="427435" y="1028700"/>
          <a:ext cx="8608219" cy="4441825"/>
        </p:xfrm>
        <a:graphic>
          <a:graphicData uri="http://schemas.openxmlformats.org/drawingml/2006/table">
            <a:tbl>
              <a:tblPr/>
              <a:tblGrid>
                <a:gridCol w="584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3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．现在男性和女性都能参加奥运会！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Now ________ men ________ women can take part in the Olympics!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．他们也代表他们国家的最高水平。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They also represent their countries ________ ________ ________ level.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947863" y="2149354"/>
            <a:ext cx="34330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both	 	        and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740004" y="4057651"/>
            <a:ext cx="3026569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at 		the 	  highest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5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2 800 Years of Sports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pic>
        <p:nvPicPr>
          <p:cNvPr id="12291" name="图片 4" descr="图标-0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341" y="893764"/>
            <a:ext cx="3323034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28663" y="1901717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词汇点睛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矩形 6"/>
          <p:cNvSpPr/>
          <p:nvPr/>
        </p:nvSpPr>
        <p:spPr>
          <a:xfrm>
            <a:off x="523875" y="1074739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5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3875" y="2036764"/>
            <a:ext cx="63104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97669" y="2517776"/>
            <a:ext cx="8327231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1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four years  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每四年</a:t>
            </a:r>
            <a:endParaRPr lang="zh-CN" altLang="en-US" sz="3000" b="1" dirty="0">
              <a:latin typeface="Times New Roman" panose="02020603050405020304" pitchFamily="18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404813" y="3263967"/>
            <a:ext cx="8334375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They hold the event every four years in Olympia.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他们每四年在奥林匹亚举行一次奥运会。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He visits the Great Wall every three years.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他每三年参观一次长城。</a:t>
            </a:r>
          </a:p>
        </p:txBody>
      </p:sp>
      <p:sp>
        <p:nvSpPr>
          <p:cNvPr id="12298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2 800 Years of Sports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36960" y="1505076"/>
            <a:ext cx="8333184" cy="3900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every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和基数词、序数词、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other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或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few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连用时，表示时间或空间的间隔，意为“每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……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；每隔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……”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。“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every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＋基数词＋复数可数名词”＝“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every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＋序数词＋单数可数名词”，“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every other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＋单数可数名词”意为“每隔一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……”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，“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every few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＋复数可数名词”意为“每隔几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……”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。例如：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He washes his hair every four days (every fourth day)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他每四天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每隔三天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洗一次头发。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2 800 Years of Sports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4338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623" y="1646238"/>
            <a:ext cx="861179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，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athletes from all over the world compete 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________the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Olympic Games ________ the honour of winning.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A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 Every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fourth year; in; for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B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Every four year; in; for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C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Every fourth years; against; in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Every four years; for; 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7491" y="1677988"/>
            <a:ext cx="136802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2 800 Years of Sports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897</Words>
  <Application>Microsoft Office PowerPoint</Application>
  <PresentationFormat>全屏显示(4:3)</PresentationFormat>
  <Paragraphs>150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2023-01-17T00:21:44Z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B0BE74E776094ADB9651C7B985E20D8C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