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8263FC2-26C6-4963-96E8-5717DAFFEE4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D0483DB-9553-4C39-A027-830F8A6BCD2E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DE19EB8-1DFD-45B6-BE2B-8376DE237D33}" type="slidenum">
              <a:rPr lang="en-US" altLang="zh-CN" sz="1200">
                <a:latin typeface="Calibri" panose="020F0502020204030204" pitchFamily="34" charset="0"/>
              </a:rPr>
              <a:t>18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232F6-FFB5-4163-8C4A-1C6BCE3210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3ED2A-B166-41AF-BAC4-35D3864E06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F4523-D34A-4226-8A41-680A209DA3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837D0-7BDD-4D14-9A55-3A7C324A67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71E40-F5DB-4D3D-9512-1FF6F6E1C7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9806D-C6C5-4AA8-9D3F-A16DACCA07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BB65D-3D06-4A49-B3E6-EB4E333D8D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D276-2811-4B6A-AA88-DC53D66E11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A3DF0-697B-4A9C-A816-3CFEB9D770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C4DB6-017A-4062-8EF5-4B727AD585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E4B24-90D1-4F85-88F0-7E48D8FE99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F8D5317-DAE6-4C48-A272-45011E1C3F0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70080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800" b="1" kern="10" dirty="0" smtClean="0">
                <a:ln w="12700">
                  <a:solidFill>
                    <a:srgbClr val="EAEAEA"/>
                  </a:solidFill>
                  <a:rou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尺规作图</a:t>
            </a:r>
            <a:endParaRPr lang="zh-CN" altLang="en-US" sz="8800" b="1" kern="10" dirty="0">
              <a:ln w="12700">
                <a:solidFill>
                  <a:srgbClr val="EAEAEA"/>
                </a:solidFill>
                <a:round/>
              </a:ln>
              <a:solidFill>
                <a:srgbClr val="0070C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9883" y="5186336"/>
            <a:ext cx="8231792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4752975" cy="3743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宋体" panose="02010600030101010101" pitchFamily="2" charset="-122"/>
              </a:rPr>
              <a:t>例</a:t>
            </a:r>
            <a:r>
              <a:rPr lang="en-US" altLang="zh-CN" sz="2400" b="1">
                <a:latin typeface="宋体" panose="02010600030101010101" pitchFamily="2" charset="-122"/>
              </a:rPr>
              <a:t>3    </a:t>
            </a:r>
            <a:r>
              <a:rPr lang="zh-CN" altLang="en-US" sz="2400" b="1">
                <a:latin typeface="宋体" panose="02010600030101010101" pitchFamily="2" charset="-122"/>
              </a:rPr>
              <a:t>已知两角及夹边作三角形</a:t>
            </a:r>
            <a:r>
              <a:rPr lang="en-US" altLang="zh-CN" sz="2400" b="1">
                <a:latin typeface="宋体" panose="02010600030101010101" pitchFamily="2" charset="-122"/>
              </a:rPr>
              <a:t>. 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已知：如图，∠</a:t>
            </a:r>
            <a:r>
              <a:rPr lang="en-US" altLang="zh-CN" sz="2400" b="1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，∠</a:t>
            </a: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 i="1">
                <a:latin typeface="宋体" panose="02010600030101010101" pitchFamily="2" charset="-122"/>
              </a:rPr>
              <a:t>，</a:t>
            </a:r>
            <a:r>
              <a:rPr lang="zh-CN" altLang="en-US" sz="2400" b="1">
                <a:latin typeface="宋体" panose="02010600030101010101" pitchFamily="2" charset="-122"/>
              </a:rPr>
              <a:t>线段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m </a:t>
            </a:r>
            <a:r>
              <a:rPr lang="en-US" altLang="zh-CN" sz="2400" b="1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求作：△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>
                <a:latin typeface="宋体" panose="02010600030101010101" pitchFamily="2" charset="-122"/>
              </a:rPr>
              <a:t>，使∠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latin typeface="宋体" panose="02010600030101010101" pitchFamily="2" charset="-122"/>
              </a:rPr>
              <a:t>=∠1</a:t>
            </a:r>
            <a:r>
              <a:rPr lang="zh-CN" altLang="en-US" sz="2400" b="1">
                <a:latin typeface="宋体" panose="02010600030101010101" pitchFamily="2" charset="-122"/>
              </a:rPr>
              <a:t>，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        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>
                <a:latin typeface="宋体" panose="02010600030101010101" pitchFamily="2" charset="-122"/>
              </a:rPr>
              <a:t>=∠2,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AB=m</a:t>
            </a:r>
            <a:r>
              <a:rPr lang="en-US" altLang="zh-CN" sz="2400" b="1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作法：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作线段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AB=m</a:t>
            </a:r>
            <a:r>
              <a:rPr lang="zh-CN" altLang="en-US" sz="2400" b="1">
                <a:latin typeface="宋体" panose="02010600030101010101" pitchFamily="2" charset="-122"/>
              </a:rPr>
              <a:t>；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在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>
                <a:latin typeface="宋体" panose="02010600030101010101" pitchFamily="2" charset="-122"/>
              </a:rPr>
              <a:t>的同旁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作∠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latin typeface="宋体" panose="02010600030101010101" pitchFamily="2" charset="-122"/>
              </a:rPr>
              <a:t>=∠1</a:t>
            </a:r>
            <a:r>
              <a:rPr lang="zh-CN" altLang="en-US" sz="2400" b="1">
                <a:latin typeface="宋体" panose="02010600030101010101" pitchFamily="2" charset="-122"/>
              </a:rPr>
              <a:t>，作∠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>
                <a:latin typeface="宋体" panose="02010600030101010101" pitchFamily="2" charset="-122"/>
              </a:rPr>
              <a:t>=∠2</a:t>
            </a:r>
            <a:r>
              <a:rPr lang="zh-CN" altLang="en-US" sz="2400" b="1">
                <a:latin typeface="宋体" panose="02010600030101010101" pitchFamily="2" charset="-122"/>
              </a:rPr>
              <a:t>，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>
                <a:latin typeface="宋体" panose="02010600030101010101" pitchFamily="2" charset="-122"/>
              </a:rPr>
              <a:t>与∠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>
                <a:latin typeface="宋体" panose="02010600030101010101" pitchFamily="2" charset="-122"/>
              </a:rPr>
              <a:t>的另一边相交于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400" b="1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则△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就是所求作的三角形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1557338"/>
            <a:ext cx="30067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465138" y="1912938"/>
            <a:ext cx="8351837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已知线段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和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CD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，如下图，求作一线段，使它的长度等于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AB + 2CD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8131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88" y="2924175"/>
            <a:ext cx="46085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308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513" y="3930650"/>
            <a:ext cx="655161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1258888" y="4916488"/>
            <a:ext cx="3773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所以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EF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就是所求作的线段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8134" name="Picture 20" descr="图片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138"/>
          <a:stretch>
            <a:fillRect/>
          </a:stretch>
        </p:blipFill>
        <p:spPr bwMode="auto">
          <a:xfrm>
            <a:off x="755650" y="981075"/>
            <a:ext cx="24272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684213" y="1027113"/>
            <a:ext cx="84963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2 </a:t>
            </a:r>
            <a:r>
              <a:rPr lang="zh-CN" altLang="en-US" sz="2400" b="1">
                <a:latin typeface="宋体" panose="02010600030101010101" pitchFamily="2" charset="-122"/>
              </a:rPr>
              <a:t>如图，已知∠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latin typeface="宋体" panose="02010600030101010101" pitchFamily="2" charset="-122"/>
              </a:rPr>
              <a:t>，∠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>
                <a:latin typeface="宋体" panose="02010600030101010101" pitchFamily="2" charset="-122"/>
              </a:rPr>
              <a:t>，求作一个角，使它等于∠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latin typeface="宋体" panose="02010600030101010101" pitchFamily="2" charset="-122"/>
              </a:rPr>
              <a:t>+∠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biLevel thresh="50000"/>
            <a:grayscl/>
            <a:lum bright="-30000" contrast="-18000"/>
          </a:blip>
          <a:srcRect/>
          <a:stretch>
            <a:fillRect/>
          </a:stretch>
        </p:blipFill>
        <p:spPr bwMode="auto">
          <a:xfrm>
            <a:off x="2339975" y="1557338"/>
            <a:ext cx="453707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>
            <a:biLevel thresh="50000"/>
            <a:grayscl/>
            <a:lum bright="-48000"/>
          </a:blip>
          <a:srcRect/>
          <a:stretch>
            <a:fillRect/>
          </a:stretch>
        </p:blipFill>
        <p:spPr bwMode="auto">
          <a:xfrm>
            <a:off x="2916238" y="2924175"/>
            <a:ext cx="26638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463675" y="5780088"/>
            <a:ext cx="397668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所以∠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CDF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就是所求作的角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684213" y="1017588"/>
            <a:ext cx="7991475" cy="2101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latin typeface="宋体" panose="02010600030101010101" pitchFamily="2" charset="-122"/>
              </a:rPr>
              <a:t>用直尺和圆规作一个角等于已知角的示意图如下，则说明的                  依据是（　　）</a:t>
            </a:r>
          </a:p>
          <a:p>
            <a:r>
              <a:rPr lang="en-US" altLang="zh-CN" sz="2400" b="1"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altLang="zh-CN" sz="2400" b="1">
                <a:latin typeface="宋体" panose="02010600030101010101" pitchFamily="2" charset="-122"/>
              </a:rPr>
              <a:t>SAS</a:t>
            </a:r>
            <a:r>
              <a:rPr lang="en-US" altLang="zh-CN" sz="2400" b="1">
                <a:latin typeface="EU-BX" pitchFamily="65" charset="-122"/>
                <a:ea typeface="EU-BX" pitchFamily="65" charset="-122"/>
              </a:rPr>
              <a:t> </a:t>
            </a:r>
            <a:r>
              <a:rPr lang="en-US" altLang="zh-CN" sz="2400" b="1">
                <a:latin typeface="宋体" panose="02010600030101010101" pitchFamily="2" charset="-122"/>
              </a:rPr>
              <a:t>                  B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altLang="zh-CN" sz="2400" b="1">
                <a:latin typeface="宋体" panose="02010600030101010101" pitchFamily="2" charset="-122"/>
              </a:rPr>
              <a:t>ASA   </a:t>
            </a:r>
          </a:p>
          <a:p>
            <a:r>
              <a:rPr lang="en-US" altLang="zh-CN" sz="2400" b="1">
                <a:latin typeface="宋体" panose="02010600030101010101" pitchFamily="2" charset="-122"/>
              </a:rPr>
              <a:t>C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altLang="zh-CN" sz="2400" b="1">
                <a:latin typeface="宋体" panose="02010600030101010101" pitchFamily="2" charset="-122"/>
              </a:rPr>
              <a:t>AAS                   D</a:t>
            </a:r>
            <a:r>
              <a:rPr lang="zh-CN" altLang="en-US" sz="2400" b="1">
                <a:latin typeface="宋体" panose="02010600030101010101" pitchFamily="2" charset="-122"/>
              </a:rPr>
              <a:t>．</a:t>
            </a:r>
            <a:r>
              <a:rPr lang="en-US" altLang="zh-CN" sz="2400" b="1">
                <a:latin typeface="宋体" panose="02010600030101010101" pitchFamily="2" charset="-122"/>
              </a:rPr>
              <a:t>SSS</a:t>
            </a:r>
          </a:p>
          <a:p>
            <a:endParaRPr lang="en-US" altLang="zh-CN" sz="3600" b="1">
              <a:latin typeface="Calibri" panose="020F0502020204030204" pitchFamily="34" charset="0"/>
            </a:endParaRPr>
          </a:p>
        </p:txBody>
      </p:sp>
      <p:sp>
        <p:nvSpPr>
          <p:cNvPr id="501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331913" y="1412875"/>
          <a:ext cx="28082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r:id="rId3" imgW="1167765" imgH="177800" progId="Equation.DSMT4">
                  <p:embed/>
                </p:oleObj>
              </mc:Choice>
              <mc:Fallback>
                <p:oleObj r:id="rId3" imgW="1167765" imgH="177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412875"/>
                        <a:ext cx="280828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4500563" y="3573463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Calibri" panose="020F0502020204030204" pitchFamily="34" charset="0"/>
            </a:endParaRPr>
          </a:p>
        </p:txBody>
      </p:sp>
      <p:pic>
        <p:nvPicPr>
          <p:cNvPr id="50182" name="Picture 31" descr="GH16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00113" y="2997200"/>
            <a:ext cx="511175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435600" y="1412875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611188" y="1281113"/>
            <a:ext cx="7991475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宋体" panose="02010600030101010101" pitchFamily="2" charset="-122"/>
              </a:rPr>
              <a:t>4.</a:t>
            </a:r>
            <a:r>
              <a:rPr lang="zh-CN" altLang="en-US" sz="2400" b="1">
                <a:latin typeface="宋体" panose="02010600030101010101" pitchFamily="2" charset="-122"/>
              </a:rPr>
              <a:t>如图</a:t>
            </a:r>
            <a:r>
              <a:rPr lang="en-US" altLang="zh-CN" sz="2400" b="1"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</a:rPr>
              <a:t>某人不小心把一块三角形的玻璃打碎成三块</a:t>
            </a:r>
            <a:r>
              <a:rPr lang="en-US" altLang="zh-CN" sz="2400" b="1"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</a:rPr>
              <a:t>现在要到玻璃店去配一块完全一样的玻璃</a:t>
            </a:r>
            <a:r>
              <a:rPr lang="en-US" altLang="zh-CN" sz="2400" b="1"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</a:rPr>
              <a:t>那么他最少要</a:t>
            </a:r>
            <a:r>
              <a:rPr lang="en-US" altLang="zh-CN" sz="2400" b="1">
                <a:latin typeface="宋体" panose="02010600030101010101" pitchFamily="2" charset="-122"/>
              </a:rPr>
              <a:t>(     )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84213" y="2349500"/>
            <a:ext cx="7056437" cy="10048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宋体" panose="02010600030101010101" pitchFamily="2" charset="-122"/>
              </a:rPr>
              <a:t>A.</a:t>
            </a:r>
            <a:r>
              <a:rPr lang="zh-CN" altLang="en-US" sz="2400" b="1">
                <a:latin typeface="宋体" panose="02010600030101010101" pitchFamily="2" charset="-122"/>
              </a:rPr>
              <a:t>带①去       </a:t>
            </a:r>
            <a:r>
              <a:rPr lang="en-US" altLang="zh-CN" sz="2400" b="1">
                <a:latin typeface="宋体" panose="02010600030101010101" pitchFamily="2" charset="-122"/>
              </a:rPr>
              <a:t>B.</a:t>
            </a:r>
            <a:r>
              <a:rPr lang="zh-CN" altLang="en-US" sz="2400" b="1">
                <a:latin typeface="宋体" panose="02010600030101010101" pitchFamily="2" charset="-122"/>
              </a:rPr>
              <a:t>带②去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宋体" panose="02010600030101010101" pitchFamily="2" charset="-122"/>
              </a:rPr>
              <a:t>C.</a:t>
            </a:r>
            <a:r>
              <a:rPr lang="zh-CN" altLang="en-US" sz="2400" b="1">
                <a:latin typeface="宋体" panose="02010600030101010101" pitchFamily="2" charset="-122"/>
              </a:rPr>
              <a:t>带③去       </a:t>
            </a:r>
            <a:r>
              <a:rPr lang="en-US" altLang="zh-CN" sz="2400" b="1">
                <a:latin typeface="宋体" panose="02010600030101010101" pitchFamily="2" charset="-122"/>
              </a:rPr>
              <a:t>D.</a:t>
            </a:r>
            <a:r>
              <a:rPr lang="zh-CN" altLang="en-US" sz="2400" b="1">
                <a:latin typeface="宋体" panose="02010600030101010101" pitchFamily="2" charset="-122"/>
              </a:rPr>
              <a:t>带①和②去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8700" y="3513138"/>
            <a:ext cx="3455988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35050" y="19891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Calibri" panose="020F050202020403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62063" y="2746375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 (1)</a:t>
            </a:r>
            <a:r>
              <a:rPr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作射线</a:t>
            </a:r>
            <a:r>
              <a:rPr lang="en-US" altLang="zh-CN" sz="2400" b="1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en-US" altLang="zh-CN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;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019550" y="6061075"/>
            <a:ext cx="434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                               </a:t>
            </a:r>
            <a:r>
              <a:rPr lang="en-US" altLang="zh-CN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C</a:t>
            </a:r>
            <a:endParaRPr lang="en-US" altLang="zh-CN" sz="2400">
              <a:latin typeface="EU-BX" pitchFamily="65" charset="-122"/>
              <a:ea typeface="EU-BX" pitchFamily="65" charset="-122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68788" y="5594350"/>
            <a:ext cx="533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9222" name="Group 6"/>
          <p:cNvGrpSpPr/>
          <p:nvPr/>
        </p:nvGrpSpPr>
        <p:grpSpPr bwMode="auto">
          <a:xfrm>
            <a:off x="4248150" y="5907088"/>
            <a:ext cx="4419600" cy="152400"/>
            <a:chOff x="0" y="0"/>
            <a:chExt cx="2112" cy="48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48"/>
              <a:ext cx="21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0"/>
              <a:ext cx="0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3700" y="3238500"/>
            <a:ext cx="28956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 (2)</a:t>
            </a: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以</a:t>
            </a:r>
            <a:r>
              <a:rPr lang="zh-CN" alt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点</a:t>
            </a:r>
            <a:r>
              <a:rPr 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为圆心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,</a:t>
            </a: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 </a:t>
            </a:r>
            <a:endParaRPr lang="zh-CN" altLang="en-US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grpSp>
        <p:nvGrpSpPr>
          <p:cNvPr id="52233" name="Group 10"/>
          <p:cNvGrpSpPr/>
          <p:nvPr/>
        </p:nvGrpSpPr>
        <p:grpSpPr bwMode="auto">
          <a:xfrm>
            <a:off x="2832100" y="2470150"/>
            <a:ext cx="5637213" cy="1227138"/>
            <a:chOff x="0" y="0"/>
            <a:chExt cx="4714" cy="695"/>
          </a:xfrm>
        </p:grpSpPr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154" cy="29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中宋" panose="02010600040101010101" pitchFamily="2" charset="-122"/>
              </a:endParaRPr>
            </a:p>
          </p:txBody>
        </p:sp>
        <p:grpSp>
          <p:nvGrpSpPr>
            <p:cNvPr id="52235" name="Group 12"/>
            <p:cNvGrpSpPr/>
            <p:nvPr/>
          </p:nvGrpSpPr>
          <p:grpSpPr bwMode="auto">
            <a:xfrm>
              <a:off x="3649" y="384"/>
              <a:ext cx="1065" cy="311"/>
              <a:chOff x="0" y="0"/>
              <a:chExt cx="1065" cy="311"/>
            </a:xfrm>
          </p:grpSpPr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154" cy="25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华文中宋" panose="02010600040101010101" pitchFamily="2" charset="-122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96" y="52"/>
                <a:ext cx="154" cy="25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华文中宋" panose="02010600040101010101" pitchFamily="2" charset="-122"/>
                </a:endParaRPr>
              </a:p>
            </p:txBody>
          </p:sp>
          <p:grpSp>
            <p:nvGrpSpPr>
              <p:cNvPr id="52238" name="Group 15"/>
              <p:cNvGrpSpPr/>
              <p:nvPr/>
            </p:nvGrpSpPr>
            <p:grpSpPr bwMode="auto">
              <a:xfrm>
                <a:off x="97" y="0"/>
                <a:ext cx="968" cy="93"/>
                <a:chOff x="0" y="0"/>
                <a:chExt cx="816" cy="46"/>
              </a:xfrm>
            </p:grpSpPr>
            <p:sp>
              <p:nvSpPr>
                <p:cNvPr id="52239" name="Line 16"/>
                <p:cNvSpPr>
                  <a:spLocks noChangeShapeType="1"/>
                </p:cNvSpPr>
                <p:nvPr/>
              </p:nvSpPr>
              <p:spPr bwMode="auto">
                <a:xfrm>
                  <a:off x="0" y="45"/>
                  <a:ext cx="816" cy="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2240" name="Group 17"/>
                <p:cNvGrpSpPr/>
                <p:nvPr/>
              </p:nvGrpSpPr>
              <p:grpSpPr bwMode="auto">
                <a:xfrm>
                  <a:off x="0" y="0"/>
                  <a:ext cx="816" cy="45"/>
                  <a:chOff x="0" y="0"/>
                  <a:chExt cx="816" cy="45"/>
                </a:xfrm>
              </p:grpSpPr>
              <p:sp>
                <p:nvSpPr>
                  <p:cNvPr id="52241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0"/>
                    <a:ext cx="0" cy="4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242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0"/>
                    <a:ext cx="0" cy="4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727950" y="2630488"/>
            <a:ext cx="381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09600" y="3741738"/>
            <a:ext cx="304800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以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长为半径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979613" y="3789363"/>
            <a:ext cx="152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画弧</a:t>
            </a: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,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9600" y="4246563"/>
            <a:ext cx="297180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交射线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AC</a:t>
            </a: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于点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D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;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090988" y="6134100"/>
            <a:ext cx="30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 flipH="1" flipV="1">
            <a:off x="4171950" y="5830888"/>
            <a:ext cx="76200" cy="873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2"/>
                    </a:gs>
                    <a:gs pos="100000">
                      <a:schemeClr val="accent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</a14:hiddenLine>
            </a:ext>
          </a:extLst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9242" name="Group 26"/>
          <p:cNvGrpSpPr/>
          <p:nvPr/>
        </p:nvGrpSpPr>
        <p:grpSpPr bwMode="auto">
          <a:xfrm>
            <a:off x="7443788" y="652463"/>
            <a:ext cx="990600" cy="2586037"/>
            <a:chOff x="0" y="0"/>
            <a:chExt cx="912" cy="1632"/>
          </a:xfrm>
        </p:grpSpPr>
        <p:sp>
          <p:nvSpPr>
            <p:cNvPr id="9243" name="未知"/>
            <p:cNvSpPr/>
            <p:nvPr/>
          </p:nvSpPr>
          <p:spPr bwMode="auto">
            <a:xfrm rot="631306">
              <a:off x="0" y="528"/>
              <a:ext cx="336" cy="1104"/>
            </a:xfrm>
            <a:custGeom>
              <a:avLst/>
              <a:gdLst>
                <a:gd name="T0" fmla="*/ 288 w 384"/>
                <a:gd name="T1" fmla="*/ 0 h 1152"/>
                <a:gd name="T2" fmla="*/ 0 w 384"/>
                <a:gd name="T3" fmla="*/ 864 h 1152"/>
                <a:gd name="T4" fmla="*/ 0 w 384"/>
                <a:gd name="T5" fmla="*/ 1152 h 1152"/>
                <a:gd name="T6" fmla="*/ 384 w 384"/>
                <a:gd name="T7" fmla="*/ 0 h 1152"/>
                <a:gd name="T8" fmla="*/ 288 w 384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 cmpd="sng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grpSp>
          <p:nvGrpSpPr>
            <p:cNvPr id="52251" name="Group 28"/>
            <p:cNvGrpSpPr/>
            <p:nvPr/>
          </p:nvGrpSpPr>
          <p:grpSpPr bwMode="auto">
            <a:xfrm>
              <a:off x="575" y="540"/>
              <a:ext cx="337" cy="1068"/>
              <a:chOff x="0" y="0"/>
              <a:chExt cx="337" cy="1068"/>
            </a:xfrm>
          </p:grpSpPr>
          <p:sp>
            <p:nvSpPr>
              <p:cNvPr id="52252" name="未知"/>
              <p:cNvSpPr/>
              <p:nvPr/>
            </p:nvSpPr>
            <p:spPr bwMode="auto">
              <a:xfrm rot="-837224">
                <a:off x="49" y="27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103 w 288"/>
                  <a:gd name="T3" fmla="*/ 1020 h 1152"/>
                  <a:gd name="T4" fmla="*/ 137 w 288"/>
                  <a:gd name="T5" fmla="*/ 850 h 1152"/>
                  <a:gd name="T6" fmla="*/ 205 w 288"/>
                  <a:gd name="T7" fmla="*/ 212 h 1152"/>
                  <a:gd name="T8" fmla="*/ 103 w 288"/>
                  <a:gd name="T9" fmla="*/ 212 h 1152"/>
                  <a:gd name="T10" fmla="*/ 68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 cmpd="sng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3" name="未知"/>
              <p:cNvSpPr/>
              <p:nvPr/>
            </p:nvSpPr>
            <p:spPr bwMode="auto">
              <a:xfrm rot="-837224">
                <a:off x="0" y="0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297 h 912"/>
                  <a:gd name="T4" fmla="*/ 144 w 288"/>
                  <a:gd name="T5" fmla="*/ 297 h 912"/>
                  <a:gd name="T6" fmla="*/ 96 w 288"/>
                  <a:gd name="T7" fmla="*/ 807 h 912"/>
                  <a:gd name="T8" fmla="*/ 192 w 288"/>
                  <a:gd name="T9" fmla="*/ 807 h 912"/>
                  <a:gd name="T10" fmla="*/ 288 w 288"/>
                  <a:gd name="T11" fmla="*/ 212 h 912"/>
                  <a:gd name="T12" fmla="*/ 144 w 288"/>
                  <a:gd name="T13" fmla="*/ 212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 cmpd="sng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4" name="未知"/>
              <p:cNvSpPr>
                <a:spLocks noChangeAspect="1"/>
              </p:cNvSpPr>
              <p:nvPr/>
            </p:nvSpPr>
            <p:spPr bwMode="auto">
              <a:xfrm rot="-604107">
                <a:off x="206" y="807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131 w 96"/>
                  <a:gd name="T3" fmla="*/ 0 h 192"/>
                  <a:gd name="T4" fmla="*/ 66 w 96"/>
                  <a:gd name="T5" fmla="*/ 261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 cmpd="sng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52255" name="Object 31"/>
            <p:cNvGraphicFramePr>
              <a:graphicFrameLocks noChangeAspect="1"/>
            </p:cNvGraphicFramePr>
            <p:nvPr/>
          </p:nvGraphicFramePr>
          <p:xfrm>
            <a:off x="336" y="0"/>
            <a:ext cx="28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3" r:id="rId3" imgW="285750" imgH="638175" progId="">
                    <p:embed/>
                  </p:oleObj>
                </mc:Choice>
                <mc:Fallback>
                  <p:oleObj r:id="rId3" imgW="285750" imgH="638175" progId="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0"/>
                          <a:ext cx="28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49" name="Group 33"/>
          <p:cNvGrpSpPr/>
          <p:nvPr/>
        </p:nvGrpSpPr>
        <p:grpSpPr bwMode="auto">
          <a:xfrm>
            <a:off x="4400550" y="3316288"/>
            <a:ext cx="990600" cy="2590800"/>
            <a:chOff x="0" y="0"/>
            <a:chExt cx="912" cy="1632"/>
          </a:xfrm>
        </p:grpSpPr>
        <p:sp>
          <p:nvSpPr>
            <p:cNvPr id="9250" name="未知"/>
            <p:cNvSpPr/>
            <p:nvPr/>
          </p:nvSpPr>
          <p:spPr bwMode="auto">
            <a:xfrm rot="631306">
              <a:off x="0" y="528"/>
              <a:ext cx="336" cy="1104"/>
            </a:xfrm>
            <a:custGeom>
              <a:avLst/>
              <a:gdLst>
                <a:gd name="T0" fmla="*/ 288 w 384"/>
                <a:gd name="T1" fmla="*/ 0 h 1152"/>
                <a:gd name="T2" fmla="*/ 0 w 384"/>
                <a:gd name="T3" fmla="*/ 864 h 1152"/>
                <a:gd name="T4" fmla="*/ 0 w 384"/>
                <a:gd name="T5" fmla="*/ 1152 h 1152"/>
                <a:gd name="T6" fmla="*/ 384 w 384"/>
                <a:gd name="T7" fmla="*/ 0 h 1152"/>
                <a:gd name="T8" fmla="*/ 288 w 384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 cmpd="sng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52258" name="Group 35"/>
            <p:cNvGrpSpPr/>
            <p:nvPr/>
          </p:nvGrpSpPr>
          <p:grpSpPr bwMode="auto">
            <a:xfrm>
              <a:off x="575" y="540"/>
              <a:ext cx="337" cy="1068"/>
              <a:chOff x="0" y="0"/>
              <a:chExt cx="337" cy="1068"/>
            </a:xfrm>
          </p:grpSpPr>
          <p:sp>
            <p:nvSpPr>
              <p:cNvPr id="9252" name="未知"/>
              <p:cNvSpPr/>
              <p:nvPr/>
            </p:nvSpPr>
            <p:spPr bwMode="auto">
              <a:xfrm rot="20762776">
                <a:off x="49" y="27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144 w 288"/>
                  <a:gd name="T3" fmla="*/ 1152 h 1152"/>
                  <a:gd name="T4" fmla="*/ 192 w 288"/>
                  <a:gd name="T5" fmla="*/ 960 h 1152"/>
                  <a:gd name="T6" fmla="*/ 288 w 288"/>
                  <a:gd name="T7" fmla="*/ 240 h 1152"/>
                  <a:gd name="T8" fmla="*/ 144 w 288"/>
                  <a:gd name="T9" fmla="*/ 240 h 1152"/>
                  <a:gd name="T10" fmla="*/ 96 w 288"/>
                  <a:gd name="T11" fmla="*/ 0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 cmpd="sng">
                <a:solidFill>
                  <a:srgbClr val="FF6600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9253" name="未知"/>
              <p:cNvSpPr/>
              <p:nvPr/>
            </p:nvSpPr>
            <p:spPr bwMode="auto">
              <a:xfrm rot="20762776">
                <a:off x="-1" y="0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336 h 912"/>
                  <a:gd name="T4" fmla="*/ 144 w 288"/>
                  <a:gd name="T5" fmla="*/ 336 h 912"/>
                  <a:gd name="T6" fmla="*/ 96 w 288"/>
                  <a:gd name="T7" fmla="*/ 912 h 912"/>
                  <a:gd name="T8" fmla="*/ 192 w 288"/>
                  <a:gd name="T9" fmla="*/ 912 h 912"/>
                  <a:gd name="T10" fmla="*/ 288 w 288"/>
                  <a:gd name="T11" fmla="*/ 240 h 912"/>
                  <a:gd name="T12" fmla="*/ 144 w 288"/>
                  <a:gd name="T13" fmla="*/ 240 h 912"/>
                  <a:gd name="T14" fmla="*/ 96 w 288"/>
                  <a:gd name="T15" fmla="*/ 0 h 912"/>
                  <a:gd name="T16" fmla="*/ 0 w 288"/>
                  <a:gd name="T17" fmla="*/ 0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 cmpd="sng">
                <a:solidFill>
                  <a:srgbClr val="FF73FF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9254" name="未知"/>
              <p:cNvSpPr>
                <a:spLocks noChangeAspect="1"/>
              </p:cNvSpPr>
              <p:nvPr/>
            </p:nvSpPr>
            <p:spPr bwMode="auto">
              <a:xfrm rot="20995893">
                <a:off x="205" y="807"/>
                <a:ext cx="132" cy="261"/>
              </a:xfrm>
              <a:custGeom>
                <a:avLst/>
                <a:gdLst>
                  <a:gd name="T0" fmla="*/ 0 w 96"/>
                  <a:gd name="T1" fmla="*/ 0 h 192"/>
                  <a:gd name="T2" fmla="*/ 96 w 96"/>
                  <a:gd name="T3" fmla="*/ 0 h 192"/>
                  <a:gd name="T4" fmla="*/ 48 w 96"/>
                  <a:gd name="T5" fmla="*/ 192 h 192"/>
                  <a:gd name="T6" fmla="*/ 0 w 96"/>
                  <a:gd name="T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 cmpd="sng">
                <a:solidFill>
                  <a:srgbClr val="808080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aphicFrame>
          <p:nvGraphicFramePr>
            <p:cNvPr id="52262" name="Object 38"/>
            <p:cNvGraphicFramePr>
              <a:graphicFrameLocks noChangeAspect="1"/>
            </p:cNvGraphicFramePr>
            <p:nvPr/>
          </p:nvGraphicFramePr>
          <p:xfrm>
            <a:off x="336" y="0"/>
            <a:ext cx="28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4" r:id="rId5" imgW="285750" imgH="638175" progId="">
                    <p:embed/>
                  </p:oleObj>
                </mc:Choice>
                <mc:Fallback>
                  <p:oleObj r:id="rId5" imgW="285750" imgH="638175" progId="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0"/>
                          <a:ext cx="28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6" name="Arc 40"/>
          <p:cNvSpPr/>
          <p:nvPr/>
        </p:nvSpPr>
        <p:spPr bwMode="auto">
          <a:xfrm rot="951768">
            <a:off x="4857750" y="5830888"/>
            <a:ext cx="598488" cy="247650"/>
          </a:xfrm>
          <a:custGeom>
            <a:avLst/>
            <a:gdLst>
              <a:gd name="G0" fmla="+- 0 0 0"/>
              <a:gd name="G1" fmla="+- 11037 0 0"/>
              <a:gd name="G2" fmla="+- 21600 0 0"/>
              <a:gd name="T0" fmla="*/ 18568 w 21600"/>
              <a:gd name="T1" fmla="*/ 0 h 11037"/>
              <a:gd name="T2" fmla="*/ 21600 w 21600"/>
              <a:gd name="T3" fmla="*/ 10906 h 11037"/>
              <a:gd name="T4" fmla="*/ 0 w 21600"/>
              <a:gd name="T5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5162550" y="6059488"/>
            <a:ext cx="53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D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-457200" y="4749800"/>
            <a:ext cx="455295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(3)</a:t>
            </a: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以</a:t>
            </a:r>
            <a:r>
              <a:rPr lang="zh-CN" alt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点</a:t>
            </a:r>
            <a:r>
              <a:rPr 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D</a:t>
            </a:r>
            <a:r>
              <a:rPr lang="zh-CN" alt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为圆心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,</a:t>
            </a: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 </a:t>
            </a:r>
            <a:endParaRPr lang="zh-CN" altLang="en-US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 flipH="1" flipV="1">
            <a:off x="5391150" y="5907088"/>
            <a:ext cx="76200" cy="873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2"/>
                    </a:gs>
                    <a:gs pos="100000">
                      <a:schemeClr val="accent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</a14:hiddenLine>
            </a:ext>
          </a:extLst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825500" y="5210175"/>
            <a:ext cx="2362200" cy="1016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以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长为半径</a:t>
            </a:r>
          </a:p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555875" y="5229225"/>
            <a:ext cx="1143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画弧</a:t>
            </a: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,</a:t>
            </a:r>
          </a:p>
        </p:txBody>
      </p:sp>
      <p:grpSp>
        <p:nvGrpSpPr>
          <p:cNvPr id="9262" name="Group 46"/>
          <p:cNvGrpSpPr/>
          <p:nvPr/>
        </p:nvGrpSpPr>
        <p:grpSpPr bwMode="auto">
          <a:xfrm>
            <a:off x="5619750" y="3392488"/>
            <a:ext cx="990600" cy="2590800"/>
            <a:chOff x="0" y="0"/>
            <a:chExt cx="912" cy="1632"/>
          </a:xfrm>
        </p:grpSpPr>
        <p:sp>
          <p:nvSpPr>
            <p:cNvPr id="9263" name="未知"/>
            <p:cNvSpPr/>
            <p:nvPr/>
          </p:nvSpPr>
          <p:spPr bwMode="auto">
            <a:xfrm rot="631306">
              <a:off x="0" y="528"/>
              <a:ext cx="336" cy="1104"/>
            </a:xfrm>
            <a:custGeom>
              <a:avLst/>
              <a:gdLst>
                <a:gd name="T0" fmla="*/ 288 w 384"/>
                <a:gd name="T1" fmla="*/ 0 h 1152"/>
                <a:gd name="T2" fmla="*/ 0 w 384"/>
                <a:gd name="T3" fmla="*/ 864 h 1152"/>
                <a:gd name="T4" fmla="*/ 0 w 384"/>
                <a:gd name="T5" fmla="*/ 1152 h 1152"/>
                <a:gd name="T6" fmla="*/ 384 w 384"/>
                <a:gd name="T7" fmla="*/ 0 h 1152"/>
                <a:gd name="T8" fmla="*/ 288 w 384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 cmpd="sng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52271" name="Group 48"/>
            <p:cNvGrpSpPr/>
            <p:nvPr/>
          </p:nvGrpSpPr>
          <p:grpSpPr bwMode="auto">
            <a:xfrm>
              <a:off x="575" y="540"/>
              <a:ext cx="337" cy="1068"/>
              <a:chOff x="0" y="0"/>
              <a:chExt cx="337" cy="1068"/>
            </a:xfrm>
          </p:grpSpPr>
          <p:sp>
            <p:nvSpPr>
              <p:cNvPr id="9265" name="未知"/>
              <p:cNvSpPr/>
              <p:nvPr/>
            </p:nvSpPr>
            <p:spPr bwMode="auto">
              <a:xfrm rot="20762776">
                <a:off x="49" y="27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144 w 288"/>
                  <a:gd name="T3" fmla="*/ 1152 h 1152"/>
                  <a:gd name="T4" fmla="*/ 192 w 288"/>
                  <a:gd name="T5" fmla="*/ 960 h 1152"/>
                  <a:gd name="T6" fmla="*/ 288 w 288"/>
                  <a:gd name="T7" fmla="*/ 240 h 1152"/>
                  <a:gd name="T8" fmla="*/ 144 w 288"/>
                  <a:gd name="T9" fmla="*/ 240 h 1152"/>
                  <a:gd name="T10" fmla="*/ 96 w 288"/>
                  <a:gd name="T11" fmla="*/ 0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 cmpd="sng">
                <a:solidFill>
                  <a:srgbClr val="FF6600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9266" name="未知"/>
              <p:cNvSpPr/>
              <p:nvPr/>
            </p:nvSpPr>
            <p:spPr bwMode="auto">
              <a:xfrm rot="20762776">
                <a:off x="-1" y="0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336 h 912"/>
                  <a:gd name="T4" fmla="*/ 144 w 288"/>
                  <a:gd name="T5" fmla="*/ 336 h 912"/>
                  <a:gd name="T6" fmla="*/ 96 w 288"/>
                  <a:gd name="T7" fmla="*/ 912 h 912"/>
                  <a:gd name="T8" fmla="*/ 192 w 288"/>
                  <a:gd name="T9" fmla="*/ 912 h 912"/>
                  <a:gd name="T10" fmla="*/ 288 w 288"/>
                  <a:gd name="T11" fmla="*/ 240 h 912"/>
                  <a:gd name="T12" fmla="*/ 144 w 288"/>
                  <a:gd name="T13" fmla="*/ 240 h 912"/>
                  <a:gd name="T14" fmla="*/ 96 w 288"/>
                  <a:gd name="T15" fmla="*/ 0 h 912"/>
                  <a:gd name="T16" fmla="*/ 0 w 288"/>
                  <a:gd name="T17" fmla="*/ 0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 cmpd="sng">
                <a:solidFill>
                  <a:srgbClr val="FF73FF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9267" name="未知"/>
              <p:cNvSpPr>
                <a:spLocks noChangeAspect="1"/>
              </p:cNvSpPr>
              <p:nvPr/>
            </p:nvSpPr>
            <p:spPr bwMode="auto">
              <a:xfrm rot="20995893">
                <a:off x="205" y="807"/>
                <a:ext cx="132" cy="261"/>
              </a:xfrm>
              <a:custGeom>
                <a:avLst/>
                <a:gdLst>
                  <a:gd name="T0" fmla="*/ 0 w 96"/>
                  <a:gd name="T1" fmla="*/ 0 h 192"/>
                  <a:gd name="T2" fmla="*/ 96 w 96"/>
                  <a:gd name="T3" fmla="*/ 0 h 192"/>
                  <a:gd name="T4" fmla="*/ 48 w 96"/>
                  <a:gd name="T5" fmla="*/ 192 h 192"/>
                  <a:gd name="T6" fmla="*/ 0 w 96"/>
                  <a:gd name="T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 cmpd="sng">
                <a:solidFill>
                  <a:srgbClr val="808080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aphicFrame>
          <p:nvGraphicFramePr>
            <p:cNvPr id="52275" name="Object 51"/>
            <p:cNvGraphicFramePr>
              <a:graphicFrameLocks noChangeAspect="1"/>
            </p:cNvGraphicFramePr>
            <p:nvPr/>
          </p:nvGraphicFramePr>
          <p:xfrm>
            <a:off x="336" y="0"/>
            <a:ext cx="28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5" r:id="rId6" imgW="285750" imgH="638175" progId="">
                    <p:embed/>
                  </p:oleObj>
                </mc:Choice>
                <mc:Fallback>
                  <p:oleObj r:id="rId6" imgW="285750" imgH="638175" progId="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0"/>
                          <a:ext cx="28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69" name="Arc 53"/>
          <p:cNvSpPr/>
          <p:nvPr/>
        </p:nvSpPr>
        <p:spPr bwMode="auto">
          <a:xfrm rot="951768">
            <a:off x="6000750" y="5830888"/>
            <a:ext cx="598488" cy="247650"/>
          </a:xfrm>
          <a:custGeom>
            <a:avLst/>
            <a:gdLst>
              <a:gd name="G0" fmla="+- 0 0 0"/>
              <a:gd name="G1" fmla="+- 11037 0 0"/>
              <a:gd name="G2" fmla="+- 21600 0 0"/>
              <a:gd name="T0" fmla="*/ 18568 w 21600"/>
              <a:gd name="T1" fmla="*/ 0 h 11037"/>
              <a:gd name="T2" fmla="*/ 21600 w 21600"/>
              <a:gd name="T3" fmla="*/ 10906 h 11037"/>
              <a:gd name="T4" fmla="*/ 0 w 21600"/>
              <a:gd name="T5" fmla="*/ 11037 h 11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09600" y="5700713"/>
            <a:ext cx="335280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交射线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AC</a:t>
            </a:r>
            <a:r>
              <a:rPr lang="zh-CN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于点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B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;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6381750" y="6059488"/>
            <a:ext cx="381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530225" y="6134100"/>
            <a:ext cx="323215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AB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就是所求作的线段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.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grpSp>
        <p:nvGrpSpPr>
          <p:cNvPr id="9273" name="Group 57"/>
          <p:cNvGrpSpPr/>
          <p:nvPr/>
        </p:nvGrpSpPr>
        <p:grpSpPr bwMode="auto">
          <a:xfrm>
            <a:off x="4095750" y="5907088"/>
            <a:ext cx="2438400" cy="536575"/>
            <a:chOff x="0" y="0"/>
            <a:chExt cx="1018" cy="345"/>
          </a:xfrm>
        </p:grpSpPr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0" y="48"/>
              <a:ext cx="77" cy="29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endParaRPr>
            </a:p>
          </p:txBody>
        </p:sp>
        <p:grpSp>
          <p:nvGrpSpPr>
            <p:cNvPr id="52282" name="Group 59"/>
            <p:cNvGrpSpPr/>
            <p:nvPr/>
          </p:nvGrpSpPr>
          <p:grpSpPr bwMode="auto">
            <a:xfrm>
              <a:off x="50" y="0"/>
              <a:ext cx="968" cy="93"/>
              <a:chOff x="0" y="0"/>
              <a:chExt cx="816" cy="46"/>
            </a:xfrm>
          </p:grpSpPr>
          <p:sp>
            <p:nvSpPr>
              <p:cNvPr id="9276" name="Line 60"/>
              <p:cNvSpPr>
                <a:spLocks noChangeShapeType="1"/>
              </p:cNvSpPr>
              <p:nvPr/>
            </p:nvSpPr>
            <p:spPr bwMode="auto">
              <a:xfrm>
                <a:off x="0" y="45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grpSp>
            <p:nvGrpSpPr>
              <p:cNvPr id="52284" name="Group 61"/>
              <p:cNvGrpSpPr/>
              <p:nvPr/>
            </p:nvGrpSpPr>
            <p:grpSpPr bwMode="auto">
              <a:xfrm>
                <a:off x="0" y="0"/>
                <a:ext cx="816" cy="45"/>
                <a:chOff x="0" y="0"/>
                <a:chExt cx="816" cy="45"/>
              </a:xfrm>
            </p:grpSpPr>
            <p:sp>
              <p:nvSpPr>
                <p:cNvPr id="927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816" y="0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927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</p:grpSp>
        </p:grpSp>
      </p:grp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250825" y="1989138"/>
            <a:ext cx="4392613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已知：</a:t>
            </a:r>
            <a:endParaRPr lang="zh-CN" altLang="en-US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求作：</a:t>
            </a:r>
            <a:r>
              <a:rPr lang="zh-CN" alt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线段</a:t>
            </a:r>
            <a:r>
              <a:rPr lang="zh-CN" alt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-BX" pitchFamily="65" charset="-122"/>
                <a:ea typeface="EU-BX" pitchFamily="65" charset="-122"/>
              </a:rPr>
              <a:t> </a:t>
            </a:r>
            <a:r>
              <a:rPr lang="zh-CN" altLang="en-US" sz="2400" b="1" dirty="0">
                <a:latin typeface="+mn-ea"/>
                <a:ea typeface="+mn-ea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+mn-ea"/>
                <a:ea typeface="+mn-ea"/>
              </a:rPr>
              <a:t>使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作法 ：</a:t>
            </a:r>
          </a:p>
        </p:txBody>
      </p:sp>
      <p:sp>
        <p:nvSpPr>
          <p:cNvPr id="52288" name="Text Box 67"/>
          <p:cNvSpPr txBox="1">
            <a:spLocks noChangeArrowheads="1"/>
          </p:cNvSpPr>
          <p:nvPr/>
        </p:nvSpPr>
        <p:spPr bwMode="auto">
          <a:xfrm>
            <a:off x="1270000" y="200183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accent2"/>
                </a:solidFill>
                <a:latin typeface="Calibri" panose="020F0502020204030204" pitchFamily="34" charset="0"/>
              </a:rPr>
              <a:t>线段</a:t>
            </a:r>
            <a:r>
              <a:rPr lang="en-US" altLang="zh-CN" sz="2400" b="1">
                <a:solidFill>
                  <a:schemeClr val="accent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chemeClr val="accent2"/>
                </a:solidFill>
                <a:latin typeface="Calibri" panose="020F0502020204030204" pitchFamily="34" charset="0"/>
              </a:rPr>
              <a:t>,</a:t>
            </a:r>
          </a:p>
        </p:txBody>
      </p:sp>
      <p:sp>
        <p:nvSpPr>
          <p:cNvPr id="52289" name="Text Box 68"/>
          <p:cNvSpPr txBox="1">
            <a:spLocks noChangeArrowheads="1"/>
          </p:cNvSpPr>
          <p:nvPr/>
        </p:nvSpPr>
        <p:spPr bwMode="auto">
          <a:xfrm>
            <a:off x="2874963" y="2328863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accent2"/>
                </a:solidFill>
                <a:latin typeface="Calibri" panose="020F0502020204030204" pitchFamily="34" charset="0"/>
              </a:rPr>
              <a:t>线段</a:t>
            </a:r>
            <a:r>
              <a:rPr lang="en-US" altLang="zh-CN" sz="2400" b="1">
                <a:solidFill>
                  <a:schemeClr val="accent2"/>
                </a:solidFill>
                <a:latin typeface="EU-BX" pitchFamily="65" charset="-122"/>
                <a:ea typeface="EU-BX" pitchFamily="65" charset="-122"/>
              </a:rPr>
              <a:t>AB=2a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371475" y="1044575"/>
            <a:ext cx="6781800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 b="1" dirty="0">
                <a:latin typeface="宋体" panose="02010600030101010101" pitchFamily="2" charset="-122"/>
              </a:rPr>
              <a:t>用尺规作图</a:t>
            </a:r>
            <a:r>
              <a:rPr lang="zh-CN" altLang="en-US" sz="3200" b="1" dirty="0">
                <a:latin typeface="宋体" panose="02010600030101010101" pitchFamily="2" charset="-122"/>
              </a:rPr>
              <a:t>：</a:t>
            </a:r>
            <a:r>
              <a:rPr lang="zh-CN" altLang="en-US" sz="2800" b="1" dirty="0">
                <a:latin typeface="宋体" panose="02010600030101010101" pitchFamily="2" charset="-122"/>
              </a:rPr>
              <a:t>任意画一条线段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，求作一条线段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800" b="1" dirty="0">
                <a:latin typeface="Calibri" panose="020F0502020204030204" pitchFamily="34" charset="0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使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800" b="1" dirty="0">
                <a:latin typeface="Calibri" panose="020F0502020204030204" pitchFamily="34" charset="0"/>
              </a:rPr>
              <a:t>=2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latin typeface="Calibri" panose="020F0502020204030204" pitchFamily="34" charset="0"/>
              </a:rPr>
              <a:t>.</a:t>
            </a:r>
            <a:endParaRPr lang="en-US" altLang="zh-CN" sz="2400" b="1" dirty="0">
              <a:latin typeface="宋体" panose="02010600030101010101" pitchFamily="2" charset="-122"/>
            </a:endParaRPr>
          </a:p>
        </p:txBody>
      </p:sp>
      <p:sp>
        <p:nvSpPr>
          <p:cNvPr id="52291" name="TextBox 1"/>
          <p:cNvSpPr txBox="1">
            <a:spLocks noChangeArrowheads="1"/>
          </p:cNvSpPr>
          <p:nvPr/>
        </p:nvSpPr>
        <p:spPr bwMode="auto">
          <a:xfrm>
            <a:off x="395288" y="574675"/>
            <a:ext cx="197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Calibri" panose="020F0502020204030204" pitchFamily="34" charset="0"/>
              </a:rPr>
              <a:t>拔尖自助餐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3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5" grpId="0" autoUpdateAnimBg="0"/>
      <p:bldP spid="9237" grpId="0" autoUpdateAnimBg="0"/>
      <p:bldP spid="9238" grpId="0" autoUpdateAnimBg="0"/>
      <p:bldP spid="9239" grpId="0" autoUpdateAnimBg="0"/>
      <p:bldP spid="9241" grpId="0"/>
      <p:bldP spid="9257" grpId="0" autoUpdateAnimBg="0"/>
      <p:bldP spid="9258" grpId="0" autoUpdateAnimBg="0"/>
      <p:bldP spid="9259" grpId="0"/>
      <p:bldP spid="9260" grpId="0" autoUpdateAnimBg="0"/>
      <p:bldP spid="9261" grpId="0" autoUpdateAnimBg="0"/>
      <p:bldP spid="9270" grpId="0" autoUpdateAnimBg="0"/>
      <p:bldP spid="9271" grpId="0" autoUpdateAnimBg="0"/>
      <p:bldP spid="927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981" y="1196975"/>
            <a:ext cx="9072563" cy="6110288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zh-CN" sz="1900" b="1" dirty="0"/>
              <a:t>            </a:t>
            </a:r>
            <a:endParaRPr lang="en-US" altLang="zh-CN" sz="3300" b="1" dirty="0">
              <a:solidFill>
                <a:srgbClr val="0000CC"/>
              </a:solidFill>
            </a:endParaRPr>
          </a:p>
          <a:p>
            <a:pPr>
              <a:lnSpc>
                <a:spcPct val="70000"/>
              </a:lnSpc>
            </a:pPr>
            <a:r>
              <a:rPr lang="zh-CN" altLang="en-US" sz="2200" b="1" dirty="0">
                <a:latin typeface="宋体" panose="02010600030101010101" pitchFamily="2" charset="-122"/>
              </a:rPr>
              <a:t>一、选择题</a:t>
            </a:r>
          </a:p>
          <a:p>
            <a:pPr>
              <a:lnSpc>
                <a:spcPct val="70000"/>
              </a:lnSpc>
            </a:pPr>
            <a:r>
              <a:rPr lang="en-US" altLang="zh-CN" sz="2200" b="1" dirty="0">
                <a:latin typeface="宋体" panose="02010600030101010101" pitchFamily="2" charset="-122"/>
              </a:rPr>
              <a:t>1.</a:t>
            </a:r>
            <a:r>
              <a:rPr lang="zh-CN" altLang="en-US" sz="2200" b="1" dirty="0">
                <a:latin typeface="宋体" panose="02010600030101010101" pitchFamily="2" charset="-122"/>
              </a:rPr>
              <a:t>尺规作图用的工具是（   ）</a:t>
            </a:r>
          </a:p>
          <a:p>
            <a:pPr>
              <a:lnSpc>
                <a:spcPct val="70000"/>
              </a:lnSpc>
            </a:pPr>
            <a:r>
              <a:rPr lang="zh-CN" altLang="en-US" sz="2200" b="1" dirty="0">
                <a:latin typeface="宋体" panose="02010600030101010101" pitchFamily="2" charset="-122"/>
              </a:rPr>
              <a:t>   </a:t>
            </a:r>
            <a:r>
              <a:rPr lang="en-US" altLang="zh-CN" sz="2200" b="1" dirty="0"/>
              <a:t>A</a:t>
            </a:r>
            <a:r>
              <a:rPr lang="zh-CN" altLang="en-US" sz="2200" b="1" dirty="0">
                <a:latin typeface="宋体" panose="02010600030101010101" pitchFamily="2" charset="-122"/>
              </a:rPr>
              <a:t>．</a:t>
            </a:r>
            <a:r>
              <a:rPr lang="en-US" sz="2200" b="1" dirty="0"/>
              <a:t> </a:t>
            </a:r>
            <a:r>
              <a:rPr lang="zh-CN" altLang="en-US" sz="2200" b="1" dirty="0">
                <a:latin typeface="宋体" panose="02010600030101010101" pitchFamily="2" charset="-122"/>
              </a:rPr>
              <a:t>三角尺和圆规                 </a:t>
            </a:r>
            <a:r>
              <a:rPr lang="en-US" altLang="zh-CN" sz="2200" b="1" dirty="0"/>
              <a:t>B</a:t>
            </a:r>
            <a:r>
              <a:rPr lang="zh-CN" altLang="en-US" sz="2200" b="1" dirty="0">
                <a:latin typeface="宋体" panose="02010600030101010101" pitchFamily="2" charset="-122"/>
              </a:rPr>
              <a:t>．刻度尺和圆规</a:t>
            </a:r>
            <a:endParaRPr lang="en-US" sz="2200" b="1" dirty="0"/>
          </a:p>
          <a:p>
            <a:pPr>
              <a:lnSpc>
                <a:spcPct val="70000"/>
              </a:lnSpc>
            </a:pPr>
            <a:r>
              <a:rPr lang="zh-CN" altLang="en-US" sz="2200" b="1" dirty="0">
                <a:latin typeface="宋体" panose="02010600030101010101" pitchFamily="2" charset="-122"/>
              </a:rPr>
              <a:t>   </a:t>
            </a:r>
            <a:r>
              <a:rPr lang="en-US" altLang="zh-CN" sz="2200" b="1" dirty="0"/>
              <a:t>C</a:t>
            </a:r>
            <a:r>
              <a:rPr lang="zh-CN" altLang="en-US" sz="2200" b="1" dirty="0">
                <a:latin typeface="宋体" panose="02010600030101010101" pitchFamily="2" charset="-122"/>
              </a:rPr>
              <a:t>．</a:t>
            </a:r>
            <a:r>
              <a:rPr lang="en-US" sz="2200" b="1" dirty="0"/>
              <a:t> </a:t>
            </a:r>
            <a:r>
              <a:rPr lang="zh-CN" altLang="en-US" sz="2200" b="1" dirty="0">
                <a:latin typeface="宋体" panose="02010600030101010101" pitchFamily="2" charset="-122"/>
              </a:rPr>
              <a:t>没有刻度的直尺和圆规         </a:t>
            </a:r>
            <a:r>
              <a:rPr lang="en-US" altLang="zh-CN" sz="2200" b="1" dirty="0"/>
              <a:t>D</a:t>
            </a:r>
            <a:r>
              <a:rPr lang="zh-CN" altLang="en-US" sz="2200" b="1" dirty="0">
                <a:latin typeface="宋体" panose="02010600030101010101" pitchFamily="2" charset="-122"/>
              </a:rPr>
              <a:t>．以上都不对</a:t>
            </a:r>
            <a:endParaRPr lang="en-US" sz="2200" b="1" dirty="0"/>
          </a:p>
          <a:p>
            <a:pPr>
              <a:lnSpc>
                <a:spcPct val="70000"/>
              </a:lnSpc>
            </a:pPr>
            <a:r>
              <a:rPr lang="en-US" altLang="zh-CN" sz="2200" b="1" dirty="0">
                <a:latin typeface="宋体" panose="02010600030101010101" pitchFamily="2" charset="-122"/>
              </a:rPr>
              <a:t>2. </a:t>
            </a:r>
            <a:r>
              <a:rPr lang="zh-CN" altLang="en-US" sz="2200" b="1" dirty="0">
                <a:latin typeface="宋体" panose="02010600030101010101" pitchFamily="2" charset="-122"/>
              </a:rPr>
              <a:t>下列作图语句错误的个数是 （   ）</a:t>
            </a:r>
          </a:p>
          <a:p>
            <a:pPr>
              <a:lnSpc>
                <a:spcPct val="70000"/>
              </a:lnSpc>
            </a:pPr>
            <a:r>
              <a:rPr lang="zh-CN" altLang="en-US" sz="2200" b="1" dirty="0">
                <a:latin typeface="宋体" panose="02010600030101010101" pitchFamily="2" charset="-122"/>
              </a:rPr>
              <a:t> （</a:t>
            </a:r>
            <a:r>
              <a:rPr lang="en-US" altLang="zh-CN" sz="2200" b="1" dirty="0"/>
              <a:t>1</a:t>
            </a:r>
            <a:r>
              <a:rPr lang="zh-CN" altLang="en-US" sz="2200" b="1" dirty="0">
                <a:latin typeface="宋体" panose="02010600030101010101" pitchFamily="2" charset="-122"/>
              </a:rPr>
              <a:t>）过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200" b="1" dirty="0">
                <a:latin typeface="宋体" panose="02010600030101010101" pitchFamily="2" charset="-122"/>
              </a:rPr>
              <a:t>．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200" b="1" dirty="0">
                <a:latin typeface="宋体" panose="02010600030101010101" pitchFamily="2" charset="-122"/>
              </a:rPr>
              <a:t>．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200" b="1" dirty="0">
                <a:latin typeface="宋体" panose="02010600030101010101" pitchFamily="2" charset="-122"/>
              </a:rPr>
              <a:t>三点作直线</a:t>
            </a:r>
            <a:r>
              <a:rPr lang="en-US" altLang="zh-CN" sz="2200" b="1" dirty="0">
                <a:latin typeface="宋体" panose="02010600030101010101" pitchFamily="2" charset="-122"/>
              </a:rPr>
              <a:t>.</a:t>
            </a:r>
            <a:r>
              <a:rPr lang="zh-CN" altLang="en-US" sz="2200" b="1" dirty="0">
                <a:latin typeface="宋体" panose="02010600030101010101" pitchFamily="2" charset="-122"/>
              </a:rPr>
              <a:t>（</a:t>
            </a:r>
            <a:r>
              <a:rPr lang="en-US" altLang="zh-CN" sz="2200" b="1" dirty="0">
                <a:latin typeface="宋体" panose="02010600030101010101" pitchFamily="2" charset="-122"/>
              </a:rPr>
              <a:t>2</a:t>
            </a:r>
            <a:r>
              <a:rPr lang="zh-CN" altLang="en-US" sz="2200" b="1" dirty="0">
                <a:latin typeface="宋体" panose="02010600030101010101" pitchFamily="2" charset="-122"/>
              </a:rPr>
              <a:t>）延长射线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OM</a:t>
            </a:r>
            <a:r>
              <a:rPr lang="zh-CN" altLang="en-US" sz="2200" b="1" dirty="0">
                <a:latin typeface="宋体" panose="02010600030101010101" pitchFamily="2" charset="-122"/>
              </a:rPr>
              <a:t>到点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2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70000"/>
              </a:lnSpc>
            </a:pPr>
            <a:r>
              <a:rPr lang="en-US" altLang="zh-CN" sz="2200" b="1" dirty="0">
                <a:latin typeface="宋体" panose="02010600030101010101" pitchFamily="2" charset="-122"/>
              </a:rPr>
              <a:t> </a:t>
            </a:r>
            <a:r>
              <a:rPr lang="zh-CN" altLang="en-US" sz="2200" b="1" dirty="0">
                <a:latin typeface="宋体" panose="02010600030101010101" pitchFamily="2" charset="-122"/>
              </a:rPr>
              <a:t>（</a:t>
            </a:r>
            <a:r>
              <a:rPr lang="en-US" altLang="zh-CN" sz="2200" b="1" dirty="0">
                <a:latin typeface="宋体" panose="02010600030101010101" pitchFamily="2" charset="-122"/>
              </a:rPr>
              <a:t>3</a:t>
            </a:r>
            <a:r>
              <a:rPr lang="zh-CN" altLang="en-US" sz="2200" b="1" dirty="0">
                <a:latin typeface="宋体" panose="02010600030101010101" pitchFamily="2" charset="-122"/>
              </a:rPr>
              <a:t>）延长线段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200" b="1" dirty="0">
                <a:latin typeface="宋体" panose="02010600030101010101" pitchFamily="2" charset="-122"/>
              </a:rPr>
              <a:t>.          </a:t>
            </a:r>
            <a:r>
              <a:rPr lang="zh-CN" altLang="en-US" sz="2200" b="1" dirty="0">
                <a:latin typeface="宋体" panose="02010600030101010101" pitchFamily="2" charset="-122"/>
              </a:rPr>
              <a:t>（</a:t>
            </a:r>
            <a:r>
              <a:rPr lang="en-US" altLang="zh-CN" sz="2200" b="1" dirty="0">
                <a:latin typeface="宋体" panose="02010600030101010101" pitchFamily="2" charset="-122"/>
              </a:rPr>
              <a:t>4</a:t>
            </a:r>
            <a:r>
              <a:rPr lang="zh-CN" altLang="en-US" sz="2200" b="1" dirty="0">
                <a:latin typeface="宋体" panose="02010600030101010101" pitchFamily="2" charset="-122"/>
              </a:rPr>
              <a:t>）以点</a:t>
            </a:r>
            <a:r>
              <a:rPr lang="en-US" altLang="zh-CN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200" b="1" dirty="0">
                <a:latin typeface="宋体" panose="02010600030101010101" pitchFamily="2" charset="-122"/>
              </a:rPr>
              <a:t>为圆心画弧</a:t>
            </a:r>
            <a:r>
              <a:rPr lang="en-US" altLang="zh-CN" sz="22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70000"/>
              </a:lnSpc>
            </a:pPr>
            <a:r>
              <a:rPr lang="en-US" altLang="zh-CN" sz="2200" b="1" dirty="0">
                <a:latin typeface="宋体" panose="02010600030101010101" pitchFamily="2" charset="-122"/>
              </a:rPr>
              <a:t>       </a:t>
            </a:r>
            <a:r>
              <a:rPr lang="en-US" altLang="zh-CN" sz="2200" b="1" dirty="0"/>
              <a:t>A</a:t>
            </a:r>
            <a:r>
              <a:rPr lang="en-US" altLang="zh-CN" sz="2200" b="1" dirty="0">
                <a:latin typeface="宋体" panose="02010600030101010101" pitchFamily="2" charset="-122"/>
              </a:rPr>
              <a:t> </a:t>
            </a:r>
            <a:r>
              <a:rPr lang="zh-CN" altLang="en-US" sz="2200" b="1" dirty="0">
                <a:latin typeface="宋体" panose="02010600030101010101" pitchFamily="2" charset="-122"/>
              </a:rPr>
              <a:t>． </a:t>
            </a:r>
            <a:r>
              <a:rPr lang="en-US" altLang="zh-CN" sz="2200" b="1" dirty="0">
                <a:latin typeface="宋体" panose="02010600030101010101" pitchFamily="2" charset="-122"/>
              </a:rPr>
              <a:t>1</a:t>
            </a:r>
            <a:r>
              <a:rPr lang="en-US" altLang="zh-CN" sz="2200" b="1" dirty="0"/>
              <a:t> </a:t>
            </a:r>
            <a:r>
              <a:rPr lang="en-US" altLang="zh-CN" sz="2200" b="1" dirty="0">
                <a:latin typeface="宋体" panose="02010600030101010101" pitchFamily="2" charset="-122"/>
              </a:rPr>
              <a:t>    </a:t>
            </a:r>
            <a:r>
              <a:rPr lang="en-US" altLang="zh-CN" sz="2200" b="1" dirty="0"/>
              <a:t>B</a:t>
            </a:r>
            <a:r>
              <a:rPr lang="zh-CN" altLang="en-US" sz="2200" b="1" dirty="0">
                <a:latin typeface="宋体" panose="02010600030101010101" pitchFamily="2" charset="-122"/>
              </a:rPr>
              <a:t>．２　　　</a:t>
            </a:r>
            <a:r>
              <a:rPr lang="en-US" sz="2200" b="1" dirty="0"/>
              <a:t> </a:t>
            </a:r>
            <a:r>
              <a:rPr lang="en-US" altLang="zh-CN" sz="2200" b="1" dirty="0"/>
              <a:t>C</a:t>
            </a:r>
            <a:r>
              <a:rPr lang="zh-CN" altLang="en-US" sz="2200" b="1" dirty="0">
                <a:latin typeface="宋体" panose="02010600030101010101" pitchFamily="2" charset="-122"/>
              </a:rPr>
              <a:t>．３　　　</a:t>
            </a:r>
            <a:r>
              <a:rPr lang="en-US" sz="2200" b="1" dirty="0"/>
              <a:t> </a:t>
            </a:r>
            <a:r>
              <a:rPr lang="en-US" altLang="zh-CN" sz="2200" b="1" dirty="0"/>
              <a:t>D </a:t>
            </a:r>
            <a:r>
              <a:rPr lang="zh-CN" altLang="en-US" sz="2200" b="1" dirty="0">
                <a:latin typeface="宋体" panose="02010600030101010101" pitchFamily="2" charset="-122"/>
              </a:rPr>
              <a:t>．４</a:t>
            </a:r>
          </a:p>
          <a:p>
            <a:pPr>
              <a:lnSpc>
                <a:spcPct val="70000"/>
              </a:lnSpc>
            </a:pPr>
            <a:r>
              <a:rPr lang="zh-CN" altLang="en-US" sz="2200" b="1" dirty="0">
                <a:latin typeface="宋体" panose="02010600030101010101" pitchFamily="2" charset="-122"/>
              </a:rPr>
              <a:t>二、填空题</a:t>
            </a:r>
          </a:p>
          <a:p>
            <a:pPr>
              <a:lnSpc>
                <a:spcPct val="70000"/>
              </a:lnSpc>
            </a:pPr>
            <a:r>
              <a:rPr lang="en-US" altLang="zh-CN" sz="2200" b="1" dirty="0"/>
              <a:t>1.</a:t>
            </a:r>
            <a:r>
              <a:rPr lang="zh-CN" altLang="en-US" sz="2200" b="1" dirty="0">
                <a:latin typeface="宋体" panose="02010600030101010101" pitchFamily="2" charset="-122"/>
              </a:rPr>
              <a:t>已知线段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200" b="1" dirty="0"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70000"/>
              </a:lnSpc>
            </a:pPr>
            <a:r>
              <a:rPr lang="zh-CN" altLang="en-US" sz="2200" b="1" dirty="0">
                <a:latin typeface="宋体" panose="02010600030101010101" pitchFamily="2" charset="-122"/>
              </a:rPr>
              <a:t>　求作：线段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200" b="1" dirty="0"/>
              <a:t>′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200" b="1" dirty="0"/>
              <a:t>′</a:t>
            </a:r>
            <a:r>
              <a:rPr lang="zh-CN" altLang="en-US" sz="2200" b="1" dirty="0">
                <a:latin typeface="宋体" panose="02010600030101010101" pitchFamily="2" charset="-122"/>
              </a:rPr>
              <a:t>，使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200" b="1" dirty="0"/>
              <a:t>′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200" b="1" dirty="0"/>
              <a:t>′=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200" b="1" dirty="0"/>
              <a:t>. </a:t>
            </a:r>
          </a:p>
          <a:p>
            <a:pPr>
              <a:lnSpc>
                <a:spcPct val="110000"/>
              </a:lnSpc>
            </a:pPr>
            <a:r>
              <a:rPr lang="en-US" altLang="zh-CN" sz="2200" b="1" dirty="0"/>
              <a:t> </a:t>
            </a:r>
            <a:r>
              <a:rPr lang="en-US" altLang="zh-CN" sz="2200" b="1" dirty="0">
                <a:latin typeface="宋体" panose="02010600030101010101" pitchFamily="2" charset="-122"/>
              </a:rPr>
              <a:t> </a:t>
            </a:r>
            <a:r>
              <a:rPr lang="zh-CN" altLang="en-US" sz="2200" b="1" dirty="0">
                <a:latin typeface="宋体" panose="02010600030101010101" pitchFamily="2" charset="-122"/>
              </a:rPr>
              <a:t>作法：</a:t>
            </a:r>
            <a:r>
              <a:rPr lang="en-US" altLang="zh-CN" sz="2200" b="1" dirty="0"/>
              <a:t>(</a:t>
            </a:r>
            <a:r>
              <a:rPr lang="en-US" altLang="zh-CN" sz="2200" b="1" dirty="0">
                <a:latin typeface="宋体" panose="02010600030101010101" pitchFamily="2" charset="-122"/>
              </a:rPr>
              <a:t>1</a:t>
            </a:r>
            <a:r>
              <a:rPr lang="en-US" altLang="zh-CN" sz="2200" b="1" dirty="0"/>
              <a:t>)</a:t>
            </a:r>
            <a:r>
              <a:rPr lang="zh-CN" altLang="en-US" sz="2200" b="1" dirty="0">
                <a:latin typeface="宋体" panose="02010600030101010101" pitchFamily="2" charset="-122"/>
              </a:rPr>
              <a:t>作</a:t>
            </a:r>
            <a:r>
              <a:rPr lang="zh-CN" altLang="en-US" sz="2200" b="1" u="sng" dirty="0">
                <a:latin typeface="宋体" panose="02010600030101010101" pitchFamily="2" charset="-122"/>
              </a:rPr>
              <a:t> </a:t>
            </a:r>
            <a:r>
              <a:rPr lang="en-US" sz="2200" b="1" u="sng" dirty="0"/>
              <a:t>            </a:t>
            </a:r>
            <a:r>
              <a:rPr lang="en-US" altLang="zh-CN" sz="2400" b="1" i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200" b="1" dirty="0"/>
              <a:t>′</a:t>
            </a:r>
            <a:r>
              <a:rPr lang="en-US" altLang="zh-CN" sz="2400" b="1" i="1" dirty="0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200" b="1" dirty="0"/>
              <a:t>′.</a:t>
            </a:r>
          </a:p>
          <a:p>
            <a:pPr>
              <a:lnSpc>
                <a:spcPct val="110000"/>
              </a:lnSpc>
            </a:pPr>
            <a:r>
              <a:rPr lang="en-US" altLang="zh-CN" sz="2200" b="1" dirty="0"/>
              <a:t>    (2)</a:t>
            </a:r>
            <a:r>
              <a:rPr lang="zh-CN" altLang="en-US" sz="2200" b="1" dirty="0">
                <a:latin typeface="宋体" panose="02010600030101010101" pitchFamily="2" charset="-122"/>
              </a:rPr>
              <a:t>以</a:t>
            </a:r>
            <a:r>
              <a:rPr lang="en-US" sz="2200" b="1" u="sng" dirty="0"/>
              <a:t>          </a:t>
            </a:r>
            <a:r>
              <a:rPr lang="zh-CN" altLang="en-US" sz="2200" b="1" dirty="0">
                <a:latin typeface="宋体" panose="02010600030101010101" pitchFamily="2" charset="-122"/>
              </a:rPr>
              <a:t>为圆心，以</a:t>
            </a:r>
            <a:r>
              <a:rPr lang="en-US" sz="2200" b="1" u="sng" dirty="0"/>
              <a:t> </a:t>
            </a:r>
            <a:r>
              <a:rPr lang="en-US" sz="2400" b="1" u="sng" dirty="0">
                <a:latin typeface="EU-BX" pitchFamily="65" charset="-122"/>
                <a:ea typeface="EU-BX" pitchFamily="65" charset="-122"/>
              </a:rPr>
              <a:t>  </a:t>
            </a:r>
            <a:r>
              <a:rPr lang="en-US" sz="2200" b="1" u="sng" dirty="0"/>
              <a:t>       </a:t>
            </a:r>
            <a:r>
              <a:rPr lang="zh-CN" altLang="en-US" sz="2200" b="1" dirty="0">
                <a:latin typeface="宋体" panose="02010600030101010101" pitchFamily="2" charset="-122"/>
              </a:rPr>
              <a:t>为半径画弧，交</a:t>
            </a:r>
            <a:r>
              <a:rPr lang="en-US" sz="2200" b="1" dirty="0" err="1"/>
              <a:t>射线</a:t>
            </a:r>
            <a:r>
              <a:rPr lang="en-US" altLang="zh-CN" sz="2200" b="1" dirty="0" err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200" b="1" dirty="0" err="1"/>
              <a:t>′</a:t>
            </a:r>
            <a:r>
              <a:rPr lang="en-US" altLang="zh-CN" sz="2200" b="1" dirty="0" err="1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200" b="1" dirty="0"/>
              <a:t>′</a:t>
            </a:r>
          </a:p>
          <a:p>
            <a:pPr>
              <a:lnSpc>
                <a:spcPct val="110000"/>
              </a:lnSpc>
            </a:pPr>
            <a:r>
              <a:rPr lang="en-US" altLang="zh-CN" sz="2200" b="1" dirty="0">
                <a:latin typeface="宋体" panose="02010600030101010101" pitchFamily="2" charset="-122"/>
              </a:rPr>
              <a:t> </a:t>
            </a:r>
            <a:r>
              <a:rPr lang="zh-CN" altLang="en-US" sz="2200" b="1" dirty="0">
                <a:latin typeface="宋体" panose="02010600030101010101" pitchFamily="2" charset="-122"/>
              </a:rPr>
              <a:t>于点</a:t>
            </a:r>
            <a:r>
              <a:rPr lang="en-US" altLang="zh-CN" sz="22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200" b="1" dirty="0"/>
              <a:t>′</a:t>
            </a:r>
            <a:r>
              <a:rPr lang="zh-CN" altLang="en-US" sz="2200" b="1" dirty="0"/>
              <a:t>，</a:t>
            </a:r>
            <a:r>
              <a:rPr lang="zh-CN" altLang="en-US" sz="2200" b="1" dirty="0">
                <a:latin typeface="宋体" panose="02010600030101010101" pitchFamily="2" charset="-122"/>
              </a:rPr>
              <a:t> </a:t>
            </a:r>
            <a:r>
              <a:rPr lang="en-US" altLang="zh-CN" sz="2200" b="1" dirty="0"/>
              <a:t>_________     </a:t>
            </a:r>
            <a:r>
              <a:rPr lang="zh-CN" altLang="en-US" sz="2200" b="1" dirty="0">
                <a:latin typeface="宋体" panose="02010600030101010101" pitchFamily="2" charset="-122"/>
              </a:rPr>
              <a:t>就是所求作的线段</a:t>
            </a:r>
            <a:r>
              <a:rPr lang="en-US" altLang="zh-CN" sz="2200" b="1" dirty="0"/>
              <a:t>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87390" y="17002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Ｃ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34752" y="5373688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solidFill>
                  <a:srgbClr val="0000FF"/>
                </a:solidFill>
                <a:latin typeface="Calibri" panose="020F0502020204030204" pitchFamily="34" charset="0"/>
              </a:rPr>
              <a:t>点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FF"/>
                </a:solidFill>
                <a:latin typeface="Calibri" panose="020F0502020204030204" pitchFamily="34" charset="0"/>
              </a:rPr>
              <a:t>′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066777" y="537368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AB</a:t>
            </a:r>
            <a:endParaRPr lang="en-US" altLang="zh-CN" sz="2400" b="1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266552" y="5876925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FF"/>
                </a:solidFill>
                <a:latin typeface="Calibri" panose="020F0502020204030204" pitchFamily="34" charset="0"/>
              </a:rPr>
              <a:t>′</a:t>
            </a:r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>
                <a:solidFill>
                  <a:srgbClr val="0000FF"/>
                </a:solidFill>
                <a:latin typeface="Calibri" panose="020F0502020204030204" pitchFamily="34" charset="0"/>
              </a:rPr>
              <a:t>′</a:t>
            </a:r>
            <a:r>
              <a:rPr lang="zh-CN" altLang="en-US" sz="2400" b="1">
                <a:solidFill>
                  <a:srgbClr val="0000FF"/>
                </a:solidFill>
                <a:latin typeface="Calibri" panose="020F0502020204030204" pitchFamily="34" charset="0"/>
              </a:rPr>
              <a:t>的长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38327" y="2540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Ｄ</a:t>
            </a:r>
            <a:endParaRPr lang="zh-CN" altLang="en-US" b="1">
              <a:solidFill>
                <a:srgbClr val="0000FF"/>
              </a:solidFill>
              <a:latin typeface="EU-BX" pitchFamily="65" charset="-122"/>
              <a:ea typeface="EU-BX" pitchFamily="65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698352" y="4941888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0000FF"/>
                </a:solidFill>
                <a:latin typeface="Calibri" panose="020F0502020204030204" pitchFamily="34" charset="0"/>
              </a:rPr>
              <a:t>射线</a:t>
            </a:r>
          </a:p>
        </p:txBody>
      </p:sp>
      <p:pic>
        <p:nvPicPr>
          <p:cNvPr id="53257" name="Picture 9" descr="达标检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9788" y="836613"/>
            <a:ext cx="2436812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5" grpId="0" autoUpdateAnimBg="0"/>
      <p:bldP spid="1229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73049" y="1196752"/>
            <a:ext cx="86201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400" b="1" dirty="0"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</a:rPr>
              <a:t>已知线段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，求作线段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使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AB=</a:t>
            </a:r>
            <a:r>
              <a:rPr lang="en-US" altLang="zh-CN" sz="2400" b="1" dirty="0" err="1">
                <a:latin typeface="EU-BX" pitchFamily="65" charset="-122"/>
                <a:ea typeface="EU-BX" pitchFamily="65" charset="-122"/>
              </a:rPr>
              <a:t>a+b</a:t>
            </a:r>
            <a:endParaRPr lang="en-US" altLang="zh-CN" sz="2400" b="1" dirty="0">
              <a:latin typeface="EU-BX" pitchFamily="65" charset="-122"/>
              <a:ea typeface="EU-BX" pitchFamily="65" charset="-122"/>
            </a:endParaRPr>
          </a:p>
        </p:txBody>
      </p:sp>
      <p:sp>
        <p:nvSpPr>
          <p:cNvPr id="54275" name="Line 4"/>
          <p:cNvSpPr>
            <a:spLocks noChangeShapeType="1"/>
          </p:cNvSpPr>
          <p:nvPr/>
        </p:nvSpPr>
        <p:spPr bwMode="auto">
          <a:xfrm>
            <a:off x="5435600" y="5383213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6" name="Line 5"/>
          <p:cNvSpPr>
            <a:spLocks noChangeShapeType="1"/>
          </p:cNvSpPr>
          <p:nvPr/>
        </p:nvSpPr>
        <p:spPr bwMode="auto">
          <a:xfrm>
            <a:off x="5487988" y="614045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7" name="Line 6"/>
          <p:cNvSpPr>
            <a:spLocks noChangeShapeType="1"/>
          </p:cNvSpPr>
          <p:nvPr/>
        </p:nvSpPr>
        <p:spPr bwMode="auto">
          <a:xfrm flipV="1">
            <a:off x="5435600" y="5307013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 flipV="1">
            <a:off x="7264400" y="5307013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 flipV="1">
            <a:off x="5511800" y="6069013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 flipV="1">
            <a:off x="6807200" y="6069013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1" name="Text Box 10"/>
          <p:cNvSpPr txBox="1">
            <a:spLocks noChangeArrowheads="1"/>
          </p:cNvSpPr>
          <p:nvPr/>
        </p:nvSpPr>
        <p:spPr bwMode="auto">
          <a:xfrm>
            <a:off x="6105525" y="49260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400">
                <a:latin typeface="EU-BX" pitchFamily="65" charset="-122"/>
                <a:ea typeface="EU-BX" pitchFamily="65" charset="-122"/>
              </a:rPr>
              <a:t>a</a:t>
            </a:r>
          </a:p>
        </p:txBody>
      </p:sp>
      <p:sp>
        <p:nvSpPr>
          <p:cNvPr id="54282" name="Text Box 11"/>
          <p:cNvSpPr txBox="1">
            <a:spLocks noChangeArrowheads="1"/>
          </p:cNvSpPr>
          <p:nvPr/>
        </p:nvSpPr>
        <p:spPr bwMode="auto">
          <a:xfrm>
            <a:off x="5938838" y="570865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24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475656" y="1860777"/>
            <a:ext cx="7200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解：作射线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</a:rPr>
              <a:t>以</a:t>
            </a:r>
            <a:r>
              <a:rPr lang="zh-CN" altLang="en-US" sz="2400" b="1" dirty="0">
                <a:solidFill>
                  <a:srgbClr val="0000FF"/>
                </a:solidFill>
              </a:rPr>
              <a:t>点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</a:rPr>
              <a:t>为圆心，以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</a:rPr>
              <a:t>长为半径画弧，交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zh-CN" altLang="en-US" sz="2400" b="1" dirty="0">
                <a:solidFill>
                  <a:srgbClr val="0000FF"/>
                </a:solidFill>
              </a:rPr>
              <a:t>于点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</a:rPr>
              <a:t>以</a:t>
            </a:r>
            <a:r>
              <a:rPr lang="zh-CN" altLang="en-US" sz="2400" b="1" dirty="0">
                <a:solidFill>
                  <a:srgbClr val="0000FF"/>
                </a:solidFill>
              </a:rPr>
              <a:t>点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</a:rPr>
              <a:t>为圆心，以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</a:rPr>
              <a:t>的长为半径画弧，交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zh-CN" altLang="en-US" sz="2400" b="1" dirty="0">
                <a:solidFill>
                  <a:srgbClr val="0000FF"/>
                </a:solidFill>
              </a:rPr>
              <a:t>于点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</a:rPr>
              <a:t>则</a:t>
            </a:r>
            <a:r>
              <a:rPr lang="zh-CN" altLang="en-US" sz="2400" b="1" dirty="0">
                <a:solidFill>
                  <a:srgbClr val="0000FF"/>
                </a:solidFill>
              </a:rPr>
              <a:t>线段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 dirty="0">
                <a:solidFill>
                  <a:srgbClr val="0000FF"/>
                </a:solidFill>
              </a:rPr>
              <a:t>即所求作的线段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5075238"/>
            <a:ext cx="3744912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95536" y="1866175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400" b="1" dirty="0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这节课你有哪些收获</a:t>
            </a:r>
            <a:r>
              <a:rPr lang="en-US" altLang="zh-CN" sz="5400" b="1" dirty="0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7544" y="1988840"/>
            <a:ext cx="8540750" cy="324008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通过本节学习，应理解一些作图语句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2400" b="1" dirty="0">
                <a:latin typeface="宋体" panose="02010600030101010101" pitchFamily="2" charset="-122"/>
              </a:rPr>
              <a:t>点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</a:rPr>
              <a:t>作直线；或作直线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zh-CN" altLang="en-US" sz="2400" b="1" dirty="0">
                <a:latin typeface="宋体" panose="02010600030101010101" pitchFamily="2" charset="-122"/>
              </a:rPr>
              <a:t>，射线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2400" b="1" dirty="0">
                <a:latin typeface="宋体" panose="02010600030101010101" pitchFamily="2" charset="-122"/>
              </a:rPr>
              <a:t>连结两点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</a:rPr>
              <a:t>；或连结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en-US" altLang="zh-CN" sz="2400" b="1" dirty="0">
                <a:latin typeface="宋体" panose="02010600030101010101" pitchFamily="2" charset="-122"/>
              </a:rPr>
              <a:t>;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2400" b="1" dirty="0">
                <a:latin typeface="宋体" panose="02010600030101010101" pitchFamily="2" charset="-122"/>
              </a:rPr>
              <a:t>在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zh-CN" altLang="en-US" sz="2400" b="1" dirty="0">
                <a:latin typeface="宋体" panose="02010600030101010101" pitchFamily="2" charset="-122"/>
              </a:rPr>
              <a:t>上截取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en-US" altLang="zh-CN" sz="2400" b="1" dirty="0">
                <a:latin typeface="宋体" panose="02010600030101010101" pitchFamily="2" charset="-122"/>
              </a:rPr>
              <a:t>=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en-US" altLang="zh-CN" sz="2400" b="1" dirty="0">
                <a:latin typeface="宋体" panose="02010600030101010101" pitchFamily="2" charset="-122"/>
              </a:rPr>
              <a:t>;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2400" b="1" dirty="0">
                <a:latin typeface="宋体" panose="02010600030101010101" pitchFamily="2" charset="-122"/>
              </a:rPr>
              <a:t>以点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</a:rPr>
              <a:t>为圆心，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zh-CN" altLang="en-US" sz="2400" b="1" dirty="0">
                <a:latin typeface="宋体" panose="02010600030101010101" pitchFamily="2" charset="-122"/>
              </a:rPr>
              <a:t>为半径作圆（弧）；</a:t>
            </a:r>
            <a:r>
              <a:rPr lang="en-US" altLang="zh-CN" sz="2400" b="1" dirty="0"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latin typeface="宋体" panose="02010600030101010101" pitchFamily="2" charset="-122"/>
              </a:rPr>
              <a:t>交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zh-CN" altLang="en-US" sz="2400" b="1" dirty="0">
                <a:latin typeface="宋体" panose="02010600030101010101" pitchFamily="2" charset="-122"/>
              </a:rPr>
              <a:t>于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</a:rPr>
              <a:t>点</a:t>
            </a:r>
            <a:r>
              <a:rPr lang="en-US" altLang="zh-CN" sz="2400" b="1" dirty="0">
                <a:latin typeface="宋体" panose="02010600030101010101" pitchFamily="2" charset="-122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zh-CN" altLang="en-US" sz="2400" b="1" dirty="0">
                <a:latin typeface="宋体" panose="02010600030101010101" pitchFamily="2" charset="-122"/>
              </a:rPr>
              <a:t>分别以点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</a:rPr>
              <a:t>为圆心，以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xx</a:t>
            </a:r>
            <a:r>
              <a:rPr lang="zh-CN" altLang="en-US" sz="2400" b="1" dirty="0">
                <a:latin typeface="宋体" panose="02010600030101010101" pitchFamily="2" charset="-122"/>
              </a:rPr>
              <a:t>为半径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作弧</a:t>
            </a:r>
            <a:r>
              <a:rPr lang="zh-CN" altLang="en-US" sz="2400" b="1" dirty="0">
                <a:latin typeface="宋体" panose="02010600030101010101" pitchFamily="2" charset="-122"/>
              </a:rPr>
              <a:t>，两弧相交于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</a:rPr>
              <a:t>点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57347" name="Group 3"/>
          <p:cNvGrpSpPr/>
          <p:nvPr/>
        </p:nvGrpSpPr>
        <p:grpSpPr bwMode="auto">
          <a:xfrm>
            <a:off x="3059113" y="765175"/>
            <a:ext cx="2952750" cy="666750"/>
            <a:chOff x="1973" y="606"/>
            <a:chExt cx="1860" cy="420"/>
          </a:xfrm>
        </p:grpSpPr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rgbClr val="FFFF00"/>
                  </a:solidFill>
                  <a:latin typeface="宋体" panose="02010600030101010101" pitchFamily="2" charset="-122"/>
                </a:rPr>
                <a:t>小  结</a:t>
              </a:r>
              <a:endParaRPr lang="zh-CN" altLang="en-US" dirty="0"/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7088" y="3068638"/>
            <a:ext cx="7696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ahoma" panose="020B0604030504040204" pitchFamily="34" charset="0"/>
              </a:rPr>
              <a:t>古希腊认为，所有图形都是由直线和圆弧构成的，圆是最完美的图形</a:t>
            </a:r>
            <a:r>
              <a:rPr kumimoji="1" lang="en-US" altLang="zh-CN" sz="2800" b="1" dirty="0">
                <a:latin typeface="Tahoma" panose="020B0604030504040204" pitchFamily="34" charset="0"/>
              </a:rPr>
              <a:t>.</a:t>
            </a:r>
            <a:r>
              <a:rPr kumimoji="1" lang="zh-CN" altLang="en-US" sz="2800" b="1" dirty="0">
                <a:latin typeface="Tahoma" panose="020B0604030504040204" pitchFamily="34" charset="0"/>
              </a:rPr>
              <a:t>他们确信仅靠圆规和直尺就可以绘出图形来</a:t>
            </a:r>
            <a:r>
              <a:rPr kumimoji="1" lang="en-US" altLang="zh-CN" sz="2800" b="1" dirty="0">
                <a:latin typeface="Tahoma" panose="020B0604030504040204" pitchFamily="34" charset="0"/>
              </a:rPr>
              <a:t>.</a:t>
            </a:r>
            <a:r>
              <a:rPr kumimoji="1" lang="zh-CN" altLang="en-US" sz="2800" b="1" dirty="0">
                <a:latin typeface="Tahoma" panose="020B0604030504040204" pitchFamily="34" charset="0"/>
              </a:rPr>
              <a:t>他们还认为，依据少量假设，通过逻辑把握的东西最可靠</a:t>
            </a:r>
            <a:r>
              <a:rPr kumimoji="1" lang="en-US" altLang="zh-CN" sz="2800" b="1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38915" name="WordArt 4"/>
          <p:cNvSpPr>
            <a:spLocks noChangeArrowheads="1" noChangeShapeType="1" noTextEdit="1"/>
          </p:cNvSpPr>
          <p:nvPr/>
        </p:nvSpPr>
        <p:spPr bwMode="auto">
          <a:xfrm>
            <a:off x="3132138" y="1773238"/>
            <a:ext cx="2376487" cy="465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尺规作图</a:t>
            </a:r>
          </a:p>
        </p:txBody>
      </p:sp>
      <p:pic>
        <p:nvPicPr>
          <p:cNvPr id="38916" name="Picture 4" descr="情景导入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896938"/>
            <a:ext cx="2087563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775575" cy="8842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Calibri" panose="020F0502020204030204" pitchFamily="34" charset="0"/>
              </a:rPr>
              <a:t></a:t>
            </a:r>
            <a:r>
              <a:rPr lang="zh-CN" altLang="en-US" sz="2400" b="1">
                <a:latin typeface="宋体" panose="02010600030101010101" pitchFamily="2" charset="-122"/>
              </a:rPr>
              <a:t>两个基本作图</a:t>
            </a:r>
          </a:p>
          <a:p>
            <a:r>
              <a:rPr lang="en-US" altLang="zh-CN" sz="2400" b="1">
                <a:latin typeface="宋体" panose="02010600030101010101" pitchFamily="2" charset="-122"/>
              </a:rPr>
              <a:t>(1)</a:t>
            </a:r>
            <a:r>
              <a:rPr lang="zh-CN" altLang="en-US" sz="2400" b="1">
                <a:latin typeface="宋体" panose="02010600030101010101" pitchFamily="2" charset="-122"/>
              </a:rPr>
              <a:t>作一条线段等于已知线段</a:t>
            </a:r>
          </a:p>
        </p:txBody>
      </p:sp>
      <p:pic>
        <p:nvPicPr>
          <p:cNvPr id="58371" name="Picture 5" descr="GH1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060575"/>
            <a:ext cx="6048375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6" descr="GH1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3937000"/>
            <a:ext cx="51117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39750" y="3429000"/>
            <a:ext cx="77771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(2)</a:t>
            </a:r>
            <a:r>
              <a:rPr lang="zh-CN" altLang="en-US" sz="2400" b="1">
                <a:latin typeface="宋体" panose="02010600030101010101" pitchFamily="2" charset="-122"/>
              </a:rPr>
              <a:t>作一个角等于已知角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39750" y="1936750"/>
            <a:ext cx="8064500" cy="22828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1.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知识目标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）理解尺规作图和基本作图的定义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;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）掌握基本作图的作法，会作一条线段等于已知线段和作一个角等于已知角；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）会利用基本作图来进行作图举例（如：已知两边及夹角、三边或两角及夹边等）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11188" y="4248150"/>
            <a:ext cx="77771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2.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教学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重点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隶书" panose="02010509060101010101" pitchFamily="49" charset="-122"/>
            </a:endParaRP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      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利用五个基本作图解决一些实际问题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.</a:t>
            </a:r>
            <a:endParaRPr lang="zh-CN" altLang="zh-CN" sz="2400" dirty="0">
              <a:latin typeface="黑体" panose="02010609060101010101" pitchFamily="49" charset="-122"/>
              <a:ea typeface="黑体" panose="02010609060101010101" pitchFamily="49" charset="-122"/>
              <a:cs typeface="隶书" panose="02010509060101010101" pitchFamily="49" charset="-122"/>
            </a:endParaRPr>
          </a:p>
          <a:p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3.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教学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难点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隶书" panose="02010509060101010101" pitchFamily="49" charset="-122"/>
            </a:endParaRP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      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将几何作图与几何设计综合在一起，解决实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cs typeface="隶书" panose="02010509060101010101" pitchFamily="49" charset="-122"/>
            </a:endParaRPr>
          </a:p>
          <a:p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际问题的动手作图能力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隶书" panose="02010509060101010101" pitchFamily="49" charset="-122"/>
              </a:rPr>
              <a:t>.</a:t>
            </a:r>
            <a:endParaRPr lang="zh-CN" altLang="zh-CN" sz="2400" dirty="0">
              <a:latin typeface="黑体" panose="02010609060101010101" pitchFamily="49" charset="-122"/>
              <a:ea typeface="黑体" panose="02010609060101010101" pitchFamily="49" charset="-122"/>
              <a:cs typeface="隶书" panose="02010509060101010101" pitchFamily="49" charset="-122"/>
            </a:endParaRPr>
          </a:p>
        </p:txBody>
      </p:sp>
      <p:pic>
        <p:nvPicPr>
          <p:cNvPr id="39940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817563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7550"/>
            <a:ext cx="7921625" cy="3889375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400" b="1" i="1" u="sng" dirty="0">
                <a:latin typeface="宋体" panose="02010600030101010101" pitchFamily="2" charset="-122"/>
              </a:rPr>
              <a:t>尺规作图：</a:t>
            </a:r>
            <a:r>
              <a:rPr lang="zh-CN" altLang="en-US" sz="2400" b="1" dirty="0">
                <a:latin typeface="宋体" panose="02010600030101010101" pitchFamily="2" charset="-122"/>
              </a:rPr>
              <a:t>在几何里</a:t>
            </a:r>
            <a:r>
              <a:rPr lang="en-US" altLang="zh-CN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把只能使用没有刻度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的直尺和圆规这两种工具作几何图形的方法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称为</a:t>
            </a:r>
            <a:r>
              <a:rPr lang="zh-CN" altLang="en-US" sz="2400" b="1" i="1" u="sng" dirty="0">
                <a:latin typeface="宋体" panose="02010600030101010101" pitchFamily="2" charset="-122"/>
              </a:rPr>
              <a:t>尺规作图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尺：没有刻度的直尺</a:t>
            </a:r>
            <a:r>
              <a:rPr lang="en-US" altLang="zh-CN" sz="2400" b="1" dirty="0">
                <a:latin typeface="宋体" panose="02010600030101010101" pitchFamily="2" charset="-122"/>
              </a:rPr>
              <a:t>;</a:t>
            </a:r>
            <a:r>
              <a:rPr lang="zh-CN" altLang="en-US" sz="2400" b="1" dirty="0">
                <a:latin typeface="宋体" panose="02010600030101010101" pitchFamily="2" charset="-122"/>
              </a:rPr>
              <a:t>规：圆规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直尺的功能：在两点间连接一条线段，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          将线段向两方延长</a:t>
            </a:r>
          </a:p>
          <a:p>
            <a:pPr>
              <a:lnSpc>
                <a:spcPct val="8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圆规的功能：作一个圆；作一段弧</a:t>
            </a:r>
          </a:p>
          <a:p>
            <a:pPr>
              <a:lnSpc>
                <a:spcPct val="80000"/>
              </a:lnSpc>
            </a:pP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最基本</a:t>
            </a:r>
            <a:r>
              <a:rPr lang="en-US" altLang="zh-CN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最常用的尺规作图</a:t>
            </a:r>
            <a:r>
              <a:rPr lang="en-US" altLang="zh-CN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通常称</a:t>
            </a:r>
            <a:r>
              <a:rPr lang="zh-CN" altLang="en-US" sz="2400" b="1" i="1" u="sng" dirty="0">
                <a:latin typeface="宋体" panose="02010600030101010101" pitchFamily="2" charset="-122"/>
              </a:rPr>
              <a:t>基本作图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0963" name="Picture 3" descr="教材精析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36613"/>
            <a:ext cx="2449512" cy="77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971550" y="4724400"/>
            <a:ext cx="6048375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则线段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en-US" altLang="zh-CN" sz="2400" b="1" i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就是所要画的线段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2400" b="1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1331913" y="2997200"/>
            <a:ext cx="26860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）作射线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971550" y="3644900"/>
            <a:ext cx="7632700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）以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为圆心，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MN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长为半径画弧， 交射线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于点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grpSp>
        <p:nvGrpSpPr>
          <p:cNvPr id="63496" name="Group 79"/>
          <p:cNvGrpSpPr/>
          <p:nvPr/>
        </p:nvGrpSpPr>
        <p:grpSpPr bwMode="auto">
          <a:xfrm>
            <a:off x="711200" y="5376863"/>
            <a:ext cx="2738438" cy="977900"/>
            <a:chOff x="1730" y="1334"/>
            <a:chExt cx="1965" cy="677"/>
          </a:xfrm>
        </p:grpSpPr>
        <p:sp>
          <p:nvSpPr>
            <p:cNvPr id="41990" name="Line 80"/>
            <p:cNvSpPr>
              <a:spLocks noChangeShapeType="1"/>
            </p:cNvSpPr>
            <p:nvPr/>
          </p:nvSpPr>
          <p:spPr bwMode="auto">
            <a:xfrm>
              <a:off x="1921" y="1661"/>
              <a:ext cx="15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1" name="Line 81"/>
            <p:cNvSpPr>
              <a:spLocks noChangeShapeType="1"/>
            </p:cNvSpPr>
            <p:nvPr/>
          </p:nvSpPr>
          <p:spPr bwMode="auto">
            <a:xfrm>
              <a:off x="1915" y="1616"/>
              <a:ext cx="0" cy="4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2" name="Line 82"/>
            <p:cNvSpPr>
              <a:spLocks noChangeShapeType="1"/>
            </p:cNvSpPr>
            <p:nvPr/>
          </p:nvSpPr>
          <p:spPr bwMode="auto">
            <a:xfrm>
              <a:off x="3509" y="1616"/>
              <a:ext cx="0" cy="4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3" name="Text Box 83"/>
            <p:cNvSpPr txBox="1">
              <a:spLocks noChangeArrowheads="1"/>
            </p:cNvSpPr>
            <p:nvPr/>
          </p:nvSpPr>
          <p:spPr bwMode="auto">
            <a:xfrm>
              <a:off x="2562" y="1334"/>
              <a:ext cx="26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41994" name="Rectangle 84"/>
            <p:cNvSpPr>
              <a:spLocks noChangeArrowheads="1"/>
            </p:cNvSpPr>
            <p:nvPr/>
          </p:nvSpPr>
          <p:spPr bwMode="auto">
            <a:xfrm>
              <a:off x="1730" y="1694"/>
              <a:ext cx="30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</a:rPr>
                <a:t>M</a:t>
              </a:r>
            </a:p>
          </p:txBody>
        </p:sp>
        <p:sp>
          <p:nvSpPr>
            <p:cNvPr id="41995" name="Rectangle 85"/>
            <p:cNvSpPr>
              <a:spLocks noChangeArrowheads="1"/>
            </p:cNvSpPr>
            <p:nvPr/>
          </p:nvSpPr>
          <p:spPr bwMode="auto">
            <a:xfrm>
              <a:off x="3417" y="1694"/>
              <a:ext cx="27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</a:rPr>
                <a:t>N</a:t>
              </a:r>
            </a:p>
          </p:txBody>
        </p:sp>
      </p:grpSp>
      <p:grpSp>
        <p:nvGrpSpPr>
          <p:cNvPr id="4" name="Group 92"/>
          <p:cNvGrpSpPr/>
          <p:nvPr/>
        </p:nvGrpSpPr>
        <p:grpSpPr bwMode="auto">
          <a:xfrm>
            <a:off x="3924300" y="5661025"/>
            <a:ext cx="3538538" cy="673100"/>
            <a:chOff x="3044" y="3249"/>
            <a:chExt cx="2229" cy="424"/>
          </a:xfrm>
        </p:grpSpPr>
        <p:grpSp>
          <p:nvGrpSpPr>
            <p:cNvPr id="41997" name="Group 88"/>
            <p:cNvGrpSpPr/>
            <p:nvPr/>
          </p:nvGrpSpPr>
          <p:grpSpPr bwMode="auto">
            <a:xfrm>
              <a:off x="3152" y="3249"/>
              <a:ext cx="2041" cy="91"/>
              <a:chOff x="3152" y="3249"/>
              <a:chExt cx="2041" cy="91"/>
            </a:xfrm>
          </p:grpSpPr>
          <p:sp>
            <p:nvSpPr>
              <p:cNvPr id="41998" name="Line 86"/>
              <p:cNvSpPr>
                <a:spLocks noChangeShapeType="1"/>
              </p:cNvSpPr>
              <p:nvPr/>
            </p:nvSpPr>
            <p:spPr bwMode="auto">
              <a:xfrm>
                <a:off x="3152" y="3339"/>
                <a:ext cx="2041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99" name="Line 87"/>
              <p:cNvSpPr>
                <a:spLocks noChangeShapeType="1"/>
              </p:cNvSpPr>
              <p:nvPr/>
            </p:nvSpPr>
            <p:spPr bwMode="auto">
              <a:xfrm>
                <a:off x="3152" y="324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2000" name="Rectangle 89"/>
            <p:cNvSpPr>
              <a:spLocks noChangeArrowheads="1"/>
            </p:cNvSpPr>
            <p:nvPr/>
          </p:nvSpPr>
          <p:spPr bwMode="auto">
            <a:xfrm>
              <a:off x="3044" y="338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42001" name="Rectangle 90"/>
            <p:cNvSpPr>
              <a:spLocks noChangeArrowheads="1"/>
            </p:cNvSpPr>
            <p:nvPr/>
          </p:nvSpPr>
          <p:spPr bwMode="auto">
            <a:xfrm>
              <a:off x="5040" y="338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</p:grpSp>
      <p:grpSp>
        <p:nvGrpSpPr>
          <p:cNvPr id="6" name="Group 96"/>
          <p:cNvGrpSpPr/>
          <p:nvPr/>
        </p:nvGrpSpPr>
        <p:grpSpPr bwMode="auto">
          <a:xfrm>
            <a:off x="6243638" y="5499100"/>
            <a:ext cx="504825" cy="815975"/>
            <a:chOff x="4286" y="3113"/>
            <a:chExt cx="318" cy="514"/>
          </a:xfrm>
        </p:grpSpPr>
        <p:grpSp>
          <p:nvGrpSpPr>
            <p:cNvPr id="42003" name="Group 94"/>
            <p:cNvGrpSpPr/>
            <p:nvPr/>
          </p:nvGrpSpPr>
          <p:grpSpPr bwMode="auto">
            <a:xfrm>
              <a:off x="4286" y="3113"/>
              <a:ext cx="318" cy="514"/>
              <a:chOff x="4286" y="3113"/>
              <a:chExt cx="318" cy="514"/>
            </a:xfrm>
          </p:grpSpPr>
          <p:sp>
            <p:nvSpPr>
              <p:cNvPr id="63511" name="Arc 91"/>
              <p:cNvSpPr/>
              <p:nvPr/>
            </p:nvSpPr>
            <p:spPr bwMode="auto">
              <a:xfrm rot="1360569">
                <a:off x="4286" y="3113"/>
                <a:ext cx="318" cy="49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2005" name="Text Box 93"/>
              <p:cNvSpPr txBox="1">
                <a:spLocks noChangeArrowheads="1"/>
              </p:cNvSpPr>
              <p:nvPr/>
            </p:nvSpPr>
            <p:spPr bwMode="auto">
              <a:xfrm>
                <a:off x="4314" y="333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>
                    <a:solidFill>
                      <a:srgbClr val="FF0000"/>
                    </a:solidFill>
                    <a:latin typeface="EU-BX" pitchFamily="65" charset="-122"/>
                    <a:ea typeface="EU-BX" pitchFamily="65" charset="-122"/>
                  </a:rPr>
                  <a:t>C</a:t>
                </a:r>
              </a:p>
            </p:txBody>
          </p:sp>
        </p:grpSp>
        <p:sp>
          <p:nvSpPr>
            <p:cNvPr id="63513" name="Oval 95"/>
            <p:cNvSpPr>
              <a:spLocks noChangeArrowheads="1"/>
            </p:cNvSpPr>
            <p:nvPr/>
          </p:nvSpPr>
          <p:spPr bwMode="auto">
            <a:xfrm>
              <a:off x="4532" y="3313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755650" y="2684463"/>
            <a:ext cx="16049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作法：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755650" y="1531938"/>
            <a:ext cx="51482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如图，已知线段</a:t>
            </a:r>
            <a:r>
              <a:rPr lang="en-US" altLang="zh-CN" sz="2400" b="1" dirty="0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MN=a.</a:t>
            </a:r>
          </a:p>
        </p:txBody>
      </p: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755650" y="838200"/>
            <a:ext cx="386238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作一条线段等于已知线段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755650" y="2179638"/>
            <a:ext cx="59404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求作：求作一条线段等于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9" grpId="0"/>
      <p:bldP spid="63515" grpId="0"/>
      <p:bldP spid="635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804863" y="1597025"/>
            <a:ext cx="6264275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如图，已知∠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AOB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求作一个角等于∠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AOB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</a:p>
        </p:txBody>
      </p:sp>
      <p:grpSp>
        <p:nvGrpSpPr>
          <p:cNvPr id="43011" name="Group 152"/>
          <p:cNvGrpSpPr/>
          <p:nvPr/>
        </p:nvGrpSpPr>
        <p:grpSpPr bwMode="auto">
          <a:xfrm>
            <a:off x="4981575" y="981075"/>
            <a:ext cx="3013075" cy="1793875"/>
            <a:chOff x="2156" y="2208"/>
            <a:chExt cx="2395" cy="1862"/>
          </a:xfrm>
        </p:grpSpPr>
        <p:sp>
          <p:nvSpPr>
            <p:cNvPr id="43012" name="Line 153"/>
            <p:cNvSpPr>
              <a:spLocks noChangeShapeType="1"/>
            </p:cNvSpPr>
            <p:nvPr/>
          </p:nvSpPr>
          <p:spPr bwMode="auto">
            <a:xfrm>
              <a:off x="2457" y="3566"/>
              <a:ext cx="189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13" name="Line 154"/>
            <p:cNvSpPr>
              <a:spLocks noChangeShapeType="1"/>
            </p:cNvSpPr>
            <p:nvPr/>
          </p:nvSpPr>
          <p:spPr bwMode="auto">
            <a:xfrm flipV="1">
              <a:off x="2457" y="2426"/>
              <a:ext cx="1391" cy="112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14" name="Rectangle 155"/>
            <p:cNvSpPr>
              <a:spLocks noChangeArrowheads="1"/>
            </p:cNvSpPr>
            <p:nvPr/>
          </p:nvSpPr>
          <p:spPr bwMode="auto">
            <a:xfrm>
              <a:off x="2156" y="3470"/>
              <a:ext cx="30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O</a:t>
              </a:r>
            </a:p>
          </p:txBody>
        </p:sp>
        <p:sp>
          <p:nvSpPr>
            <p:cNvPr id="43015" name="Rectangle 156"/>
            <p:cNvSpPr>
              <a:spLocks noChangeArrowheads="1"/>
            </p:cNvSpPr>
            <p:nvPr/>
          </p:nvSpPr>
          <p:spPr bwMode="auto">
            <a:xfrm>
              <a:off x="4269" y="3595"/>
              <a:ext cx="282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43016" name="Rectangle 157"/>
            <p:cNvSpPr>
              <a:spLocks noChangeArrowheads="1"/>
            </p:cNvSpPr>
            <p:nvPr/>
          </p:nvSpPr>
          <p:spPr bwMode="auto">
            <a:xfrm>
              <a:off x="3336" y="2208"/>
              <a:ext cx="29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4500" y="987425"/>
            <a:ext cx="32496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latin typeface="宋体" panose="02010600030101010101" pitchFamily="2" charset="-122"/>
              </a:rPr>
              <a:t>作一个角等于已知角</a:t>
            </a:r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749300" y="2636838"/>
            <a:ext cx="504666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latin typeface="宋体" panose="02010600030101010101" pitchFamily="2" charset="-122"/>
              </a:rPr>
              <a:t>作法：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）画射线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019175" y="3079750"/>
            <a:ext cx="73691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）以点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为圆心，以</a:t>
            </a:r>
            <a:r>
              <a:rPr lang="zh-CN" altLang="en-US" sz="2400" b="1">
                <a:latin typeface="宋体" panose="02010600030101010101" pitchFamily="2" charset="-122"/>
              </a:rPr>
              <a:t>适当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长为半径画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弧，交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OA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于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C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，交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OB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于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grpSp>
        <p:nvGrpSpPr>
          <p:cNvPr id="43020" name="Group 63"/>
          <p:cNvGrpSpPr/>
          <p:nvPr/>
        </p:nvGrpSpPr>
        <p:grpSpPr bwMode="auto">
          <a:xfrm>
            <a:off x="1098550" y="4108450"/>
            <a:ext cx="2852738" cy="2416175"/>
            <a:chOff x="2156" y="2208"/>
            <a:chExt cx="2414" cy="1712"/>
          </a:xfrm>
        </p:grpSpPr>
        <p:sp>
          <p:nvSpPr>
            <p:cNvPr id="14" name="Line 64"/>
            <p:cNvSpPr>
              <a:spLocks noChangeShapeType="1"/>
            </p:cNvSpPr>
            <p:nvPr/>
          </p:nvSpPr>
          <p:spPr bwMode="auto">
            <a:xfrm>
              <a:off x="2457" y="3566"/>
              <a:ext cx="189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15" name="Line 65"/>
            <p:cNvSpPr>
              <a:spLocks noChangeShapeType="1"/>
            </p:cNvSpPr>
            <p:nvPr/>
          </p:nvSpPr>
          <p:spPr bwMode="auto">
            <a:xfrm flipV="1">
              <a:off x="2457" y="2426"/>
              <a:ext cx="1392" cy="112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3023" name="Rectangle 66"/>
            <p:cNvSpPr>
              <a:spLocks noChangeArrowheads="1"/>
            </p:cNvSpPr>
            <p:nvPr/>
          </p:nvSpPr>
          <p:spPr bwMode="auto">
            <a:xfrm>
              <a:off x="2156" y="3470"/>
              <a:ext cx="32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O</a:t>
              </a:r>
            </a:p>
          </p:txBody>
        </p:sp>
        <p:sp>
          <p:nvSpPr>
            <p:cNvPr id="43024" name="Rectangle 67"/>
            <p:cNvSpPr>
              <a:spLocks noChangeArrowheads="1"/>
            </p:cNvSpPr>
            <p:nvPr/>
          </p:nvSpPr>
          <p:spPr bwMode="auto">
            <a:xfrm>
              <a:off x="4270" y="3596"/>
              <a:ext cx="30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43025" name="Rectangle 68"/>
            <p:cNvSpPr>
              <a:spLocks noChangeArrowheads="1"/>
            </p:cNvSpPr>
            <p:nvPr/>
          </p:nvSpPr>
          <p:spPr bwMode="auto">
            <a:xfrm>
              <a:off x="3600" y="2208"/>
              <a:ext cx="31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</p:grpSp>
      <p:grpSp>
        <p:nvGrpSpPr>
          <p:cNvPr id="19" name="Group 84"/>
          <p:cNvGrpSpPr/>
          <p:nvPr/>
        </p:nvGrpSpPr>
        <p:grpSpPr bwMode="auto">
          <a:xfrm>
            <a:off x="1979613" y="4724400"/>
            <a:ext cx="782637" cy="1735138"/>
            <a:chOff x="2792" y="2635"/>
            <a:chExt cx="493" cy="1093"/>
          </a:xfrm>
        </p:grpSpPr>
        <p:grpSp>
          <p:nvGrpSpPr>
            <p:cNvPr id="43027" name="Group 59"/>
            <p:cNvGrpSpPr/>
            <p:nvPr/>
          </p:nvGrpSpPr>
          <p:grpSpPr bwMode="auto">
            <a:xfrm>
              <a:off x="2792" y="2635"/>
              <a:ext cx="493" cy="1093"/>
              <a:chOff x="2836" y="2793"/>
              <a:chExt cx="564" cy="1078"/>
            </a:xfrm>
          </p:grpSpPr>
          <p:sp>
            <p:nvSpPr>
              <p:cNvPr id="23" name="Arc 60"/>
              <p:cNvSpPr/>
              <p:nvPr/>
            </p:nvSpPr>
            <p:spPr bwMode="auto">
              <a:xfrm rot="530659">
                <a:off x="2836" y="3082"/>
                <a:ext cx="337" cy="58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3029" name="Rectangle 61"/>
              <p:cNvSpPr>
                <a:spLocks noChangeArrowheads="1"/>
              </p:cNvSpPr>
              <p:nvPr/>
            </p:nvSpPr>
            <p:spPr bwMode="auto">
              <a:xfrm>
                <a:off x="3133" y="3587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EU-BX" pitchFamily="65" charset="-122"/>
                    <a:ea typeface="EU-BX" pitchFamily="65" charset="-122"/>
                  </a:rPr>
                  <a:t>C</a:t>
                </a:r>
              </a:p>
            </p:txBody>
          </p:sp>
          <p:sp>
            <p:nvSpPr>
              <p:cNvPr id="43030" name="Rectangle 62"/>
              <p:cNvSpPr>
                <a:spLocks noChangeArrowheads="1"/>
              </p:cNvSpPr>
              <p:nvPr/>
            </p:nvSpPr>
            <p:spPr bwMode="auto">
              <a:xfrm>
                <a:off x="2878" y="2793"/>
                <a:ext cx="27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EU-BX" pitchFamily="65" charset="-122"/>
                    <a:ea typeface="EU-BX" pitchFamily="65" charset="-122"/>
                  </a:rPr>
                  <a:t>D</a:t>
                </a:r>
              </a:p>
            </p:txBody>
          </p:sp>
        </p:grpSp>
        <p:sp>
          <p:nvSpPr>
            <p:cNvPr id="21" name="Oval 82"/>
            <p:cNvSpPr>
              <a:spLocks noChangeArrowheads="1"/>
            </p:cNvSpPr>
            <p:nvPr/>
          </p:nvSpPr>
          <p:spPr bwMode="auto">
            <a:xfrm>
              <a:off x="2932" y="295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zh-CN" sz="2400" b="1">
                <a:latin typeface="宋体" panose="02010600030101010101" pitchFamily="2" charset="-122"/>
              </a:endParaRPr>
            </a:p>
          </p:txBody>
        </p:sp>
        <p:sp>
          <p:nvSpPr>
            <p:cNvPr id="22" name="Oval 83"/>
            <p:cNvSpPr>
              <a:spLocks noChangeArrowheads="1"/>
            </p:cNvSpPr>
            <p:nvPr/>
          </p:nvSpPr>
          <p:spPr bwMode="auto">
            <a:xfrm>
              <a:off x="3029" y="3443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zh-CN" sz="2400" b="1">
                <a:latin typeface="宋体" panose="02010600030101010101" pitchFamily="2" charset="-122"/>
              </a:endParaRPr>
            </a:p>
          </p:txBody>
        </p:sp>
      </p:grpSp>
      <p:grpSp>
        <p:nvGrpSpPr>
          <p:cNvPr id="26" name="Group 100"/>
          <p:cNvGrpSpPr/>
          <p:nvPr/>
        </p:nvGrpSpPr>
        <p:grpSpPr bwMode="auto">
          <a:xfrm>
            <a:off x="4194175" y="5559425"/>
            <a:ext cx="3562350" cy="749300"/>
            <a:chOff x="3168" y="3277"/>
            <a:chExt cx="2244" cy="472"/>
          </a:xfrm>
        </p:grpSpPr>
        <p:sp>
          <p:nvSpPr>
            <p:cNvPr id="27" name="Line 95"/>
            <p:cNvSpPr>
              <a:spLocks noChangeShapeType="1"/>
            </p:cNvSpPr>
            <p:nvPr/>
          </p:nvSpPr>
          <p:spPr bwMode="auto">
            <a:xfrm>
              <a:off x="3517" y="3466"/>
              <a:ext cx="144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28" name="Rectangle 97"/>
            <p:cNvSpPr>
              <a:spLocks noChangeArrowheads="1"/>
            </p:cNvSpPr>
            <p:nvPr/>
          </p:nvSpPr>
          <p:spPr bwMode="auto">
            <a:xfrm>
              <a:off x="3168" y="3277"/>
              <a:ext cx="534" cy="28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O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 ′</a:t>
              </a:r>
            </a:p>
          </p:txBody>
        </p:sp>
        <p:sp>
          <p:nvSpPr>
            <p:cNvPr id="29" name="Rectangle 98"/>
            <p:cNvSpPr>
              <a:spLocks noChangeArrowheads="1"/>
            </p:cNvSpPr>
            <p:nvPr/>
          </p:nvSpPr>
          <p:spPr bwMode="auto">
            <a:xfrm>
              <a:off x="4899" y="3461"/>
              <a:ext cx="513" cy="28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 ′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32" grpId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1" name="Text Box 1089"/>
          <p:cNvSpPr txBox="1">
            <a:spLocks noChangeArrowheads="1"/>
          </p:cNvSpPr>
          <p:nvPr/>
        </p:nvSpPr>
        <p:spPr bwMode="auto">
          <a:xfrm>
            <a:off x="525463" y="765175"/>
            <a:ext cx="6215062" cy="968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）以点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为圆心，以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OC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长为半径画弧，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交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 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于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′. </a:t>
            </a:r>
          </a:p>
        </p:txBody>
      </p:sp>
      <p:grpSp>
        <p:nvGrpSpPr>
          <p:cNvPr id="44035" name="Group 1108"/>
          <p:cNvGrpSpPr/>
          <p:nvPr/>
        </p:nvGrpSpPr>
        <p:grpSpPr bwMode="auto">
          <a:xfrm>
            <a:off x="1403350" y="3789363"/>
            <a:ext cx="2852738" cy="2417762"/>
            <a:chOff x="1066" y="2432"/>
            <a:chExt cx="1797" cy="1523"/>
          </a:xfrm>
        </p:grpSpPr>
        <p:grpSp>
          <p:nvGrpSpPr>
            <p:cNvPr id="44036" name="Group 1091"/>
            <p:cNvGrpSpPr/>
            <p:nvPr/>
          </p:nvGrpSpPr>
          <p:grpSpPr bwMode="auto">
            <a:xfrm>
              <a:off x="1613" y="2816"/>
              <a:ext cx="493" cy="1093"/>
              <a:chOff x="2836" y="2793"/>
              <a:chExt cx="564" cy="1078"/>
            </a:xfrm>
          </p:grpSpPr>
          <p:sp>
            <p:nvSpPr>
              <p:cNvPr id="67589" name="Arc 1092"/>
              <p:cNvSpPr/>
              <p:nvPr/>
            </p:nvSpPr>
            <p:spPr bwMode="auto">
              <a:xfrm rot="530659">
                <a:off x="2836" y="3082"/>
                <a:ext cx="337" cy="58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38" name="Rectangle 1093"/>
              <p:cNvSpPr>
                <a:spLocks noChangeArrowheads="1"/>
              </p:cNvSpPr>
              <p:nvPr/>
            </p:nvSpPr>
            <p:spPr bwMode="auto">
              <a:xfrm>
                <a:off x="3133" y="3587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C</a:t>
                </a:r>
              </a:p>
            </p:txBody>
          </p:sp>
          <p:sp>
            <p:nvSpPr>
              <p:cNvPr id="44039" name="Rectangle 1094"/>
              <p:cNvSpPr>
                <a:spLocks noChangeArrowheads="1"/>
              </p:cNvSpPr>
              <p:nvPr/>
            </p:nvSpPr>
            <p:spPr bwMode="auto">
              <a:xfrm>
                <a:off x="2878" y="2793"/>
                <a:ext cx="27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D</a:t>
                </a:r>
              </a:p>
            </p:txBody>
          </p:sp>
        </p:grpSp>
        <p:grpSp>
          <p:nvGrpSpPr>
            <p:cNvPr id="44040" name="Group 1095"/>
            <p:cNvGrpSpPr/>
            <p:nvPr/>
          </p:nvGrpSpPr>
          <p:grpSpPr bwMode="auto">
            <a:xfrm>
              <a:off x="1066" y="2432"/>
              <a:ext cx="1797" cy="1523"/>
              <a:chOff x="2156" y="2208"/>
              <a:chExt cx="2414" cy="1712"/>
            </a:xfrm>
          </p:grpSpPr>
          <p:sp>
            <p:nvSpPr>
              <p:cNvPr id="67593" name="Line 1096"/>
              <p:cNvSpPr>
                <a:spLocks noChangeShapeType="1"/>
              </p:cNvSpPr>
              <p:nvPr/>
            </p:nvSpPr>
            <p:spPr bwMode="auto">
              <a:xfrm>
                <a:off x="2457" y="3566"/>
                <a:ext cx="189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67594" name="Line 1097"/>
              <p:cNvSpPr>
                <a:spLocks noChangeShapeType="1"/>
              </p:cNvSpPr>
              <p:nvPr/>
            </p:nvSpPr>
            <p:spPr bwMode="auto">
              <a:xfrm flipV="1">
                <a:off x="2457" y="2426"/>
                <a:ext cx="1392" cy="1127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44043" name="Rectangle 1098"/>
              <p:cNvSpPr>
                <a:spLocks noChangeArrowheads="1"/>
              </p:cNvSpPr>
              <p:nvPr/>
            </p:nvSpPr>
            <p:spPr bwMode="auto">
              <a:xfrm>
                <a:off x="2156" y="3470"/>
                <a:ext cx="328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O</a:t>
                </a:r>
              </a:p>
            </p:txBody>
          </p:sp>
          <p:sp>
            <p:nvSpPr>
              <p:cNvPr id="44044" name="Rectangle 1099"/>
              <p:cNvSpPr>
                <a:spLocks noChangeArrowheads="1"/>
              </p:cNvSpPr>
              <p:nvPr/>
            </p:nvSpPr>
            <p:spPr bwMode="auto">
              <a:xfrm>
                <a:off x="4270" y="3596"/>
                <a:ext cx="300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A</a:t>
                </a:r>
              </a:p>
            </p:txBody>
          </p:sp>
          <p:sp>
            <p:nvSpPr>
              <p:cNvPr id="44045" name="Rectangle 1100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313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B</a:t>
                </a:r>
              </a:p>
            </p:txBody>
          </p:sp>
        </p:grpSp>
      </p:grpSp>
      <p:sp>
        <p:nvSpPr>
          <p:cNvPr id="24653" name="Text Box 1101"/>
          <p:cNvSpPr txBox="1">
            <a:spLocks noChangeArrowheads="1"/>
          </p:cNvSpPr>
          <p:nvPr/>
        </p:nvSpPr>
        <p:spPr bwMode="auto">
          <a:xfrm>
            <a:off x="450850" y="1728788"/>
            <a:ext cx="8893175" cy="968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）以点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为圆心，以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CD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长为半径画弧，</a:t>
            </a: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交前一条弧于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′.</a:t>
            </a:r>
          </a:p>
        </p:txBody>
      </p:sp>
      <p:sp>
        <p:nvSpPr>
          <p:cNvPr id="67599" name="Line 1103"/>
          <p:cNvSpPr>
            <a:spLocks noChangeShapeType="1"/>
          </p:cNvSpPr>
          <p:nvPr/>
        </p:nvSpPr>
        <p:spPr bwMode="auto">
          <a:xfrm>
            <a:off x="4862513" y="5230813"/>
            <a:ext cx="22955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67600" name="Rectangle 1105"/>
          <p:cNvSpPr>
            <a:spLocks noChangeArrowheads="1"/>
          </p:cNvSpPr>
          <p:nvPr/>
        </p:nvSpPr>
        <p:spPr bwMode="auto">
          <a:xfrm>
            <a:off x="4308475" y="4930775"/>
            <a:ext cx="847725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′</a:t>
            </a:r>
          </a:p>
        </p:txBody>
      </p:sp>
      <p:sp>
        <p:nvSpPr>
          <p:cNvPr id="67601" name="Rectangle 1106"/>
          <p:cNvSpPr>
            <a:spLocks noChangeArrowheads="1"/>
          </p:cNvSpPr>
          <p:nvPr/>
        </p:nvSpPr>
        <p:spPr bwMode="auto">
          <a:xfrm>
            <a:off x="7056438" y="5222875"/>
            <a:ext cx="814387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′</a:t>
            </a:r>
          </a:p>
        </p:txBody>
      </p:sp>
      <p:grpSp>
        <p:nvGrpSpPr>
          <p:cNvPr id="5" name="Group 1126"/>
          <p:cNvGrpSpPr/>
          <p:nvPr/>
        </p:nvGrpSpPr>
        <p:grpSpPr bwMode="auto">
          <a:xfrm>
            <a:off x="4859338" y="3357563"/>
            <a:ext cx="2085975" cy="1851025"/>
            <a:chOff x="3413" y="1879"/>
            <a:chExt cx="1314" cy="1166"/>
          </a:xfrm>
        </p:grpSpPr>
        <p:sp>
          <p:nvSpPr>
            <p:cNvPr id="67603" name="Line 1104"/>
            <p:cNvSpPr>
              <a:spLocks noChangeShapeType="1"/>
            </p:cNvSpPr>
            <p:nvPr/>
          </p:nvSpPr>
          <p:spPr bwMode="auto">
            <a:xfrm flipV="1">
              <a:off x="3413" y="1879"/>
              <a:ext cx="1061" cy="116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67604" name="Rectangle 1107"/>
            <p:cNvSpPr>
              <a:spLocks noChangeArrowheads="1"/>
            </p:cNvSpPr>
            <p:nvPr/>
          </p:nvSpPr>
          <p:spPr bwMode="auto">
            <a:xfrm>
              <a:off x="4195" y="2157"/>
              <a:ext cx="532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 ′</a:t>
              </a:r>
            </a:p>
          </p:txBody>
        </p:sp>
      </p:grpSp>
      <p:sp>
        <p:nvSpPr>
          <p:cNvPr id="24673" name="Text Box 1121"/>
          <p:cNvSpPr txBox="1">
            <a:spLocks noChangeArrowheads="1"/>
          </p:cNvSpPr>
          <p:nvPr/>
        </p:nvSpPr>
        <p:spPr bwMode="auto">
          <a:xfrm>
            <a:off x="415925" y="2592388"/>
            <a:ext cx="7159625" cy="968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）经过点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画射线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 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，则∠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 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 </a:t>
            </a:r>
            <a:r>
              <a:rPr lang="en-US" altLang="zh-CN" sz="2400" b="1">
                <a:solidFill>
                  <a:srgbClr val="000000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′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就是所要画的角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</a:p>
        </p:txBody>
      </p:sp>
      <p:grpSp>
        <p:nvGrpSpPr>
          <p:cNvPr id="6" name="Group 1128"/>
          <p:cNvGrpSpPr/>
          <p:nvPr/>
        </p:nvGrpSpPr>
        <p:grpSpPr bwMode="auto">
          <a:xfrm>
            <a:off x="5292725" y="3721100"/>
            <a:ext cx="1408113" cy="1982788"/>
            <a:chOff x="3743" y="2656"/>
            <a:chExt cx="887" cy="1249"/>
          </a:xfrm>
        </p:grpSpPr>
        <p:grpSp>
          <p:nvGrpSpPr>
            <p:cNvPr id="44055" name="Group 1109"/>
            <p:cNvGrpSpPr/>
            <p:nvPr/>
          </p:nvGrpSpPr>
          <p:grpSpPr bwMode="auto">
            <a:xfrm rot="268544">
              <a:off x="3743" y="2656"/>
              <a:ext cx="887" cy="1249"/>
              <a:chOff x="2836" y="2780"/>
              <a:chExt cx="709" cy="1028"/>
            </a:xfrm>
          </p:grpSpPr>
          <p:sp>
            <p:nvSpPr>
              <p:cNvPr id="67608" name="Arc 1110"/>
              <p:cNvSpPr/>
              <p:nvPr/>
            </p:nvSpPr>
            <p:spPr bwMode="auto">
              <a:xfrm rot="530659">
                <a:off x="2836" y="3082"/>
                <a:ext cx="338" cy="58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67609" name="Rectangle 1111"/>
              <p:cNvSpPr>
                <a:spLocks noChangeArrowheads="1"/>
              </p:cNvSpPr>
              <p:nvPr/>
            </p:nvSpPr>
            <p:spPr bwMode="auto">
              <a:xfrm>
                <a:off x="3126" y="3570"/>
                <a:ext cx="418" cy="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C</a:t>
                </a:r>
                <a:r>
                  <a:rPr lang="en-US" altLang="zh-CN" sz="2400" b="1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 ′</a:t>
                </a:r>
              </a:p>
            </p:txBody>
          </p:sp>
          <p:sp>
            <p:nvSpPr>
              <p:cNvPr id="67610" name="Rectangle 1112"/>
              <p:cNvSpPr>
                <a:spLocks noChangeArrowheads="1"/>
              </p:cNvSpPr>
              <p:nvPr/>
            </p:nvSpPr>
            <p:spPr bwMode="auto">
              <a:xfrm>
                <a:off x="2878" y="2780"/>
                <a:ext cx="92" cy="2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endParaRPr lang="zh-CN" altLang="zh-CN" sz="2400" b="1">
                  <a:solidFill>
                    <a:srgbClr val="0000FF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67611" name="Oval 1123"/>
            <p:cNvSpPr>
              <a:spLocks noChangeArrowheads="1"/>
            </p:cNvSpPr>
            <p:nvPr/>
          </p:nvSpPr>
          <p:spPr bwMode="auto">
            <a:xfrm>
              <a:off x="4072" y="3579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8" name="Group 1129"/>
          <p:cNvGrpSpPr/>
          <p:nvPr/>
        </p:nvGrpSpPr>
        <p:grpSpPr bwMode="auto">
          <a:xfrm>
            <a:off x="5419725" y="3833813"/>
            <a:ext cx="709613" cy="654050"/>
            <a:chOff x="3823" y="2727"/>
            <a:chExt cx="447" cy="412"/>
          </a:xfrm>
        </p:grpSpPr>
        <p:grpSp>
          <p:nvGrpSpPr>
            <p:cNvPr id="44061" name="Group 1119"/>
            <p:cNvGrpSpPr/>
            <p:nvPr/>
          </p:nvGrpSpPr>
          <p:grpSpPr bwMode="auto">
            <a:xfrm>
              <a:off x="3823" y="2727"/>
              <a:ext cx="447" cy="412"/>
              <a:chOff x="3823" y="2727"/>
              <a:chExt cx="447" cy="412"/>
            </a:xfrm>
          </p:grpSpPr>
          <p:sp>
            <p:nvSpPr>
              <p:cNvPr id="67614" name="Arc 1117"/>
              <p:cNvSpPr/>
              <p:nvPr/>
            </p:nvSpPr>
            <p:spPr bwMode="auto">
              <a:xfrm rot="-5047421">
                <a:off x="3925" y="2946"/>
                <a:ext cx="91" cy="295"/>
              </a:xfrm>
              <a:custGeom>
                <a:avLst/>
                <a:gdLst>
                  <a:gd name="T0" fmla="*/ 0 w 21600"/>
                  <a:gd name="T1" fmla="*/ 0 h 35215"/>
                  <a:gd name="T2" fmla="*/ 0 w 21600"/>
                  <a:gd name="T3" fmla="*/ 0 h 35215"/>
                  <a:gd name="T4" fmla="*/ 0 w 21600"/>
                  <a:gd name="T5" fmla="*/ 0 h 3521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15"/>
                  <a:gd name="T11" fmla="*/ 21600 w 21600"/>
                  <a:gd name="T12" fmla="*/ 35215 h 35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1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6558"/>
                      <a:pt x="19894" y="31365"/>
                      <a:pt x="16768" y="35214"/>
                    </a:cubicBezTo>
                  </a:path>
                  <a:path w="21600" h="3521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6558"/>
                      <a:pt x="19894" y="31365"/>
                      <a:pt x="16768" y="352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67615" name="Rectangle 1118"/>
              <p:cNvSpPr>
                <a:spLocks noChangeArrowheads="1"/>
              </p:cNvSpPr>
              <p:nvPr/>
            </p:nvSpPr>
            <p:spPr bwMode="auto">
              <a:xfrm>
                <a:off x="3833" y="2727"/>
                <a:ext cx="437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EU-BX" pitchFamily="65" charset="-122"/>
                    <a:ea typeface="EU-BX" pitchFamily="65" charset="-122"/>
                  </a:rPr>
                  <a:t>D</a:t>
                </a:r>
                <a:r>
                  <a:rPr lang="en-US" altLang="zh-CN" sz="2400" b="1">
                    <a:solidFill>
                      <a:srgbClr val="0000FF"/>
                    </a:solidFill>
                    <a:latin typeface="宋体" panose="02010600030101010101" pitchFamily="2" charset="-122"/>
                  </a:rPr>
                  <a:t>′</a:t>
                </a:r>
              </a:p>
            </p:txBody>
          </p:sp>
        </p:grpSp>
        <p:sp>
          <p:nvSpPr>
            <p:cNvPr id="67616" name="Oval 1124"/>
            <p:cNvSpPr>
              <a:spLocks noChangeArrowheads="1"/>
            </p:cNvSpPr>
            <p:nvPr/>
          </p:nvSpPr>
          <p:spPr bwMode="auto">
            <a:xfrm>
              <a:off x="3949" y="3035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67617" name="WordArt 33"/>
          <p:cNvSpPr>
            <a:spLocks noChangeArrowheads="1" noChangeShapeType="1" noTextEdit="1"/>
          </p:cNvSpPr>
          <p:nvPr/>
        </p:nvSpPr>
        <p:spPr bwMode="auto">
          <a:xfrm>
            <a:off x="539750" y="3789363"/>
            <a:ext cx="1800225" cy="606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为什么？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1" grpId="0" autoUpdateAnimBg="0"/>
      <p:bldP spid="24653" grpId="0" autoUpdateAnimBg="0"/>
      <p:bldP spid="24673" grpId="0" autoUpdateAnimBg="0"/>
      <p:bldP spid="676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23850" y="1989138"/>
            <a:ext cx="7632700" cy="3013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宋体" panose="02010600030101010101" pitchFamily="2" charset="-122"/>
              </a:rPr>
              <a:t>例</a:t>
            </a:r>
            <a:r>
              <a:rPr lang="en-US" altLang="zh-CN" sz="2400" b="1" dirty="0">
                <a:latin typeface="宋体" panose="02010600030101010101" pitchFamily="2" charset="-122"/>
              </a:rPr>
              <a:t>1 </a:t>
            </a:r>
            <a:r>
              <a:rPr lang="zh-CN" altLang="en-US" sz="2400" b="1" dirty="0">
                <a:latin typeface="宋体" panose="02010600030101010101" pitchFamily="2" charset="-122"/>
              </a:rPr>
              <a:t>已知三边作三角形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已知：如图，线段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求作：△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latin typeface="宋体" panose="02010600030101010101" pitchFamily="2" charset="-122"/>
              </a:rPr>
              <a:t>，使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= c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AC = b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BC = a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作法：作线段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AB = c</a:t>
            </a:r>
            <a:r>
              <a:rPr lang="zh-CN" altLang="en-US" sz="2400" b="1" dirty="0">
                <a:latin typeface="宋体" panose="02010600030101010101" pitchFamily="2" charset="-122"/>
              </a:rPr>
              <a:t>；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      以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latin typeface="宋体" panose="02010600030101010101" pitchFamily="2" charset="-122"/>
              </a:rPr>
              <a:t>为圆心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为半径作弧，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 以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为圆心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latin typeface="宋体" panose="02010600030101010101" pitchFamily="2" charset="-122"/>
              </a:rPr>
              <a:t>为半径作弧与前弧相交于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latin typeface="宋体" panose="02010600030101010101" pitchFamily="2" charset="-122"/>
              </a:rPr>
              <a:t>；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 连接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AC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BC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  <a:p>
            <a:r>
              <a:rPr lang="en-US" altLang="zh-CN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则△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latin typeface="宋体" panose="02010600030101010101" pitchFamily="2" charset="-122"/>
              </a:rPr>
              <a:t>就是所求作的三角形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45059" name="Picture 3" descr="典例透析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3" y="849313"/>
            <a:ext cx="2449512" cy="7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1412875"/>
            <a:ext cx="2087563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773238"/>
            <a:ext cx="4108450" cy="31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1484313"/>
            <a:ext cx="367506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1266</Words>
  <Application>Microsoft Office PowerPoint</Application>
  <PresentationFormat>全屏显示(4:3)</PresentationFormat>
  <Paragraphs>160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EU-BX</vt:lpstr>
      <vt:lpstr>黑体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Tahoma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2014-09-07T02:57:00Z</dcterms:created>
  <dcterms:modified xsi:type="dcterms:W3CDTF">2023-01-17T00:21:55Z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D867099A8D334B4EAC2F775A0522EEC4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