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E7115-7D2E-4377-A7D0-697FC5842AC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D3028-A340-4103-AA45-124F3CE405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2FF09-1F9B-40DF-8684-235E3A24E8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2FF09-1F9B-40DF-8684-235E3A24E86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2FF09-1F9B-40DF-8684-235E3A24E86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2FF09-1F9B-40DF-8684-235E3A24E86D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2FF09-1F9B-40DF-8684-235E3A24E86D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2FF09-1F9B-40DF-8684-235E3A24E86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2FF09-1F9B-40DF-8684-235E3A24E86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2FF09-1F9B-40DF-8684-235E3A24E86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2FF09-1F9B-40DF-8684-235E3A24E86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2FF09-1F9B-40DF-8684-235E3A24E86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2FF09-1F9B-40DF-8684-235E3A24E86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2FF09-1F9B-40DF-8684-235E3A24E86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2FF09-1F9B-40DF-8684-235E3A24E86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2602141"/>
            <a:ext cx="6333104" cy="58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3" y="1288435"/>
            <a:ext cx="7545579" cy="99441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720623"/>
            <a:ext cx="6063164" cy="99441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5" y="1823145"/>
            <a:ext cx="4785293" cy="617220"/>
          </a:xfrm>
          <a:prstGeom prst="rect">
            <a:avLst/>
          </a:prstGeo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000265"/>
            <a:ext cx="5181600" cy="1257300"/>
          </a:xfrm>
          <a:prstGeom prst="rect">
            <a:avLst/>
          </a:prstGeo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05448" y="1851670"/>
            <a:ext cx="6333104" cy="580184"/>
          </a:xfrm>
        </p:spPr>
        <p:txBody>
          <a:bodyPr/>
          <a:lstStyle/>
          <a:p>
            <a:r>
              <a:rPr lang="en-US" altLang="zh-CN" sz="5400" b="1" dirty="0"/>
              <a:t>Don’t shout</a:t>
            </a:r>
            <a:r>
              <a:rPr lang="en-US" altLang="zh-CN" sz="5400" b="1" dirty="0" smtClean="0"/>
              <a:t>, please</a:t>
            </a:r>
            <a:r>
              <a:rPr lang="en-US" altLang="zh-CN" sz="5400" b="1" dirty="0"/>
              <a:t>.</a:t>
            </a:r>
            <a:endParaRPr lang="zh-CN" altLang="en-US" sz="54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27534"/>
            <a:ext cx="7545579" cy="994410"/>
          </a:xfrm>
        </p:spPr>
        <p:txBody>
          <a:bodyPr anchor="ctr"/>
          <a:lstStyle/>
          <a:p>
            <a:pPr>
              <a:defRPr/>
            </a:pPr>
            <a:r>
              <a:rPr lang="en-US" sz="3600" dirty="0" smtClean="0"/>
              <a:t>Unit 2 Good Behaviour</a:t>
            </a:r>
            <a:endParaRPr lang="en-US" altLang="zh-CN" sz="36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15592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6200" y="57150"/>
            <a:ext cx="4343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Let’s read.</a:t>
            </a:r>
          </a:p>
        </p:txBody>
      </p:sp>
      <p:sp>
        <p:nvSpPr>
          <p:cNvPr id="11267" name="Rectangle 8"/>
          <p:cNvSpPr>
            <a:spLocks noChangeArrowheads="1"/>
          </p:cNvSpPr>
          <p:nvPr/>
        </p:nvSpPr>
        <p:spPr bwMode="auto">
          <a:xfrm>
            <a:off x="533400" y="742950"/>
            <a:ext cx="7162800" cy="25545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 sz="3200" b="1" dirty="0">
                <a:latin typeface="+mn-lt"/>
              </a:rPr>
              <a:t>Put your bag on the seat.</a:t>
            </a:r>
          </a:p>
          <a:p>
            <a:pPr eaLnBrk="1" hangingPunct="1"/>
            <a:r>
              <a:rPr lang="en-US" altLang="zh-CN" sz="3200" b="1" dirty="0">
                <a:latin typeface="+mn-lt"/>
              </a:rPr>
              <a:t>Put the book back before you leave.</a:t>
            </a:r>
          </a:p>
          <a:p>
            <a:pPr eaLnBrk="1" hangingPunct="1"/>
            <a:r>
              <a:rPr lang="en-US" altLang="zh-CN" sz="3200" b="1" dirty="0">
                <a:latin typeface="+mn-lt"/>
              </a:rPr>
              <a:t>Don’t push.</a:t>
            </a:r>
          </a:p>
          <a:p>
            <a:pPr eaLnBrk="1" hangingPunct="1"/>
            <a:r>
              <a:rPr lang="en-US" altLang="zh-CN" sz="3200" b="1" dirty="0">
                <a:latin typeface="+mn-lt"/>
              </a:rPr>
              <a:t>Don’t shout.</a:t>
            </a:r>
          </a:p>
          <a:p>
            <a:pPr eaLnBrk="1" hangingPunct="1"/>
            <a:r>
              <a:rPr lang="en-US" altLang="zh-CN" sz="3200" b="1" dirty="0">
                <a:latin typeface="+mn-lt"/>
              </a:rPr>
              <a:t>Don’t run</a:t>
            </a:r>
            <a:r>
              <a:rPr lang="en-US" altLang="zh-CN" sz="3200" b="1" dirty="0" smtClean="0">
                <a:latin typeface="+mn-lt"/>
              </a:rPr>
              <a:t>.</a:t>
            </a:r>
            <a:endParaRPr lang="en-US" altLang="zh-CN" sz="3200" b="1" dirty="0">
              <a:latin typeface="+mn-lt"/>
            </a:endParaRPr>
          </a:p>
        </p:txBody>
      </p:sp>
      <p:sp>
        <p:nvSpPr>
          <p:cNvPr id="11268" name="Rectangle 9"/>
          <p:cNvSpPr>
            <a:spLocks noChangeArrowheads="1"/>
          </p:cNvSpPr>
          <p:nvPr/>
        </p:nvSpPr>
        <p:spPr bwMode="auto">
          <a:xfrm>
            <a:off x="533400" y="3435846"/>
            <a:ext cx="6553200" cy="10772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 sz="3200" b="1" dirty="0">
                <a:latin typeface="+mn-lt"/>
              </a:rPr>
              <a:t>Take my seat.</a:t>
            </a:r>
          </a:p>
          <a:p>
            <a:pPr eaLnBrk="1" hangingPunct="1"/>
            <a:r>
              <a:rPr lang="en-US" altLang="zh-CN" sz="3200" b="1" dirty="0">
                <a:latin typeface="+mn-lt"/>
              </a:rPr>
              <a:t>Get off the bus at the next stop.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95536" y="380315"/>
            <a:ext cx="4343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Rules in classroom.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838200" y="1419622"/>
            <a:ext cx="6324600" cy="206210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 sz="3200" b="1" dirty="0">
                <a:latin typeface="+mn-lt"/>
              </a:rPr>
              <a:t>Don’t speak in class.</a:t>
            </a:r>
          </a:p>
          <a:p>
            <a:pPr eaLnBrk="1" hangingPunct="1"/>
            <a:r>
              <a:rPr lang="en-US" altLang="zh-CN" sz="3200" b="1" dirty="0">
                <a:latin typeface="+mn-lt"/>
              </a:rPr>
              <a:t>Don’t run in the classroom.</a:t>
            </a:r>
          </a:p>
          <a:p>
            <a:pPr eaLnBrk="1" hangingPunct="1"/>
            <a:r>
              <a:rPr lang="en-US" altLang="zh-CN" sz="3200" b="1" dirty="0">
                <a:latin typeface="+mn-lt"/>
              </a:rPr>
              <a:t>Don’t eat in class.</a:t>
            </a:r>
          </a:p>
          <a:p>
            <a:pPr eaLnBrk="1" hangingPunct="1"/>
            <a:r>
              <a:rPr lang="en-US" altLang="zh-CN" sz="3200" b="1" dirty="0">
                <a:latin typeface="+mn-lt"/>
              </a:rPr>
              <a:t>…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152028" y="1779662"/>
            <a:ext cx="8991600" cy="15430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3600" b="1" dirty="0" smtClean="0">
                <a:solidFill>
                  <a:srgbClr val="008000"/>
                </a:solidFill>
                <a:latin typeface="+mn-lt"/>
              </a:rPr>
              <a:t>repeat the text three times.</a:t>
            </a:r>
          </a:p>
          <a:p>
            <a:pPr eaLnBrk="1" hangingPunct="1">
              <a:buFontTx/>
              <a:buNone/>
            </a:pPr>
            <a:r>
              <a:rPr lang="en-US" altLang="zh-CN" sz="3600" b="1" dirty="0" smtClean="0">
                <a:solidFill>
                  <a:srgbClr val="008000"/>
                </a:solidFill>
                <a:latin typeface="+mn-lt"/>
              </a:rPr>
              <a:t>Make the rules about your class.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971800" y="742950"/>
            <a:ext cx="4343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Homework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CN" dirty="0" smtClean="0">
                <a:latin typeface="+mn-lt"/>
              </a:rPr>
              <a:t>Thank You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7" descr="bu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52600" y="342900"/>
            <a:ext cx="5181600" cy="253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0"/>
          <p:cNvSpPr>
            <a:spLocks noChangeArrowheads="1"/>
          </p:cNvSpPr>
          <p:nvPr/>
        </p:nvSpPr>
        <p:spPr bwMode="auto">
          <a:xfrm>
            <a:off x="1719089" y="2875360"/>
            <a:ext cx="683418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eaLnBrk="1" hangingPunct="1"/>
            <a:r>
              <a:rPr lang="en-US" altLang="zh-CN" sz="3600" b="1" i="1" dirty="0" smtClean="0">
                <a:solidFill>
                  <a:schemeClr val="tx2"/>
                </a:solidFill>
                <a:latin typeface="+mn-lt"/>
              </a:rPr>
              <a:t>T: Here </a:t>
            </a:r>
            <a:r>
              <a:rPr lang="en-US" altLang="zh-CN" sz="3600" b="1" i="1" dirty="0">
                <a:solidFill>
                  <a:schemeClr val="tx2"/>
                </a:solidFill>
                <a:latin typeface="+mn-lt"/>
              </a:rPr>
              <a:t>comes the bus.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1752600" y="3507854"/>
            <a:ext cx="541020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600" b="1" i="1" dirty="0" smtClean="0">
                <a:solidFill>
                  <a:srgbClr val="FF0066"/>
                </a:solidFill>
                <a:latin typeface="+mn-lt"/>
              </a:rPr>
              <a:t>Ss: Let’s </a:t>
            </a:r>
            <a:r>
              <a:rPr lang="en-US" altLang="zh-CN" sz="3600" b="1" i="1" dirty="0">
                <a:solidFill>
                  <a:srgbClr val="FF0066"/>
                </a:solidFill>
                <a:latin typeface="+mn-lt"/>
              </a:rPr>
              <a:t>get on the bus.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cross 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00200" y="342901"/>
            <a:ext cx="4800600" cy="25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1524000" y="2914650"/>
            <a:ext cx="571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eaLnBrk="1" hangingPunct="1"/>
            <a:r>
              <a:rPr lang="en-US" altLang="zh-CN" sz="4000" b="1" i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T: The </a:t>
            </a:r>
            <a:r>
              <a:rPr lang="en-US" altLang="zh-CN" sz="40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light is green.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371600" y="3429001"/>
            <a:ext cx="586740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i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Ss: Let’s </a:t>
            </a:r>
            <a:r>
              <a:rPr lang="en-US" altLang="zh-CN" sz="40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cross the street.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red ligh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71600" y="171450"/>
            <a:ext cx="51054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1371600" y="3200400"/>
            <a:ext cx="5638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eaLnBrk="1" hangingPunct="1"/>
            <a:r>
              <a:rPr lang="en-US" altLang="zh-CN" sz="4000" b="1" i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T: The </a:t>
            </a:r>
            <a:r>
              <a:rPr lang="en-US" altLang="zh-CN" sz="40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light is red now.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295400" y="3657601"/>
            <a:ext cx="556260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i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Ss: Let’s </a:t>
            </a:r>
            <a:r>
              <a:rPr lang="en-US" altLang="zh-CN" sz="40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stop and wait.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push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00200" y="285751"/>
            <a:ext cx="4953000" cy="2670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0" y="2971800"/>
            <a:ext cx="811688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ctr" eaLnBrk="1" hangingPunct="1"/>
            <a:r>
              <a:rPr lang="en-US" altLang="zh-CN" sz="4000" b="1" i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T: Don’t </a:t>
            </a:r>
            <a:r>
              <a:rPr lang="en-US" altLang="zh-CN" sz="40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push, please.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371600" y="3429001"/>
            <a:ext cx="525780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i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Ss: Let’s </a:t>
            </a:r>
            <a:r>
              <a:rPr lang="en-US" altLang="zh-CN" sz="40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wait in line.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0"/>
            <a:ext cx="6096000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zh-CN" sz="36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draw. </a:t>
            </a:r>
            <a:r>
              <a:rPr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（</a:t>
            </a:r>
            <a:r>
              <a:rPr lang="en-US" altLang="zh-CN" sz="20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^_^</a:t>
            </a:r>
            <a:r>
              <a:rPr lang="en-US" altLang="zh-CN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orˇˍˇ</a:t>
            </a:r>
            <a:r>
              <a:rPr lang="en-US" altLang="zh-CN" dirty="0">
                <a:latin typeface="+mn-lt"/>
              </a:rPr>
              <a:t> </a:t>
            </a:r>
            <a:r>
              <a:rPr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）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89223" y="847576"/>
            <a:ext cx="8610600" cy="30469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 sz="3200" b="1" dirty="0" smtClean="0">
                <a:solidFill>
                  <a:srgbClr val="FF0000"/>
                </a:solidFill>
                <a:latin typeface="+mn-lt"/>
              </a:rPr>
              <a:t>shout </a:t>
            </a:r>
            <a:r>
              <a:rPr lang="en-US" altLang="zh-CN" sz="3200" b="1" dirty="0">
                <a:latin typeface="+mn-lt"/>
              </a:rPr>
              <a:t>(       )                       </a:t>
            </a:r>
            <a:r>
              <a:rPr lang="en-US" altLang="zh-CN" sz="3200" b="1" dirty="0" smtClean="0">
                <a:latin typeface="+mn-lt"/>
              </a:rPr>
              <a:t>Don</a:t>
            </a:r>
            <a:r>
              <a:rPr lang="en-US" altLang="zh-CN" sz="3200" b="1" dirty="0" smtClean="0"/>
              <a:t>’</a:t>
            </a:r>
            <a:r>
              <a:rPr lang="en-US" altLang="zh-CN" sz="3200" b="1" dirty="0" smtClean="0">
                <a:latin typeface="+mn-lt"/>
              </a:rPr>
              <a:t>t </a:t>
            </a:r>
            <a:r>
              <a:rPr lang="en-US" altLang="zh-CN" sz="3200" b="1" dirty="0">
                <a:latin typeface="+mn-lt"/>
              </a:rPr>
              <a:t>shout (     )</a:t>
            </a:r>
          </a:p>
          <a:p>
            <a:pPr eaLnBrk="1" hangingPunct="1"/>
            <a:r>
              <a:rPr lang="en-US" altLang="zh-CN" sz="3200" b="1" dirty="0" smtClean="0">
                <a:latin typeface="+mn-lt"/>
              </a:rPr>
              <a:t>run    </a:t>
            </a:r>
            <a:r>
              <a:rPr lang="en-US" altLang="zh-CN" sz="3200" b="1" dirty="0">
                <a:latin typeface="+mn-lt"/>
              </a:rPr>
              <a:t>(       )                       Don’t run  (     )</a:t>
            </a:r>
          </a:p>
          <a:p>
            <a:pPr eaLnBrk="1" hangingPunct="1"/>
            <a:endParaRPr lang="en-US" altLang="zh-CN" sz="3200" b="1" dirty="0">
              <a:latin typeface="+mn-lt"/>
            </a:endParaRPr>
          </a:p>
          <a:p>
            <a:pPr eaLnBrk="1" hangingPunct="1"/>
            <a:endParaRPr lang="en-US" altLang="zh-CN" sz="3200" b="1" dirty="0">
              <a:latin typeface="+mn-lt"/>
            </a:endParaRPr>
          </a:p>
          <a:p>
            <a:pPr eaLnBrk="1" hangingPunct="1"/>
            <a:r>
              <a:rPr lang="en-US" altLang="zh-CN" sz="3200" b="1" dirty="0">
                <a:latin typeface="+mn-lt"/>
              </a:rPr>
              <a:t>Put the bag on the </a:t>
            </a:r>
            <a:r>
              <a:rPr lang="en-US" altLang="zh-CN" sz="3200" b="1" dirty="0">
                <a:solidFill>
                  <a:srgbClr val="FF0000"/>
                </a:solidFill>
                <a:latin typeface="+mn-lt"/>
              </a:rPr>
              <a:t>seat</a:t>
            </a:r>
            <a:r>
              <a:rPr lang="en-US" altLang="zh-CN" sz="3200" b="1" dirty="0">
                <a:latin typeface="+mn-lt"/>
              </a:rPr>
              <a:t>. (      )         </a:t>
            </a:r>
          </a:p>
          <a:p>
            <a:pPr eaLnBrk="1" hangingPunct="1"/>
            <a:r>
              <a:rPr lang="en-US" altLang="zh-CN" sz="3200" b="1" dirty="0">
                <a:latin typeface="+mn-lt"/>
              </a:rPr>
              <a:t>Don’t </a:t>
            </a:r>
            <a:r>
              <a:rPr lang="en-US" altLang="zh-CN" sz="3200" b="1" dirty="0">
                <a:solidFill>
                  <a:srgbClr val="FF0000"/>
                </a:solidFill>
                <a:latin typeface="+mn-lt"/>
              </a:rPr>
              <a:t>put</a:t>
            </a:r>
            <a:r>
              <a:rPr lang="en-US" altLang="zh-CN" sz="3200" b="1" dirty="0">
                <a:latin typeface="+mn-lt"/>
              </a:rPr>
              <a:t> the bag on the seat.(    )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828800" y="1028700"/>
            <a:ext cx="1066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zh-CN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ˇˍˇ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1828800" y="1371600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ˇˍˇ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876800" y="2457450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ˇˍˇ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7010400" y="1028700"/>
            <a:ext cx="5180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^_^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6934200" y="1371600"/>
            <a:ext cx="5180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^_^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5638800" y="2857500"/>
            <a:ext cx="5180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^_^</a:t>
            </a:r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381000" y="971550"/>
            <a:ext cx="1371600" cy="342900"/>
          </a:xfrm>
          <a:prstGeom prst="wedgeRoundRectCallout">
            <a:avLst>
              <a:gd name="adj1" fmla="val 57986"/>
              <a:gd name="adj2" fmla="val -101389"/>
              <a:gd name="adj3" fmla="val 16667"/>
            </a:avLst>
          </a:prstGeom>
          <a:noFill/>
          <a:ln w="9525">
            <a:solidFill>
              <a:srgbClr val="008000"/>
            </a:solidFill>
            <a:miter lim="800000"/>
          </a:ln>
          <a:effectLst/>
        </p:spPr>
        <p:txBody>
          <a:bodyPr/>
          <a:lstStyle/>
          <a:p>
            <a:pPr algn="ctr" eaLnBrk="1" hangingPunct="1"/>
            <a:endParaRPr lang="zh-CN" altLang="zh-CN">
              <a:latin typeface="+mn-lt"/>
            </a:endParaRPr>
          </a:p>
        </p:txBody>
      </p:sp>
      <p:sp>
        <p:nvSpPr>
          <p:cNvPr id="24590" name="AutoShape 14"/>
          <p:cNvSpPr>
            <a:spLocks noChangeArrowheads="1"/>
          </p:cNvSpPr>
          <p:nvPr/>
        </p:nvSpPr>
        <p:spPr bwMode="auto">
          <a:xfrm>
            <a:off x="3275856" y="3435846"/>
            <a:ext cx="990600" cy="342900"/>
          </a:xfrm>
          <a:prstGeom prst="wedgeRoundRectCallout">
            <a:avLst>
              <a:gd name="adj1" fmla="val 23065"/>
              <a:gd name="adj2" fmla="val -106944"/>
              <a:gd name="adj3" fmla="val 16667"/>
            </a:avLst>
          </a:prstGeom>
          <a:noFill/>
          <a:ln w="9525">
            <a:solidFill>
              <a:srgbClr val="008000"/>
            </a:solidFill>
            <a:miter lim="800000"/>
          </a:ln>
          <a:effectLst/>
        </p:spPr>
        <p:txBody>
          <a:bodyPr/>
          <a:lstStyle/>
          <a:p>
            <a:pPr algn="ctr" eaLnBrk="1" hangingPunct="1"/>
            <a:endParaRPr lang="zh-CN" altLang="zh-CN">
              <a:latin typeface="+mn-lt"/>
            </a:endParaRPr>
          </a:p>
        </p:txBody>
      </p:sp>
      <p:sp>
        <p:nvSpPr>
          <p:cNvPr id="24591" name="AutoShape 15"/>
          <p:cNvSpPr>
            <a:spLocks noChangeArrowheads="1"/>
          </p:cNvSpPr>
          <p:nvPr/>
        </p:nvSpPr>
        <p:spPr bwMode="auto">
          <a:xfrm>
            <a:off x="1152525" y="2857500"/>
            <a:ext cx="762000" cy="342900"/>
          </a:xfrm>
          <a:prstGeom prst="wedgeRoundRectCallout">
            <a:avLst>
              <a:gd name="adj1" fmla="val 42991"/>
              <a:gd name="adj2" fmla="val 113194"/>
              <a:gd name="adj3" fmla="val 16667"/>
            </a:avLst>
          </a:prstGeom>
          <a:noFill/>
          <a:ln w="9525">
            <a:solidFill>
              <a:srgbClr val="008000"/>
            </a:solidFill>
            <a:miter lim="800000"/>
          </a:ln>
          <a:effectLst/>
        </p:spPr>
        <p:txBody>
          <a:bodyPr/>
          <a:lstStyle/>
          <a:p>
            <a:pPr algn="ctr" eaLnBrk="1" hangingPunct="1"/>
            <a:endParaRPr lang="zh-CN" altLang="zh-CN">
              <a:latin typeface="+mn-lt"/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289223" y="912167"/>
            <a:ext cx="34290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8000"/>
                </a:solidFill>
                <a:latin typeface="+mn-lt"/>
              </a:rPr>
              <a:t>大声</a:t>
            </a:r>
            <a:r>
              <a:rPr lang="zh-CN" altLang="en-US" sz="2400" b="1" dirty="0" smtClean="0">
                <a:solidFill>
                  <a:srgbClr val="008000"/>
                </a:solidFill>
                <a:latin typeface="+mn-lt"/>
              </a:rPr>
              <a:t>说，喊叫，呼喊</a:t>
            </a:r>
            <a:endParaRPr lang="zh-CN" altLang="en-US" sz="2400" b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3275112" y="3376463"/>
            <a:ext cx="23622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008000"/>
                </a:solidFill>
                <a:latin typeface="+mn-lt"/>
              </a:rPr>
              <a:t>座，座位</a:t>
            </a:r>
            <a:endParaRPr lang="zh-CN" altLang="en-US" sz="2400" b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1152525" y="2764572"/>
            <a:ext cx="14478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008000"/>
                </a:solidFill>
                <a:latin typeface="+mn-lt"/>
              </a:rPr>
              <a:t>放，放置</a:t>
            </a:r>
            <a:endParaRPr lang="zh-CN" altLang="en-US" sz="2400" b="1" dirty="0">
              <a:solidFill>
                <a:srgbClr val="008000"/>
              </a:solidFill>
              <a:latin typeface="+mn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459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458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458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2458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458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2458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2458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84" grpId="0"/>
      <p:bldP spid="24585" grpId="0"/>
      <p:bldP spid="24586" grpId="0"/>
      <p:bldP spid="24587" grpId="0"/>
      <p:bldP spid="24588" grpId="0"/>
      <p:bldP spid="24589" grpId="0" animBg="1"/>
      <p:bldP spid="24590" grpId="0" animBg="1"/>
      <p:bldP spid="24591" grpId="0" animBg="1"/>
      <p:bldP spid="24592" grpId="0"/>
      <p:bldP spid="24593" grpId="0"/>
      <p:bldP spid="245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229600" cy="177165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sz="2800" b="1" i="1" dirty="0" smtClean="0">
                <a:latin typeface="+mn-lt"/>
              </a:rPr>
              <a:t>Li Mei</a:t>
            </a:r>
            <a:r>
              <a:rPr lang="zh-CN" altLang="en-US" sz="2800" b="1" dirty="0" smtClean="0">
                <a:latin typeface="+mn-lt"/>
              </a:rPr>
              <a:t>：</a:t>
            </a:r>
            <a:r>
              <a:rPr lang="en-US" altLang="zh-CN" sz="2800" b="1" dirty="0" smtClean="0">
                <a:latin typeface="+mn-lt"/>
              </a:rPr>
              <a:t>Is the zoo ______, auntie</a:t>
            </a:r>
            <a:r>
              <a:rPr lang="zh-CN" altLang="en-US" sz="2800" b="1" dirty="0" smtClean="0">
                <a:latin typeface="+mn-lt"/>
              </a:rPr>
              <a:t>？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sz="2800" b="1" i="1" dirty="0" smtClean="0">
                <a:latin typeface="+mn-lt"/>
              </a:rPr>
              <a:t>Li Ming’s mum</a:t>
            </a:r>
            <a:r>
              <a:rPr lang="zh-CN" altLang="en-US" sz="2800" b="1" i="1" dirty="0" smtClean="0">
                <a:latin typeface="+mn-lt"/>
              </a:rPr>
              <a:t>：</a:t>
            </a:r>
            <a:r>
              <a:rPr lang="en-US" altLang="zh-CN" sz="2800" b="1" dirty="0" smtClean="0">
                <a:latin typeface="+mn-lt"/>
              </a:rPr>
              <a:t>No. It’s_______.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sz="2800" b="1" dirty="0" smtClean="0">
                <a:latin typeface="+mn-lt"/>
              </a:rPr>
              <a:t>We’ll </a:t>
            </a:r>
            <a:r>
              <a:rPr lang="en-US" altLang="zh-CN" sz="2800" b="1" dirty="0" smtClean="0">
                <a:solidFill>
                  <a:srgbClr val="FF0000"/>
                </a:solidFill>
                <a:latin typeface="+mn-lt"/>
              </a:rPr>
              <a:t>get off</a:t>
            </a:r>
            <a:r>
              <a:rPr lang="en-US" altLang="zh-CN" sz="2800" b="1" dirty="0" smtClean="0">
                <a:latin typeface="+mn-lt"/>
              </a:rPr>
              <a:t> at the </a:t>
            </a:r>
            <a:r>
              <a:rPr lang="en-US" altLang="zh-CN" sz="2800" b="1" dirty="0" smtClean="0">
                <a:solidFill>
                  <a:srgbClr val="FF0000"/>
                </a:solidFill>
                <a:latin typeface="+mn-lt"/>
              </a:rPr>
              <a:t>next</a:t>
            </a:r>
            <a:r>
              <a:rPr lang="en-US" altLang="zh-CN" sz="2800" b="1" dirty="0" smtClean="0">
                <a:latin typeface="+mn-lt"/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  <a:latin typeface="+mn-lt"/>
              </a:rPr>
              <a:t>stop</a:t>
            </a:r>
            <a:r>
              <a:rPr lang="en-US" altLang="zh-CN" sz="2800" b="1" dirty="0" smtClean="0">
                <a:latin typeface="+mn-lt"/>
              </a:rPr>
              <a:t>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6200" y="57150"/>
            <a:ext cx="4343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zh-CN" sz="36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choose. </a:t>
            </a:r>
            <a:endParaRPr lang="en-US" altLang="zh-CN" sz="3600" b="1" dirty="0">
              <a:solidFill>
                <a:srgbClr val="99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38175" y="3171825"/>
            <a:ext cx="4876800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buFontTx/>
              <a:buAutoNum type="alphaUcPeriod"/>
            </a:pPr>
            <a:r>
              <a:rPr lang="en-US" altLang="zh-CN" sz="3600" b="1" dirty="0">
                <a:solidFill>
                  <a:srgbClr val="0000CC"/>
                </a:solidFill>
                <a:latin typeface="+mn-lt"/>
              </a:rPr>
              <a:t>  </a:t>
            </a:r>
            <a:r>
              <a:rPr lang="en-US" altLang="zh-CN" sz="3600" b="1" dirty="0">
                <a:solidFill>
                  <a:srgbClr val="FF0000"/>
                </a:solidFill>
                <a:latin typeface="+mn-lt"/>
              </a:rPr>
              <a:t>far  </a:t>
            </a:r>
            <a:r>
              <a:rPr lang="en-US" altLang="zh-CN" sz="3600" b="1" dirty="0">
                <a:solidFill>
                  <a:srgbClr val="0000CC"/>
                </a:solidFill>
                <a:latin typeface="+mn-lt"/>
              </a:rPr>
              <a:t>       B.  </a:t>
            </a:r>
            <a:r>
              <a:rPr lang="en-US" altLang="zh-CN" sz="3600" b="1" dirty="0">
                <a:solidFill>
                  <a:srgbClr val="FF0000"/>
                </a:solidFill>
                <a:latin typeface="+mn-lt"/>
              </a:rPr>
              <a:t>near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2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229600" cy="177165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i="1" dirty="0" smtClean="0">
                <a:latin typeface="+mn-lt"/>
              </a:rPr>
              <a:t>Li Mei</a:t>
            </a:r>
            <a:r>
              <a:rPr lang="en-US" altLang="zh-CN" sz="2800" b="1" dirty="0" smtClean="0">
                <a:latin typeface="+mn-lt"/>
              </a:rPr>
              <a:t>: Is the zoo ______, auntie?</a:t>
            </a:r>
            <a:endParaRPr lang="zh-CN" altLang="en-US" sz="2800" b="1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CN" altLang="en-US" sz="2800" b="1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i="1" dirty="0" smtClean="0">
                <a:latin typeface="+mn-lt"/>
              </a:rPr>
              <a:t>Li Ming’s mum</a:t>
            </a:r>
            <a:r>
              <a:rPr lang="en-US" altLang="zh-CN" sz="2800" b="1" dirty="0" smtClean="0">
                <a:latin typeface="+mn-lt"/>
              </a:rPr>
              <a:t>:</a:t>
            </a:r>
            <a:r>
              <a:rPr lang="en-US" altLang="zh-CN" sz="2800" b="1" i="1" dirty="0" smtClean="0">
                <a:latin typeface="+mn-lt"/>
              </a:rPr>
              <a:t> </a:t>
            </a:r>
            <a:r>
              <a:rPr lang="en-US" altLang="zh-CN" sz="2800" b="1" dirty="0" smtClean="0">
                <a:latin typeface="+mn-lt"/>
              </a:rPr>
              <a:t>No. It’s_______.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sz="2800" b="1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 smtClean="0">
                <a:latin typeface="+mn-lt"/>
              </a:rPr>
              <a:t>                             We’ll </a:t>
            </a:r>
            <a:r>
              <a:rPr lang="en-US" altLang="zh-CN" sz="2800" b="1" dirty="0" smtClean="0">
                <a:solidFill>
                  <a:srgbClr val="FF0000"/>
                </a:solidFill>
                <a:latin typeface="+mn-lt"/>
              </a:rPr>
              <a:t>get off</a:t>
            </a:r>
            <a:r>
              <a:rPr lang="en-US" altLang="zh-CN" sz="2800" b="1" dirty="0" smtClean="0">
                <a:latin typeface="+mn-lt"/>
              </a:rPr>
              <a:t> at the </a:t>
            </a:r>
            <a:r>
              <a:rPr lang="en-US" altLang="zh-CN" sz="2800" b="1" dirty="0" smtClean="0">
                <a:solidFill>
                  <a:srgbClr val="FF0000"/>
                </a:solidFill>
                <a:latin typeface="+mn-lt"/>
              </a:rPr>
              <a:t>next</a:t>
            </a:r>
            <a:r>
              <a:rPr lang="en-US" altLang="zh-CN" sz="2800" b="1" dirty="0" smtClean="0">
                <a:latin typeface="+mn-lt"/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  <a:latin typeface="+mn-lt"/>
              </a:rPr>
              <a:t>stop</a:t>
            </a:r>
            <a:r>
              <a:rPr lang="en-US" altLang="zh-CN" sz="2800" b="1" dirty="0" smtClean="0">
                <a:latin typeface="+mn-lt"/>
              </a:rPr>
              <a:t>.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6200" y="57150"/>
            <a:ext cx="4343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zh-CN" sz="36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Let’s choose. </a:t>
            </a:r>
            <a:endParaRPr lang="en-US" altLang="zh-CN" sz="3600" b="1" dirty="0">
              <a:solidFill>
                <a:srgbClr val="99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295400" y="3257550"/>
            <a:ext cx="4876800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buFontTx/>
              <a:buAutoNum type="alphaUcPeriod"/>
            </a:pPr>
            <a:r>
              <a:rPr lang="en-US" altLang="zh-CN" sz="3600" b="1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n-US" altLang="zh-CN" sz="3600" b="1" dirty="0" smtClean="0">
                <a:solidFill>
                  <a:srgbClr val="FF0000"/>
                </a:solidFill>
                <a:latin typeface="+mn-lt"/>
              </a:rPr>
              <a:t>far  </a:t>
            </a:r>
            <a:r>
              <a:rPr lang="en-US" altLang="zh-CN" sz="3600" b="1" dirty="0" smtClean="0">
                <a:solidFill>
                  <a:srgbClr val="0000CC"/>
                </a:solidFill>
                <a:latin typeface="+mn-lt"/>
              </a:rPr>
              <a:t>       </a:t>
            </a:r>
            <a:r>
              <a:rPr lang="en-US" altLang="zh-CN" sz="3600" b="1" dirty="0">
                <a:solidFill>
                  <a:srgbClr val="0000CC"/>
                </a:solidFill>
                <a:latin typeface="+mn-lt"/>
              </a:rPr>
              <a:t>B. </a:t>
            </a:r>
            <a:r>
              <a:rPr lang="en-US" altLang="zh-CN" sz="3600" b="1" dirty="0" smtClean="0">
                <a:solidFill>
                  <a:srgbClr val="FF0000"/>
                </a:solidFill>
                <a:latin typeface="+mn-lt"/>
              </a:rPr>
              <a:t>near </a:t>
            </a:r>
            <a:endParaRPr lang="en-US" altLang="zh-CN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505200" y="628650"/>
            <a:ext cx="11430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</a:rPr>
              <a:t>far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267200" y="1371600"/>
            <a:ext cx="11430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</a:rPr>
              <a:t>near</a:t>
            </a: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6385148" y="3409265"/>
            <a:ext cx="838200" cy="342900"/>
          </a:xfrm>
          <a:prstGeom prst="wedgeRoundRectCallout">
            <a:avLst>
              <a:gd name="adj1" fmla="val 26894"/>
              <a:gd name="adj2" fmla="val -110069"/>
              <a:gd name="adj3" fmla="val 16667"/>
            </a:avLst>
          </a:prstGeom>
          <a:noFill/>
          <a:ln w="9525">
            <a:solidFill>
              <a:srgbClr val="008000"/>
            </a:solidFill>
            <a:miter lim="800000"/>
          </a:ln>
          <a:effectLst/>
        </p:spPr>
        <p:txBody>
          <a:bodyPr/>
          <a:lstStyle/>
          <a:p>
            <a:pPr algn="ctr" eaLnBrk="1" hangingPunct="1"/>
            <a:endParaRPr lang="zh-CN" altLang="zh-CN" b="1">
              <a:solidFill>
                <a:srgbClr val="0000CC"/>
              </a:solidFill>
              <a:latin typeface="+mn-lt"/>
            </a:endParaRPr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>
            <a:off x="3810000" y="2171700"/>
            <a:ext cx="1219200" cy="342900"/>
          </a:xfrm>
          <a:prstGeom prst="wedgeRoundRectCallout">
            <a:avLst>
              <a:gd name="adj1" fmla="val 18750"/>
              <a:gd name="adj2" fmla="val 104167"/>
              <a:gd name="adj3" fmla="val 16667"/>
            </a:avLst>
          </a:prstGeom>
          <a:noFill/>
          <a:ln w="9525">
            <a:solidFill>
              <a:srgbClr val="008000"/>
            </a:solidFill>
            <a:miter lim="800000"/>
          </a:ln>
          <a:effectLst/>
        </p:spPr>
        <p:txBody>
          <a:bodyPr/>
          <a:lstStyle/>
          <a:p>
            <a:pPr algn="ctr" eaLnBrk="1" hangingPunct="1"/>
            <a:endParaRPr lang="zh-CN" altLang="zh-CN" b="1">
              <a:solidFill>
                <a:srgbClr val="0000CC"/>
              </a:solidFill>
              <a:latin typeface="+mn-lt"/>
            </a:endParaRP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5867400" y="2171700"/>
            <a:ext cx="762000" cy="342900"/>
          </a:xfrm>
          <a:prstGeom prst="wedgeRoundRectCallout">
            <a:avLst>
              <a:gd name="adj1" fmla="val -20000"/>
              <a:gd name="adj2" fmla="val 106944"/>
              <a:gd name="adj3" fmla="val 16667"/>
            </a:avLst>
          </a:prstGeom>
          <a:noFill/>
          <a:ln w="9525">
            <a:solidFill>
              <a:srgbClr val="008000"/>
            </a:solidFill>
            <a:miter lim="800000"/>
          </a:ln>
          <a:effectLst/>
        </p:spPr>
        <p:txBody>
          <a:bodyPr/>
          <a:lstStyle/>
          <a:p>
            <a:pPr algn="ctr" eaLnBrk="1" hangingPunct="1"/>
            <a:endParaRPr lang="zh-CN" altLang="zh-CN" b="1">
              <a:solidFill>
                <a:srgbClr val="0000CC"/>
              </a:solidFill>
              <a:latin typeface="+mn-lt"/>
            </a:endParaRP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810000" y="2112317"/>
            <a:ext cx="13716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+mn-lt"/>
              </a:rPr>
              <a:t>下（车）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5448300" y="2121842"/>
            <a:ext cx="16002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+mn-lt"/>
              </a:rPr>
              <a:t>下一个的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6347048" y="3349882"/>
            <a:ext cx="9144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+mn-lt"/>
              </a:rPr>
              <a:t>车站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35" grpId="0"/>
      <p:bldP spid="26636" grpId="0"/>
      <p:bldP spid="26637" grpId="0" animBg="1"/>
      <p:bldP spid="26638" grpId="0" animBg="1"/>
      <p:bldP spid="26639" grpId="0" animBg="1"/>
      <p:bldP spid="26640" grpId="0"/>
      <p:bldP spid="266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00150"/>
            <a:ext cx="8229600" cy="2514600"/>
          </a:xfrm>
        </p:spPr>
        <p:txBody>
          <a:bodyPr/>
          <a:lstStyle/>
          <a:p>
            <a:pPr eaLnBrk="1" hangingPunct="1"/>
            <a:r>
              <a:rPr lang="en-US" altLang="zh-CN" sz="3600" b="1" dirty="0" smtClean="0">
                <a:solidFill>
                  <a:srgbClr val="FF3300"/>
                </a:solidFill>
                <a:latin typeface="+mn-lt"/>
              </a:rPr>
              <a:t>Listen, repeat and imitate.</a:t>
            </a:r>
          </a:p>
          <a:p>
            <a:pPr eaLnBrk="1" hangingPunct="1"/>
            <a:endParaRPr lang="en-US" altLang="zh-CN" sz="3600" b="1" dirty="0" smtClean="0">
              <a:latin typeface="+mn-lt"/>
            </a:endParaRPr>
          </a:p>
          <a:p>
            <a:pPr eaLnBrk="1" hangingPunct="1"/>
            <a:r>
              <a:rPr lang="en-US" altLang="zh-CN" sz="3600" b="1" dirty="0" smtClean="0">
                <a:solidFill>
                  <a:srgbClr val="008000"/>
                </a:solidFill>
                <a:latin typeface="+mn-lt"/>
              </a:rPr>
              <a:t>Read freely</a:t>
            </a:r>
          </a:p>
          <a:p>
            <a:pPr eaLnBrk="1" hangingPunct="1"/>
            <a:endParaRPr lang="en-US" altLang="zh-CN" sz="3600" b="1" dirty="0" smtClean="0">
              <a:solidFill>
                <a:srgbClr val="008000"/>
              </a:solidFill>
              <a:latin typeface="+mn-lt"/>
            </a:endParaRPr>
          </a:p>
          <a:p>
            <a:pPr eaLnBrk="1" hangingPunct="1"/>
            <a:r>
              <a:rPr lang="en-US" altLang="zh-CN" sz="3600" b="1" dirty="0" smtClean="0">
                <a:solidFill>
                  <a:srgbClr val="FF0066"/>
                </a:solidFill>
                <a:latin typeface="+mn-lt"/>
              </a:rPr>
              <a:t>Role play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 2 Good Behaviour Lesson 2_课件1</Template>
  <TotalTime>0</TotalTime>
  <Words>304</Words>
  <Application>Microsoft Office PowerPoint</Application>
  <PresentationFormat>全屏显示(16:9)</PresentationFormat>
  <Paragraphs>79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楷体</vt:lpstr>
      <vt:lpstr>宋体</vt:lpstr>
      <vt:lpstr>微软雅黑</vt:lpstr>
      <vt:lpstr>Arial</vt:lpstr>
      <vt:lpstr>Calibri</vt:lpstr>
      <vt:lpstr>Calibri Light</vt:lpstr>
      <vt:lpstr>Comic Sans MS</vt:lpstr>
      <vt:lpstr>Times New Roman</vt:lpstr>
      <vt:lpstr>WWW.2PPT.COM
</vt:lpstr>
      <vt:lpstr>Unit 2 Good Behaviour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2020-06-20T01:42:00Z</dcterms:created>
  <dcterms:modified xsi:type="dcterms:W3CDTF">2023-01-17T00:22:00Z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B79A75D86A1C4891A0E397DC04965AD2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