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08" r:id="rId2"/>
    <p:sldId id="396" r:id="rId3"/>
    <p:sldId id="418" r:id="rId4"/>
    <p:sldId id="430" r:id="rId5"/>
    <p:sldId id="399" r:id="rId6"/>
    <p:sldId id="420" r:id="rId7"/>
    <p:sldId id="421" r:id="rId8"/>
    <p:sldId id="432" r:id="rId9"/>
    <p:sldId id="437" r:id="rId10"/>
    <p:sldId id="423" r:id="rId11"/>
    <p:sldId id="427" r:id="rId12"/>
    <p:sldId id="408" r:id="rId13"/>
    <p:sldId id="409" r:id="rId14"/>
    <p:sldId id="439" r:id="rId15"/>
    <p:sldId id="440" r:id="rId16"/>
    <p:sldId id="441" r:id="rId17"/>
    <p:sldId id="442" r:id="rId18"/>
    <p:sldId id="473" r:id="rId19"/>
    <p:sldId id="474" r:id="rId20"/>
    <p:sldId id="475" r:id="rId21"/>
    <p:sldId id="476" r:id="rId22"/>
    <p:sldId id="477" r:id="rId23"/>
    <p:sldId id="478" r:id="rId24"/>
    <p:sldId id="479" r:id="rId25"/>
    <p:sldId id="480" r:id="rId26"/>
    <p:sldId id="484" r:id="rId27"/>
    <p:sldId id="485" r:id="rId28"/>
    <p:sldId id="428" r:id="rId29"/>
    <p:sldId id="433" r:id="rId30"/>
    <p:sldId id="436" r:id="rId31"/>
    <p:sldId id="434" r:id="rId32"/>
    <p:sldId id="435" r:id="rId33"/>
    <p:sldId id="458" r:id="rId34"/>
    <p:sldId id="459" r:id="rId35"/>
    <p:sldId id="481" r:id="rId36"/>
    <p:sldId id="482" r:id="rId37"/>
    <p:sldId id="472" r:id="rId38"/>
    <p:sldId id="483" r:id="rId39"/>
    <p:sldId id="341" r:id="rId4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BBE1"/>
    <a:srgbClr val="0066FF"/>
    <a:srgbClr val="003399"/>
    <a:srgbClr val="AE2A28"/>
    <a:srgbClr val="FFCC00"/>
    <a:srgbClr val="FF0000"/>
    <a:srgbClr val="0000FF"/>
    <a:srgbClr val="B2F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36"/>
  </p:normalViewPr>
  <p:slideViewPr>
    <p:cSldViewPr showGuides="1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2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39725"/>
            <a:ext cx="2057400" cy="5786438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39725"/>
            <a:ext cx="6019800" cy="57864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/>
        </p:nvSpPr>
        <p:spPr bwMode="auto">
          <a:xfrm>
            <a:off x="0" y="0"/>
            <a:ext cx="9153525" cy="6480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27" name="矩形 7"/>
          <p:cNvSpPr>
            <a:spLocks noChangeArrowheads="1"/>
          </p:cNvSpPr>
          <p:nvPr/>
        </p:nvSpPr>
        <p:spPr bwMode="auto">
          <a:xfrm>
            <a:off x="0" y="0"/>
            <a:ext cx="6300788" cy="3429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28" name="标题占位符 1"/>
          <p:cNvSpPr>
            <a:spLocks noGrp="1"/>
          </p:cNvSpPr>
          <p:nvPr>
            <p:ph type="title"/>
          </p:nvPr>
        </p:nvSpPr>
        <p:spPr>
          <a:xfrm>
            <a:off x="1825625" y="339725"/>
            <a:ext cx="6778625" cy="777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9" name="矩形 6"/>
          <p:cNvSpPr>
            <a:spLocks noChangeArrowheads="1"/>
          </p:cNvSpPr>
          <p:nvPr/>
        </p:nvSpPr>
        <p:spPr bwMode="auto">
          <a:xfrm>
            <a:off x="2124075" y="0"/>
            <a:ext cx="7019925" cy="347663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30" name="矩形 6"/>
          <p:cNvSpPr>
            <a:spLocks noChangeArrowheads="1"/>
          </p:cNvSpPr>
          <p:nvPr/>
        </p:nvSpPr>
        <p:spPr bwMode="auto">
          <a:xfrm>
            <a:off x="0" y="6742113"/>
            <a:ext cx="7380288" cy="115888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716F7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716F7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716F7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38142;&#25509;&#36164;&#28304;/Unit%202%20activity%202.mp3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1042988" y="1568450"/>
            <a:ext cx="1368425" cy="11525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Text Box 3"/>
          <p:cNvSpPr txBox="1"/>
          <p:nvPr/>
        </p:nvSpPr>
        <p:spPr>
          <a:xfrm>
            <a:off x="1403350" y="1639888"/>
            <a:ext cx="1368425" cy="1096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600" b="1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099" name="WordArt 5"/>
          <p:cNvSpPr>
            <a:spLocks noTextEdit="1"/>
          </p:cNvSpPr>
          <p:nvPr/>
        </p:nvSpPr>
        <p:spPr>
          <a:xfrm>
            <a:off x="971550" y="1412875"/>
            <a:ext cx="1600200" cy="5334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457224"/>
              </a:avLst>
            </a:prstTxWarp>
            <a:normAutofit fontScale="92500" lnSpcReduction="20000"/>
          </a:bodyPr>
          <a:lstStyle/>
          <a:p>
            <a:pPr algn="ctr"/>
            <a:r>
              <a:rPr lang="zh-CN" altLang="en-US" sz="3600" b="1" dirty="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Module</a:t>
            </a:r>
          </a:p>
        </p:txBody>
      </p:sp>
      <p:sp>
        <p:nvSpPr>
          <p:cNvPr id="4100" name="Text Box 6"/>
          <p:cNvSpPr txBox="1"/>
          <p:nvPr/>
        </p:nvSpPr>
        <p:spPr>
          <a:xfrm>
            <a:off x="-13893" y="3140968"/>
            <a:ext cx="9157893" cy="82330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6100"/>
              </a:lnSpc>
              <a:spcBef>
                <a:spcPct val="50000"/>
              </a:spcBef>
            </a:pPr>
            <a:r>
              <a:rPr lang="en-US" altLang="zh-CN" sz="48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Unit 2  </a:t>
            </a:r>
            <a:r>
              <a:rPr lang="zh-CN" altLang="en-US" sz="4800" b="1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You </a:t>
            </a:r>
            <a:r>
              <a:rPr lang="zh-CN" altLang="en-US" sz="48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should smile at her!</a:t>
            </a:r>
          </a:p>
        </p:txBody>
      </p:sp>
      <p:sp>
        <p:nvSpPr>
          <p:cNvPr id="4101" name="WordArt 4"/>
          <p:cNvSpPr>
            <a:spLocks noTextEdit="1"/>
          </p:cNvSpPr>
          <p:nvPr/>
        </p:nvSpPr>
        <p:spPr>
          <a:xfrm>
            <a:off x="2771775" y="1773238"/>
            <a:ext cx="54737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lnSpcReduction="10000"/>
          </a:bodyPr>
          <a:lstStyle/>
          <a:p>
            <a:pPr algn="ctr"/>
            <a:r>
              <a:rPr lang="zh-CN" altLang="en-US" sz="5200" b="1" dirty="0">
                <a:solidFill>
                  <a:srgbClr val="AE2A28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How to learn English</a:t>
            </a:r>
          </a:p>
        </p:txBody>
      </p:sp>
      <p:sp>
        <p:nvSpPr>
          <p:cNvPr id="7" name="矩形 6"/>
          <p:cNvSpPr/>
          <p:nvPr/>
        </p:nvSpPr>
        <p:spPr>
          <a:xfrm>
            <a:off x="-7724" y="5661248"/>
            <a:ext cx="915172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7"/>
          <p:cNvSpPr txBox="1"/>
          <p:nvPr/>
        </p:nvSpPr>
        <p:spPr>
          <a:xfrm>
            <a:off x="0" y="404813"/>
            <a:ext cx="9936163" cy="1368425"/>
          </a:xfrm>
          <a:prstGeom prst="rect">
            <a:avLst/>
          </a:prstGeom>
          <a:noFill/>
          <a:ln w="9525">
            <a:noFill/>
          </a:ln>
        </p:spPr>
        <p:txBody>
          <a:bodyPr wrap="none" lIns="118510" tIns="59255" rIns="118510" bIns="59255"/>
          <a:lstStyle/>
          <a:p>
            <a:r>
              <a:rPr lang="en-US" altLang="zh-CN" sz="3600" b="1" dirty="0">
                <a:solidFill>
                  <a:srgbClr val="000099"/>
                </a:solidFill>
                <a:latin typeface="Arial" panose="020B0604020202020204" pitchFamily="34" charset="0"/>
              </a:rPr>
              <a:t>3 Complete the table.</a:t>
            </a:r>
          </a:p>
        </p:txBody>
      </p:sp>
      <p:graphicFrame>
        <p:nvGraphicFramePr>
          <p:cNvPr id="18454" name="Group 22"/>
          <p:cNvGraphicFramePr>
            <a:graphicFrameLocks noGrp="1"/>
          </p:cNvGraphicFramePr>
          <p:nvPr/>
        </p:nvGraphicFramePr>
        <p:xfrm>
          <a:off x="468313" y="1268413"/>
          <a:ext cx="7991475" cy="5044694"/>
        </p:xfrm>
        <a:graphic>
          <a:graphicData uri="http://schemas.openxmlformats.org/drawingml/2006/table">
            <a:tbl>
              <a:tblPr/>
              <a:tblGrid>
                <a:gridCol w="1366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0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16F70"/>
                          </a:solidFill>
                          <a:effectLst/>
                          <a:latin typeface="Franklin Gothic Medium" panose="020B0603020102020204" pitchFamily="34" charset="0"/>
                          <a:ea typeface="微软雅黑" panose="020B0503020204020204" pitchFamily="34" charset="-122"/>
                        </a:rPr>
                        <a:t>  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Advice from Diana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Li Hao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8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Wang Fan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Zhang Lei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455" name="Text Box 23"/>
          <p:cNvSpPr txBox="1"/>
          <p:nvPr/>
        </p:nvSpPr>
        <p:spPr>
          <a:xfrm>
            <a:off x="1979613" y="2565400"/>
            <a:ext cx="6357937" cy="1187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watch and listen several times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guess the meaning of the new words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talk about the films and songs with friends</a:t>
            </a:r>
          </a:p>
        </p:txBody>
      </p:sp>
      <p:sp>
        <p:nvSpPr>
          <p:cNvPr id="18456" name="Text Box 24"/>
          <p:cNvSpPr txBox="1"/>
          <p:nvPr/>
        </p:nvSpPr>
        <p:spPr>
          <a:xfrm>
            <a:off x="1835150" y="3975100"/>
            <a:ext cx="6970713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start conversation with greetings or a question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smile and don’t be shy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；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just try</a:t>
            </a:r>
          </a:p>
        </p:txBody>
      </p:sp>
      <p:sp>
        <p:nvSpPr>
          <p:cNvPr id="18457" name="Text Box 25"/>
          <p:cNvSpPr txBox="1"/>
          <p:nvPr/>
        </p:nvSpPr>
        <p:spPr>
          <a:xfrm>
            <a:off x="1908175" y="5084763"/>
            <a:ext cx="6616700" cy="1187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Don’t worry. Natural to forget new words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write four or five new words every day. read 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and try to use them.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/>
          <p:nvPr/>
        </p:nvSpPr>
        <p:spPr>
          <a:xfrm>
            <a:off x="323850" y="404813"/>
            <a:ext cx="8820150" cy="1216025"/>
          </a:xfrm>
          <a:prstGeom prst="rect">
            <a:avLst/>
          </a:prstGeom>
          <a:noFill/>
          <a:ln w="9525">
            <a:noFill/>
          </a:ln>
        </p:spPr>
        <p:txBody>
          <a:bodyPr lIns="118510" tIns="59255" rIns="118510" bIns="5925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Arial" panose="020B0604020202020204" pitchFamily="34" charset="0"/>
              </a:rPr>
              <a:t>4 Complete the passage with the correct form of the words in the box.</a:t>
            </a:r>
          </a:p>
        </p:txBody>
      </p:sp>
      <p:sp>
        <p:nvSpPr>
          <p:cNvPr id="15362" name="AutoShape 9"/>
          <p:cNvSpPr/>
          <p:nvPr/>
        </p:nvSpPr>
        <p:spPr>
          <a:xfrm>
            <a:off x="468313" y="1628775"/>
            <a:ext cx="8207375" cy="792163"/>
          </a:xfrm>
          <a:prstGeom prst="flowChartAlternateProcess">
            <a:avLst/>
          </a:prstGeom>
          <a:solidFill>
            <a:schemeClr val="folHlink">
              <a:alpha val="38823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en-US" altLang="zh-CN" sz="2000" b="1" dirty="0">
                <a:solidFill>
                  <a:srgbClr val="006600"/>
                </a:solidFill>
                <a:latin typeface="Arial" panose="020B0604020202020204" pitchFamily="34" charset="0"/>
              </a:rPr>
              <a:t>advise   basic   conversation   improve   meaning   shy   suggest  </a:t>
            </a:r>
          </a:p>
        </p:txBody>
      </p:sp>
      <p:sp>
        <p:nvSpPr>
          <p:cNvPr id="15363" name="Text Box 11"/>
          <p:cNvSpPr txBox="1"/>
          <p:nvPr/>
        </p:nvSpPr>
        <p:spPr>
          <a:xfrm>
            <a:off x="323850" y="2492375"/>
            <a:ext cx="8869363" cy="41941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Diana, the Language Doctor, gives some (1) </a:t>
            </a:r>
            <a:r>
              <a:rPr lang="en-US" altLang="zh-CN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advice 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about learning English. She (2)</a:t>
            </a:r>
            <a:r>
              <a:rPr lang="en-US" altLang="zh-CN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you talk about films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songs, and guess the (3)</a:t>
            </a:r>
            <a:r>
              <a:rPr lang="en-US" altLang="zh-CN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of the new words. 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second piece of advice is this: Start your (4)  </a:t>
            </a:r>
            <a:r>
              <a:rPr lang="en-US" altLang="zh-CN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with greetings or a question. She (5)</a:t>
            </a:r>
            <a:r>
              <a:rPr lang="en-US" altLang="zh-CN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that you smile 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before you speak and do not feel (6)</a:t>
            </a:r>
            <a:r>
              <a:rPr lang="en-US" altLang="zh-CN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Finally,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AutoNum type="arabicParenBoth" startAt="7"/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  your vocabulary with four or five new words 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every day.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21516" name="Text Box 12"/>
          <p:cNvSpPr txBox="1"/>
          <p:nvPr/>
        </p:nvSpPr>
        <p:spPr>
          <a:xfrm>
            <a:off x="6659563" y="2638425"/>
            <a:ext cx="844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basic</a:t>
            </a:r>
          </a:p>
        </p:txBody>
      </p:sp>
      <p:sp>
        <p:nvSpPr>
          <p:cNvPr id="21517" name="Text Box 13"/>
          <p:cNvSpPr txBox="1"/>
          <p:nvPr/>
        </p:nvSpPr>
        <p:spPr>
          <a:xfrm>
            <a:off x="4787900" y="3070225"/>
            <a:ext cx="111601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advises</a:t>
            </a:r>
          </a:p>
        </p:txBody>
      </p:sp>
      <p:sp>
        <p:nvSpPr>
          <p:cNvPr id="21518" name="Text Box 14"/>
          <p:cNvSpPr txBox="1"/>
          <p:nvPr/>
        </p:nvSpPr>
        <p:spPr>
          <a:xfrm>
            <a:off x="4500563" y="3575050"/>
            <a:ext cx="1301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meaning</a:t>
            </a:r>
          </a:p>
        </p:txBody>
      </p:sp>
      <p:sp>
        <p:nvSpPr>
          <p:cNvPr id="21519" name="Text Box 15"/>
          <p:cNvSpPr txBox="1"/>
          <p:nvPr/>
        </p:nvSpPr>
        <p:spPr>
          <a:xfrm>
            <a:off x="7235825" y="4151313"/>
            <a:ext cx="18430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conversation</a:t>
            </a:r>
          </a:p>
        </p:txBody>
      </p:sp>
      <p:sp>
        <p:nvSpPr>
          <p:cNvPr id="21520" name="Text Box 16"/>
          <p:cNvSpPr txBox="1"/>
          <p:nvPr/>
        </p:nvSpPr>
        <p:spPr>
          <a:xfrm>
            <a:off x="5497513" y="4654550"/>
            <a:ext cx="125253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suggests</a:t>
            </a:r>
          </a:p>
        </p:txBody>
      </p:sp>
      <p:sp>
        <p:nvSpPr>
          <p:cNvPr id="21521" name="Text Box 17"/>
          <p:cNvSpPr txBox="1"/>
          <p:nvPr/>
        </p:nvSpPr>
        <p:spPr>
          <a:xfrm>
            <a:off x="5807075" y="5159375"/>
            <a:ext cx="62547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shy</a:t>
            </a:r>
          </a:p>
        </p:txBody>
      </p:sp>
      <p:sp>
        <p:nvSpPr>
          <p:cNvPr id="21522" name="Text Box 18"/>
          <p:cNvSpPr txBox="1"/>
          <p:nvPr/>
        </p:nvSpPr>
        <p:spPr>
          <a:xfrm>
            <a:off x="755650" y="5710238"/>
            <a:ext cx="12668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improve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/>
          <p:nvPr/>
        </p:nvSpPr>
        <p:spPr>
          <a:xfrm>
            <a:off x="755650" y="1284288"/>
            <a:ext cx="7620000" cy="4846637"/>
          </a:xfrm>
          <a:prstGeom prst="rect">
            <a:avLst/>
          </a:prstGeom>
          <a:noFill/>
          <a:ln w="9525">
            <a:noFill/>
          </a:ln>
        </p:spPr>
        <p:txBody>
          <a:bodyPr lIns="118510" tIns="59255" rIns="118510" bIns="59255" anchor="ctr">
            <a:spAutoFit/>
          </a:bodyPr>
          <a:lstStyle/>
          <a:p>
            <a:pPr eaLnBrk="0" hangingPunct="0"/>
            <a:r>
              <a:rPr lang="en-US" altLang="zh-CN" sz="3100" b="1" dirty="0">
                <a:latin typeface="Times New Roman" panose="02020603050405020304" pitchFamily="18" charset="0"/>
              </a:rPr>
              <a:t>1. </a:t>
            </a:r>
            <a:r>
              <a:rPr lang="en-US" altLang="zh-CN" sz="3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try  </a:t>
            </a:r>
            <a:r>
              <a:rPr lang="en-US" altLang="zh-CN" sz="3100" b="1" dirty="0">
                <a:latin typeface="Times New Roman" panose="02020603050405020304" pitchFamily="18" charset="0"/>
              </a:rPr>
              <a:t/>
            </a:r>
            <a:br>
              <a:rPr lang="en-US" altLang="zh-CN" sz="3100" b="1" dirty="0">
                <a:latin typeface="Times New Roman" panose="02020603050405020304" pitchFamily="18" charset="0"/>
              </a:rPr>
            </a:br>
            <a:r>
              <a:rPr lang="en-US" altLang="zh-CN" sz="3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1) try to do sth</a:t>
            </a:r>
            <a:r>
              <a:rPr lang="en-US" altLang="zh-CN" sz="3100" b="1" dirty="0">
                <a:latin typeface="Times New Roman" panose="02020603050405020304" pitchFamily="18" charset="0"/>
              </a:rPr>
              <a:t>  </a:t>
            </a:r>
            <a:r>
              <a:rPr lang="zh-CN" altLang="en-US" sz="3100" b="1" dirty="0">
                <a:latin typeface="Times New Roman" panose="02020603050405020304" pitchFamily="18" charset="0"/>
              </a:rPr>
              <a:t>尽力做某事 </a:t>
            </a:r>
            <a:br>
              <a:rPr lang="zh-CN" altLang="en-US" sz="3100" b="1" dirty="0">
                <a:latin typeface="Times New Roman" panose="02020603050405020304" pitchFamily="18" charset="0"/>
              </a:rPr>
            </a:br>
            <a:r>
              <a:rPr lang="en-US" altLang="zh-CN" sz="3100" b="1" dirty="0">
                <a:latin typeface="Times New Roman" panose="02020603050405020304" pitchFamily="18" charset="0"/>
              </a:rPr>
              <a:t>e.g. Let’s try to find some information about the city of Qingdao. </a:t>
            </a:r>
            <a:br>
              <a:rPr lang="en-US" altLang="zh-CN" sz="3100" b="1" dirty="0">
                <a:latin typeface="Times New Roman" panose="02020603050405020304" pitchFamily="18" charset="0"/>
              </a:rPr>
            </a:br>
            <a:r>
              <a:rPr lang="en-US" altLang="zh-CN" sz="3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2) try doing sth</a:t>
            </a:r>
            <a:r>
              <a:rPr lang="en-US" altLang="zh-CN" sz="3100" b="1" dirty="0">
                <a:latin typeface="Times New Roman" panose="02020603050405020304" pitchFamily="18" charset="0"/>
              </a:rPr>
              <a:t>  </a:t>
            </a:r>
            <a:r>
              <a:rPr lang="zh-CN" altLang="en-US" sz="3100" b="1" dirty="0">
                <a:latin typeface="Times New Roman" panose="02020603050405020304" pitchFamily="18" charset="0"/>
              </a:rPr>
              <a:t>试着做某事 </a:t>
            </a:r>
            <a:br>
              <a:rPr lang="zh-CN" altLang="en-US" sz="3100" b="1" dirty="0">
                <a:latin typeface="Times New Roman" panose="02020603050405020304" pitchFamily="18" charset="0"/>
              </a:rPr>
            </a:br>
            <a:r>
              <a:rPr lang="en-US" altLang="zh-CN" sz="3100" b="1" dirty="0">
                <a:latin typeface="Times New Roman" panose="02020603050405020304" pitchFamily="18" charset="0"/>
              </a:rPr>
              <a:t>e.g. The naughty boy tried climbing up the tall tree. </a:t>
            </a:r>
            <a:br>
              <a:rPr lang="en-US" altLang="zh-CN" sz="3100" b="1" dirty="0">
                <a:latin typeface="Times New Roman" panose="02020603050405020304" pitchFamily="18" charset="0"/>
              </a:rPr>
            </a:br>
            <a:r>
              <a:rPr lang="en-US" altLang="zh-CN" sz="3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3) try + n.</a:t>
            </a:r>
            <a:r>
              <a:rPr lang="en-US" altLang="zh-CN" sz="3100" b="1" dirty="0">
                <a:latin typeface="Times New Roman" panose="02020603050405020304" pitchFamily="18" charset="0"/>
              </a:rPr>
              <a:t>  </a:t>
            </a:r>
            <a:r>
              <a:rPr lang="zh-CN" altLang="en-US" sz="3100" b="1" dirty="0">
                <a:latin typeface="Times New Roman" panose="02020603050405020304" pitchFamily="18" charset="0"/>
              </a:rPr>
              <a:t>尝试某事物 </a:t>
            </a:r>
            <a:br>
              <a:rPr lang="zh-CN" altLang="en-US" sz="3100" b="1" dirty="0">
                <a:latin typeface="Times New Roman" panose="02020603050405020304" pitchFamily="18" charset="0"/>
              </a:rPr>
            </a:br>
            <a:r>
              <a:rPr lang="en-US" altLang="zh-CN" sz="3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4) try one’s best</a:t>
            </a:r>
            <a:r>
              <a:rPr lang="en-US" altLang="zh-CN" sz="3100" b="1" dirty="0">
                <a:latin typeface="Times New Roman" panose="02020603050405020304" pitchFamily="18" charset="0"/>
              </a:rPr>
              <a:t>  </a:t>
            </a:r>
            <a:r>
              <a:rPr lang="zh-CN" altLang="en-US" sz="3100" b="1" dirty="0">
                <a:latin typeface="Times New Roman" panose="02020603050405020304" pitchFamily="18" charset="0"/>
              </a:rPr>
              <a:t>尽某人最大能力 </a:t>
            </a:r>
            <a:br>
              <a:rPr lang="zh-CN" altLang="en-US" sz="3100" b="1" dirty="0">
                <a:latin typeface="Times New Roman" panose="02020603050405020304" pitchFamily="18" charset="0"/>
              </a:rPr>
            </a:br>
            <a:r>
              <a:rPr lang="en-US" altLang="zh-CN" sz="3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5) have a try</a:t>
            </a:r>
            <a:r>
              <a:rPr lang="en-US" altLang="zh-CN" sz="3100" b="1" dirty="0">
                <a:latin typeface="Times New Roman" panose="02020603050405020304" pitchFamily="18" charset="0"/>
              </a:rPr>
              <a:t>  </a:t>
            </a:r>
            <a:r>
              <a:rPr lang="zh-CN" altLang="en-US" sz="3100" b="1" dirty="0">
                <a:latin typeface="Times New Roman" panose="02020603050405020304" pitchFamily="18" charset="0"/>
              </a:rPr>
              <a:t>试一试 </a:t>
            </a:r>
            <a:endParaRPr lang="zh-CN" alt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6" name="TextBox 3"/>
          <p:cNvSpPr txBox="1"/>
          <p:nvPr/>
        </p:nvSpPr>
        <p:spPr>
          <a:xfrm>
            <a:off x="1763713" y="404813"/>
            <a:ext cx="5062537" cy="842962"/>
          </a:xfrm>
          <a:prstGeom prst="rect">
            <a:avLst/>
          </a:prstGeom>
          <a:noFill/>
          <a:ln w="9525">
            <a:noFill/>
          </a:ln>
        </p:spPr>
        <p:txBody>
          <a:bodyPr wrap="none" lIns="118510" tIns="59255" rIns="118510" bIns="59255">
            <a:spAutoFit/>
          </a:bodyPr>
          <a:lstStyle/>
          <a:p>
            <a:r>
              <a:rPr lang="en-US" altLang="zh-CN" sz="4700" b="1" dirty="0">
                <a:solidFill>
                  <a:srgbClr val="000099"/>
                </a:solidFill>
                <a:latin typeface="Arial" panose="020B0604020202020204" pitchFamily="34" charset="0"/>
              </a:rPr>
              <a:t>Language points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/>
          <p:nvPr/>
        </p:nvSpPr>
        <p:spPr>
          <a:xfrm>
            <a:off x="539750" y="477838"/>
            <a:ext cx="7847013" cy="5975350"/>
          </a:xfrm>
          <a:prstGeom prst="rect">
            <a:avLst/>
          </a:prstGeom>
          <a:noFill/>
          <a:ln w="9525">
            <a:noFill/>
          </a:ln>
        </p:spPr>
        <p:txBody>
          <a:bodyPr wrap="none" lIns="118510" tIns="59255" rIns="118510" bIns="59255"/>
          <a:lstStyle/>
          <a:p>
            <a:pPr eaLnBrk="0" hangingPunct="0"/>
            <a:r>
              <a:rPr lang="en-US" altLang="zh-CN" sz="3100" b="1" dirty="0">
                <a:latin typeface="Times New Roman" panose="02020603050405020304" pitchFamily="18" charset="0"/>
              </a:rPr>
              <a:t>2. Many students </a:t>
            </a:r>
            <a:r>
              <a:rPr lang="en-US" altLang="zh-CN" sz="3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ask for advice</a:t>
            </a:r>
            <a:r>
              <a:rPr lang="en-US" altLang="zh-CN" sz="3100" b="1" dirty="0">
                <a:latin typeface="Times New Roman" panose="02020603050405020304" pitchFamily="18" charset="0"/>
              </a:rPr>
              <a:t> about </a:t>
            </a:r>
          </a:p>
          <a:p>
            <a:pPr eaLnBrk="0" hangingPunct="0"/>
            <a:r>
              <a:rPr lang="en-US" altLang="zh-CN" sz="3100" b="1" dirty="0">
                <a:latin typeface="Times New Roman" panose="02020603050405020304" pitchFamily="18" charset="0"/>
              </a:rPr>
              <a:t>     how to </a:t>
            </a:r>
            <a:r>
              <a:rPr lang="en-US" altLang="zh-CN" sz="3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improve their English</a:t>
            </a:r>
            <a:r>
              <a:rPr lang="en-US" altLang="zh-CN" sz="3100" b="1" dirty="0">
                <a:latin typeface="Times New Roman" panose="02020603050405020304" pitchFamily="18" charset="0"/>
              </a:rPr>
              <a:t>.</a:t>
            </a:r>
          </a:p>
          <a:p>
            <a:pPr eaLnBrk="0" hangingPunct="0"/>
            <a:r>
              <a:rPr lang="en-US" altLang="zh-CN" sz="31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1) ask for advice </a:t>
            </a:r>
            <a:r>
              <a:rPr lang="zh-CN" altLang="en-US" sz="31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表示“寻求建议”</a:t>
            </a:r>
          </a:p>
          <a:p>
            <a:pPr eaLnBrk="0" hangingPunct="0"/>
            <a:r>
              <a:rPr lang="zh-CN" altLang="en-US" sz="31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31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= ask for suggestions</a:t>
            </a:r>
          </a:p>
          <a:p>
            <a:pPr eaLnBrk="0" hangingPunct="0"/>
            <a:r>
              <a:rPr lang="en-US" altLang="zh-CN" sz="31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2) improve (one’s) English </a:t>
            </a:r>
          </a:p>
          <a:p>
            <a:pPr eaLnBrk="0" hangingPunct="0"/>
            <a:r>
              <a:rPr lang="zh-CN" altLang="en-US" sz="31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                   提高（某人的）英语水平</a:t>
            </a:r>
          </a:p>
          <a:p>
            <a:pPr eaLnBrk="0" hangingPunct="0"/>
            <a:r>
              <a:rPr lang="en-US" altLang="zh-CN" sz="3100" b="1" dirty="0">
                <a:latin typeface="Times New Roman" panose="02020603050405020304" pitchFamily="18" charset="0"/>
              </a:rPr>
              <a:t>3. I also </a:t>
            </a:r>
            <a:r>
              <a:rPr lang="en-US" altLang="zh-CN" sz="3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advise you to talk about the films</a:t>
            </a:r>
            <a:r>
              <a:rPr lang="en-US" altLang="zh-CN" sz="3100" b="1" dirty="0">
                <a:latin typeface="Times New Roman" panose="02020603050405020304" pitchFamily="18" charset="0"/>
              </a:rPr>
              <a:t> </a:t>
            </a:r>
          </a:p>
          <a:p>
            <a:pPr eaLnBrk="0" hangingPunct="0"/>
            <a:r>
              <a:rPr lang="en-US" altLang="zh-CN" sz="3100" b="1" dirty="0">
                <a:latin typeface="Times New Roman" panose="02020603050405020304" pitchFamily="18" charset="0"/>
              </a:rPr>
              <a:t>or songs with your friends.</a:t>
            </a:r>
          </a:p>
          <a:p>
            <a:pPr eaLnBrk="0" hangingPunct="0"/>
            <a:r>
              <a:rPr lang="en-US" altLang="zh-CN" sz="3100" b="1" dirty="0">
                <a:latin typeface="Times New Roman" panose="02020603050405020304" pitchFamily="18" charset="0"/>
              </a:rPr>
              <a:t>   </a:t>
            </a:r>
            <a:r>
              <a:rPr lang="en-US" altLang="zh-CN" sz="31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advise sb. to do sth.  “</a:t>
            </a:r>
            <a:r>
              <a:rPr lang="zh-CN" altLang="en-US" sz="31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建议某人去做某事”</a:t>
            </a:r>
          </a:p>
          <a:p>
            <a:pPr eaLnBrk="0" hangingPunct="0"/>
            <a:r>
              <a:rPr lang="en-US" altLang="zh-CN" sz="3100" b="1" dirty="0">
                <a:latin typeface="Times New Roman" panose="02020603050405020304" pitchFamily="18" charset="0"/>
              </a:rPr>
              <a:t>e.g. Tom advised Laura to leave for Europe.</a:t>
            </a:r>
          </a:p>
          <a:p>
            <a:pPr eaLnBrk="0" hangingPunct="0"/>
            <a:r>
              <a:rPr lang="en-US" altLang="zh-CN" sz="3100" b="1" dirty="0">
                <a:latin typeface="Times New Roman" panose="02020603050405020304" pitchFamily="18" charset="0"/>
              </a:rPr>
              <a:t>        I advised him to improve his English as soon</a:t>
            </a:r>
          </a:p>
          <a:p>
            <a:pPr eaLnBrk="0" hangingPunct="0"/>
            <a:r>
              <a:rPr lang="en-US" altLang="zh-CN" sz="3100" b="1" dirty="0">
                <a:latin typeface="Times New Roman" panose="02020603050405020304" pitchFamily="18" charset="0"/>
              </a:rPr>
              <a:t>  as possible.</a:t>
            </a:r>
            <a:endParaRPr lang="en-US" altLang="zh-CN" sz="3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/>
          <p:nvPr/>
        </p:nvSpPr>
        <p:spPr>
          <a:xfrm>
            <a:off x="539750" y="1557338"/>
            <a:ext cx="8604250" cy="4483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 advise vt.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    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advise sth. / doing sth. 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建议某事</a:t>
            </a:r>
            <a:r>
              <a:rPr lang="en-US" altLang="zh-CN" sz="3200" b="1" dirty="0">
                <a:latin typeface="Times New Roman" panose="02020603050405020304" pitchFamily="18" charset="0"/>
              </a:rPr>
              <a:t>/ </a:t>
            </a:r>
            <a:r>
              <a:rPr lang="zh-CN" altLang="en-US" sz="3200" b="1" dirty="0">
                <a:latin typeface="Times New Roman" panose="02020603050405020304" pitchFamily="18" charset="0"/>
              </a:rPr>
              <a:t>做某事   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 </a:t>
            </a:r>
            <a:r>
              <a:rPr lang="en-US" altLang="zh-CN" sz="3200" b="1" dirty="0">
                <a:latin typeface="Times New Roman" panose="02020603050405020304" pitchFamily="18" charset="0"/>
              </a:rPr>
              <a:t>advise sb. how to do sth. </a:t>
            </a:r>
            <a:r>
              <a:rPr lang="zh-CN" altLang="en-US" sz="3200" b="1" dirty="0">
                <a:latin typeface="Times New Roman" panose="02020603050405020304" pitchFamily="18" charset="0"/>
              </a:rPr>
              <a:t>建议某人如何做某事   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 </a:t>
            </a:r>
            <a:r>
              <a:rPr lang="en-US" altLang="zh-CN" sz="3200" b="1" dirty="0">
                <a:latin typeface="Times New Roman" panose="02020603050405020304" pitchFamily="18" charset="0"/>
              </a:rPr>
              <a:t>advise sb. to do sth. </a:t>
            </a:r>
            <a:r>
              <a:rPr lang="zh-CN" altLang="en-US" sz="3200" b="1" dirty="0">
                <a:latin typeface="Times New Roman" panose="02020603050405020304" pitchFamily="18" charset="0"/>
              </a:rPr>
              <a:t>建议某人做某事   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 </a:t>
            </a:r>
            <a:r>
              <a:rPr lang="en-US" altLang="zh-CN" sz="3200" b="1" dirty="0">
                <a:latin typeface="Times New Roman" panose="02020603050405020304" pitchFamily="18" charset="0"/>
              </a:rPr>
              <a:t>advise (sb) (that) + (should)do sth / 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(should) be done </a:t>
            </a:r>
          </a:p>
        </p:txBody>
      </p:sp>
      <p:sp>
        <p:nvSpPr>
          <p:cNvPr id="18434" name="Text Box 3"/>
          <p:cNvSpPr txBox="1"/>
          <p:nvPr/>
        </p:nvSpPr>
        <p:spPr>
          <a:xfrm>
            <a:off x="2124075" y="692150"/>
            <a:ext cx="4708525" cy="579438"/>
          </a:xfrm>
          <a:prstGeom prst="rect">
            <a:avLst/>
          </a:prstGeom>
          <a:solidFill>
            <a:srgbClr val="B2F913"/>
          </a:solidFill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Advise </a:t>
            </a:r>
            <a:r>
              <a:rPr lang="zh-CN" altLang="en-US" sz="3200" b="1" dirty="0">
                <a:latin typeface="Times New Roman" panose="02020603050405020304" pitchFamily="18" charset="0"/>
              </a:rPr>
              <a:t>和</a:t>
            </a:r>
            <a:r>
              <a:rPr lang="en-US" altLang="zh-CN" sz="3200" b="1" dirty="0">
                <a:latin typeface="Times New Roman" panose="02020603050405020304" pitchFamily="18" charset="0"/>
              </a:rPr>
              <a:t>advice </a:t>
            </a:r>
            <a:r>
              <a:rPr lang="zh-CN" altLang="en-US" sz="3200" b="1" dirty="0">
                <a:latin typeface="Times New Roman" panose="02020603050405020304" pitchFamily="18" charset="0"/>
              </a:rPr>
              <a:t>用法总结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/>
          <p:nvPr/>
        </p:nvSpPr>
        <p:spPr>
          <a:xfrm>
            <a:off x="684213" y="476250"/>
            <a:ext cx="8459787" cy="66786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 advice   n 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不可数名词   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 </a:t>
            </a:r>
            <a:r>
              <a:rPr lang="en-US" altLang="zh-CN" sz="3200" b="1" dirty="0">
                <a:latin typeface="Times New Roman" panose="02020603050405020304" pitchFamily="18" charset="0"/>
              </a:rPr>
              <a:t>ask (sb) for advice </a:t>
            </a:r>
            <a:r>
              <a:rPr lang="zh-CN" altLang="en-US" sz="3200" b="1" dirty="0">
                <a:latin typeface="Times New Roman" panose="02020603050405020304" pitchFamily="18" charset="0"/>
              </a:rPr>
              <a:t>征询某人的意见    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give sb some advice 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= give some advice to sb 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  给某人提出建议、意见 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  </a:t>
            </a:r>
            <a:r>
              <a:rPr lang="en-US" altLang="zh-CN" sz="3200" b="1" dirty="0">
                <a:latin typeface="Times New Roman" panose="02020603050405020304" pitchFamily="18" charset="0"/>
              </a:rPr>
              <a:t>offer sb some advice = offer some advice to sb   follow one's advice = take one’s advice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  </a:t>
            </a:r>
            <a:r>
              <a:rPr lang="zh-CN" altLang="en-US" sz="3200" b="1" dirty="0">
                <a:latin typeface="Times New Roman" panose="02020603050405020304" pitchFamily="18" charset="0"/>
              </a:rPr>
              <a:t>接受某人的建议   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  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/>
          <p:nvPr/>
        </p:nvSpPr>
        <p:spPr>
          <a:xfrm>
            <a:off x="468313" y="549275"/>
            <a:ext cx="8353425" cy="5946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 advice 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的其它特点和搭配    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some advice    a piece of advice    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give / offer some advice on doing sth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 / on how to do sth   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My advice is that </a:t>
            </a:r>
            <a:r>
              <a:rPr lang="zh-CN" altLang="en-US" sz="3200" b="1" dirty="0">
                <a:latin typeface="Times New Roman" panose="02020603050405020304" pitchFamily="18" charset="0"/>
              </a:rPr>
              <a:t>主语 </a:t>
            </a:r>
            <a:r>
              <a:rPr lang="en-US" altLang="zh-CN" sz="3200" b="1" dirty="0">
                <a:latin typeface="Times New Roman" panose="02020603050405020304" pitchFamily="18" charset="0"/>
              </a:rPr>
              <a:t>+ </a:t>
            </a: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should</a:t>
            </a:r>
            <a:r>
              <a:rPr lang="zh-CN" altLang="en-US" sz="3200" b="1" dirty="0">
                <a:latin typeface="Times New Roman" panose="02020603050405020304" pitchFamily="18" charset="0"/>
              </a:rPr>
              <a:t>）  </a:t>
            </a:r>
            <a:r>
              <a:rPr lang="en-US" altLang="zh-CN" sz="3200" b="1" dirty="0">
                <a:latin typeface="Times New Roman" panose="02020603050405020304" pitchFamily="18" charset="0"/>
              </a:rPr>
              <a:t>do sth / (should) be done   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give sb some advice that </a:t>
            </a:r>
            <a:r>
              <a:rPr lang="zh-CN" altLang="en-US" sz="3200" b="1" dirty="0">
                <a:latin typeface="Times New Roman" panose="02020603050405020304" pitchFamily="18" charset="0"/>
              </a:rPr>
              <a:t>主语 </a:t>
            </a:r>
            <a:r>
              <a:rPr lang="en-US" altLang="zh-CN" sz="3200" b="1" dirty="0">
                <a:latin typeface="Times New Roman" panose="02020603050405020304" pitchFamily="18" charset="0"/>
              </a:rPr>
              <a:t>+ </a:t>
            </a: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should</a:t>
            </a:r>
            <a:r>
              <a:rPr lang="zh-CN" altLang="en-US" sz="3200" b="1" dirty="0">
                <a:latin typeface="Times New Roman" panose="02020603050405020304" pitchFamily="18" charset="0"/>
              </a:rPr>
              <a:t>）</a:t>
            </a:r>
            <a:r>
              <a:rPr lang="en-US" altLang="zh-CN" sz="3200" b="1" dirty="0">
                <a:latin typeface="Times New Roman" panose="02020603050405020304" pitchFamily="18" charset="0"/>
              </a:rPr>
              <a:t>do sth / (should) be done </a:t>
            </a:r>
            <a:r>
              <a:rPr lang="zh-CN" altLang="en-US" sz="3200" b="1" dirty="0">
                <a:latin typeface="Times New Roman" panose="02020603050405020304" pitchFamily="18" charset="0"/>
              </a:rPr>
              <a:t>（同位语从句）</a:t>
            </a: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/>
          <p:nvPr/>
        </p:nvSpPr>
        <p:spPr>
          <a:xfrm>
            <a:off x="1979613" y="4149725"/>
            <a:ext cx="12969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smile</a:t>
            </a:r>
          </a:p>
        </p:txBody>
      </p:sp>
      <p:sp>
        <p:nvSpPr>
          <p:cNvPr id="46086" name="Text Box 6"/>
          <p:cNvSpPr txBox="1"/>
          <p:nvPr/>
        </p:nvSpPr>
        <p:spPr>
          <a:xfrm>
            <a:off x="2051050" y="1989138"/>
            <a:ext cx="12969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smile</a:t>
            </a:r>
          </a:p>
        </p:txBody>
      </p:sp>
      <p:sp>
        <p:nvSpPr>
          <p:cNvPr id="46087" name="Text Box 7"/>
          <p:cNvSpPr txBox="1"/>
          <p:nvPr/>
        </p:nvSpPr>
        <p:spPr>
          <a:xfrm>
            <a:off x="2484438" y="5229225"/>
            <a:ext cx="14398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smiled</a:t>
            </a:r>
          </a:p>
        </p:txBody>
      </p:sp>
      <p:sp>
        <p:nvSpPr>
          <p:cNvPr id="21508" name="Rectangle 10"/>
          <p:cNvSpPr/>
          <p:nvPr/>
        </p:nvSpPr>
        <p:spPr>
          <a:xfrm>
            <a:off x="393700" y="327025"/>
            <a:ext cx="8750300" cy="6530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0">
              <a:lnSpc>
                <a:spcPct val="110000"/>
              </a:lnSpc>
              <a:tabLst>
                <a:tab pos="4930775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4. You should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smile</a:t>
            </a:r>
            <a:r>
              <a:rPr lang="en-US" altLang="zh-CN" sz="3200" b="1" dirty="0">
                <a:latin typeface="Times New Roman" panose="02020603050405020304" pitchFamily="18" charset="0"/>
              </a:rPr>
              <a:t> at her.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    smile:</a:t>
            </a:r>
            <a:r>
              <a:rPr lang="zh-CN" altLang="en-US" sz="3200" b="1" dirty="0">
                <a:latin typeface="Times New Roman" panose="02020603050405020304" pitchFamily="18" charset="0"/>
              </a:rPr>
              <a:t>微笑</a:t>
            </a:r>
            <a:br>
              <a:rPr lang="zh-CN" altLang="en-US" sz="3200" b="1" dirty="0">
                <a:latin typeface="Times New Roman" panose="02020603050405020304" pitchFamily="18" charset="0"/>
              </a:rPr>
            </a:br>
            <a:r>
              <a:rPr lang="zh-CN" altLang="en-US" sz="3200" b="1" dirty="0">
                <a:latin typeface="Times New Roman" panose="02020603050405020304" pitchFamily="18" charset="0"/>
              </a:rPr>
              <a:t>    脸上带着微笑，她很开心地离开了那个晚会。</a:t>
            </a:r>
            <a:br>
              <a:rPr lang="zh-CN" altLang="en-US" sz="3200" b="1" dirty="0">
                <a:latin typeface="Times New Roman" panose="02020603050405020304" pitchFamily="18" charset="0"/>
              </a:rPr>
            </a:b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With a _____ on her face, she left the party </a:t>
            </a:r>
          </a:p>
          <a:p>
            <a:pPr defTabSz="0">
              <a:lnSpc>
                <a:spcPct val="110000"/>
              </a:lnSpc>
              <a:tabLst>
                <a:tab pos="4930775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    happily.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v.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微笑</a:t>
            </a:r>
          </a:p>
          <a:p>
            <a:pPr defTabSz="0">
              <a:lnSpc>
                <a:spcPct val="110000"/>
              </a:lnSpc>
              <a:tabLst>
                <a:tab pos="4930775" algn="l"/>
              </a:tabLst>
            </a:pPr>
            <a:r>
              <a:rPr lang="zh-CN" altLang="en-US" sz="3200" b="1" dirty="0">
                <a:latin typeface="Times New Roman" panose="02020603050405020304" pitchFamily="18" charset="0"/>
              </a:rPr>
              <a:t>    请对你的朋友们微笑一下。</a:t>
            </a:r>
          </a:p>
          <a:p>
            <a:pPr defTabSz="0">
              <a:lnSpc>
                <a:spcPct val="110000"/>
              </a:lnSpc>
              <a:tabLst>
                <a:tab pos="4930775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Please ________ to your friends.</a:t>
            </a:r>
          </a:p>
          <a:p>
            <a:pPr defTabSz="0">
              <a:lnSpc>
                <a:spcPct val="110000"/>
              </a:lnSpc>
              <a:tabLst>
                <a:tab pos="4930775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侍应生笑着对我说：“这边请！”</a:t>
            </a:r>
          </a:p>
          <a:p>
            <a:pPr defTabSz="0">
              <a:lnSpc>
                <a:spcPct val="110000"/>
              </a:lnSpc>
              <a:tabLst>
                <a:tab pos="4930775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The waiter ________ to me and said, “This </a:t>
            </a:r>
          </a:p>
          <a:p>
            <a:pPr defTabSz="0">
              <a:lnSpc>
                <a:spcPct val="110000"/>
              </a:lnSpc>
              <a:tabLst>
                <a:tab pos="4930775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way, please.”</a:t>
            </a:r>
          </a:p>
          <a:p>
            <a:pPr defTabSz="0">
              <a:lnSpc>
                <a:spcPct val="110000"/>
              </a:lnSpc>
              <a:tabLst>
                <a:tab pos="4930775" algn="l"/>
              </a:tabLst>
            </a:pP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6" grpId="0"/>
      <p:bldP spid="460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0" hangingPunct="0"/>
            <a:r>
              <a:rPr lang="en-US" altLang="zh-CN" sz="3200" b="1" u="sng" dirty="0">
                <a:latin typeface="Times New Roman" panose="02020603050405020304" pitchFamily="18" charset="0"/>
                <a:ea typeface="微软雅黑" panose="020B0503020204020204" pitchFamily="34" charset="-122"/>
              </a:rPr>
              <a:t>Give somebody some advice</a:t>
            </a:r>
          </a:p>
        </p:txBody>
      </p:sp>
      <p:sp>
        <p:nvSpPr>
          <p:cNvPr id="22530" name="Text Box 3"/>
          <p:cNvSpPr txBox="1"/>
          <p:nvPr/>
        </p:nvSpPr>
        <p:spPr>
          <a:xfrm>
            <a:off x="1549400" y="1308100"/>
            <a:ext cx="5183188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How about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doing</a:t>
            </a:r>
            <a:r>
              <a:rPr lang="en-US" altLang="zh-CN" sz="3200" b="1" dirty="0">
                <a:latin typeface="Times New Roman" panose="02020603050405020304" pitchFamily="18" charset="0"/>
              </a:rPr>
              <a:t> sth.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= What about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doing</a:t>
            </a:r>
            <a:r>
              <a:rPr lang="en-US" altLang="zh-CN" sz="3200" b="1" dirty="0">
                <a:latin typeface="Times New Roman" panose="02020603050405020304" pitchFamily="18" charset="0"/>
              </a:rPr>
              <a:t> sth.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78852" name="Text Box 4"/>
          <p:cNvSpPr txBox="1"/>
          <p:nvPr/>
        </p:nvSpPr>
        <p:spPr>
          <a:xfrm>
            <a:off x="1403350" y="2133600"/>
            <a:ext cx="60483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听听英语广播，怎么样？</a:t>
            </a:r>
          </a:p>
        </p:txBody>
      </p:sp>
      <p:sp>
        <p:nvSpPr>
          <p:cNvPr id="78853" name="Text Box 5"/>
          <p:cNvSpPr txBox="1"/>
          <p:nvPr/>
        </p:nvSpPr>
        <p:spPr>
          <a:xfrm>
            <a:off x="1042988" y="3065463"/>
            <a:ext cx="72009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________________ to the radio?</a:t>
            </a:r>
          </a:p>
        </p:txBody>
      </p:sp>
      <p:sp>
        <p:nvSpPr>
          <p:cNvPr id="78854" name="Text Box 6"/>
          <p:cNvSpPr txBox="1"/>
          <p:nvPr/>
        </p:nvSpPr>
        <p:spPr>
          <a:xfrm>
            <a:off x="971550" y="2852738"/>
            <a:ext cx="374491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about listening</a:t>
            </a:r>
          </a:p>
        </p:txBody>
      </p:sp>
      <p:sp>
        <p:nvSpPr>
          <p:cNvPr id="78855" name="Text Box 7"/>
          <p:cNvSpPr txBox="1"/>
          <p:nvPr/>
        </p:nvSpPr>
        <p:spPr>
          <a:xfrm>
            <a:off x="1042988" y="2997200"/>
            <a:ext cx="3887787" cy="57943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about listening</a:t>
            </a:r>
          </a:p>
        </p:txBody>
      </p:sp>
      <p:sp>
        <p:nvSpPr>
          <p:cNvPr id="78856" name="Text Box 8"/>
          <p:cNvSpPr txBox="1"/>
          <p:nvPr/>
        </p:nvSpPr>
        <p:spPr>
          <a:xfrm>
            <a:off x="1258888" y="3860800"/>
            <a:ext cx="60483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每天都读英语，怎么样？</a:t>
            </a:r>
          </a:p>
        </p:txBody>
      </p:sp>
      <p:sp>
        <p:nvSpPr>
          <p:cNvPr id="78857" name="Text Box 9"/>
          <p:cNvSpPr txBox="1"/>
          <p:nvPr/>
        </p:nvSpPr>
        <p:spPr>
          <a:xfrm>
            <a:off x="900113" y="5157788"/>
            <a:ext cx="72009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________________ English every day?</a:t>
            </a:r>
          </a:p>
        </p:txBody>
      </p:sp>
      <p:sp>
        <p:nvSpPr>
          <p:cNvPr id="78858" name="Text Box 10"/>
          <p:cNvSpPr txBox="1"/>
          <p:nvPr/>
        </p:nvSpPr>
        <p:spPr>
          <a:xfrm>
            <a:off x="755650" y="5013325"/>
            <a:ext cx="374491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about reading</a:t>
            </a:r>
          </a:p>
        </p:txBody>
      </p:sp>
      <p:sp>
        <p:nvSpPr>
          <p:cNvPr id="78859" name="Text Box 11"/>
          <p:cNvSpPr txBox="1"/>
          <p:nvPr/>
        </p:nvSpPr>
        <p:spPr>
          <a:xfrm>
            <a:off x="827088" y="5013325"/>
            <a:ext cx="3887787" cy="57943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about reading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3" grpId="0"/>
      <p:bldP spid="78854" grpId="0"/>
      <p:bldP spid="78855" grpId="0" animBg="1"/>
      <p:bldP spid="78856" grpId="0"/>
      <p:bldP spid="78857" grpId="0"/>
      <p:bldP spid="78858" grpId="0"/>
      <p:bldP spid="7885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2524125" y="549275"/>
            <a:ext cx="6778625" cy="777875"/>
          </a:xfrm>
        </p:spPr>
        <p:txBody>
          <a:bodyPr vert="horz" wrap="square" lIns="91440" tIns="45720" rIns="91440" bIns="45720" anchor="ctr"/>
          <a:lstStyle/>
          <a:p>
            <a:r>
              <a:rPr lang="en-US" altLang="zh-CN" sz="4000" dirty="0">
                <a:solidFill>
                  <a:srgbClr val="003399"/>
                </a:solidFill>
                <a:latin typeface="Times New Roman" panose="02020603050405020304" pitchFamily="18" charset="0"/>
              </a:rPr>
              <a:t>Examples:</a:t>
            </a:r>
          </a:p>
        </p:txBody>
      </p:sp>
      <p:sp>
        <p:nvSpPr>
          <p:cNvPr id="79875" name="Rectangle 3"/>
          <p:cNvSpPr>
            <a:spLocks noGrp="1"/>
          </p:cNvSpPr>
          <p:nvPr>
            <p:ph idx="1"/>
          </p:nvPr>
        </p:nvSpPr>
        <p:spPr>
          <a:xfrm>
            <a:off x="914400" y="1557338"/>
            <a:ext cx="8229600" cy="4525962"/>
          </a:xfrm>
          <a:solidFill>
            <a:srgbClr val="FFFFFF"/>
          </a:solidFill>
          <a:ln>
            <a:solidFill>
              <a:schemeClr val="bg1"/>
            </a:solidFill>
            <a:miter/>
          </a:ln>
        </p:spPr>
        <p:txBody>
          <a:bodyPr/>
          <a:lstStyle/>
          <a:p>
            <a:pPr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eat / more fruit</a:t>
            </a:r>
          </a:p>
          <a:p>
            <a:pPr>
              <a:buNone/>
            </a:pP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to bed / at 9:00 pm</a:t>
            </a:r>
          </a:p>
          <a:p>
            <a:pPr>
              <a:buNone/>
            </a:pP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take / more exercise</a:t>
            </a:r>
          </a:p>
          <a:p>
            <a:pPr>
              <a:buNone/>
            </a:pP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drink / more water</a:t>
            </a:r>
          </a:p>
        </p:txBody>
      </p:sp>
      <p:sp>
        <p:nvSpPr>
          <p:cNvPr id="79876" name="Text Box 4"/>
          <p:cNvSpPr txBox="1"/>
          <p:nvPr/>
        </p:nvSpPr>
        <p:spPr>
          <a:xfrm>
            <a:off x="627063" y="2205038"/>
            <a:ext cx="79216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How about eating more fruit?</a:t>
            </a:r>
          </a:p>
        </p:txBody>
      </p:sp>
      <p:sp>
        <p:nvSpPr>
          <p:cNvPr id="79877" name="Text Box 5"/>
          <p:cNvSpPr txBox="1"/>
          <p:nvPr/>
        </p:nvSpPr>
        <p:spPr>
          <a:xfrm>
            <a:off x="627063" y="3425825"/>
            <a:ext cx="79216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How about going to bed at 9:00 pm?</a:t>
            </a:r>
          </a:p>
        </p:txBody>
      </p:sp>
      <p:sp>
        <p:nvSpPr>
          <p:cNvPr id="79878" name="Text Box 6"/>
          <p:cNvSpPr txBox="1"/>
          <p:nvPr/>
        </p:nvSpPr>
        <p:spPr>
          <a:xfrm>
            <a:off x="696913" y="4505325"/>
            <a:ext cx="79216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How about taking more exercise?</a:t>
            </a:r>
          </a:p>
        </p:txBody>
      </p:sp>
      <p:sp>
        <p:nvSpPr>
          <p:cNvPr id="79879" name="Text Box 7"/>
          <p:cNvSpPr txBox="1"/>
          <p:nvPr/>
        </p:nvSpPr>
        <p:spPr>
          <a:xfrm>
            <a:off x="698500" y="5657850"/>
            <a:ext cx="79216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How about drinking more water?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nimBg="1"/>
      <p:bldP spid="79876" grpId="0"/>
      <p:bldP spid="79877" grpId="0"/>
      <p:bldP spid="79878" grpId="0"/>
      <p:bldP spid="798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矩形 1"/>
          <p:cNvSpPr/>
          <p:nvPr/>
        </p:nvSpPr>
        <p:spPr>
          <a:xfrm>
            <a:off x="323850" y="1412875"/>
            <a:ext cx="8820150" cy="5238750"/>
          </a:xfrm>
          <a:prstGeom prst="rect">
            <a:avLst/>
          </a:prstGeom>
          <a:noFill/>
          <a:ln w="9525">
            <a:noFill/>
          </a:ln>
        </p:spPr>
        <p:txBody>
          <a:bodyPr lIns="118510" tIns="59255" rIns="118510" bIns="59255">
            <a:spAutoFit/>
          </a:bodyPr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Grasp the key words and key structure:</a:t>
            </a:r>
          </a:p>
          <a:p>
            <a:pPr marL="342900" indent="-34290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vocabulary, ask for, improve, basic, advise, conversation, quickly, natural, suggest, place </a:t>
            </a:r>
          </a:p>
          <a:p>
            <a:pPr marL="342900" indent="-34290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Reading skill:</a:t>
            </a:r>
          </a:p>
          <a:p>
            <a:pPr marL="342900" indent="-342900"/>
            <a:r>
              <a:rPr lang="en-US" altLang="zh-CN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To follow the advice about how to learn English.</a:t>
            </a:r>
          </a:p>
          <a:p>
            <a:pPr marL="342900" indent="-34290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 Affection:</a:t>
            </a:r>
          </a:p>
          <a:p>
            <a:pPr marL="342900" indent="-342900"/>
            <a:r>
              <a:rPr lang="en-US" altLang="zh-CN" sz="28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we should hold the positive attitude on    </a:t>
            </a: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</a:rPr>
              <a:t>     learning English.</a:t>
            </a: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endParaRPr lang="en-US" altLang="zh-CN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2" name="TextBox 2"/>
          <p:cNvSpPr txBox="1"/>
          <p:nvPr/>
        </p:nvSpPr>
        <p:spPr>
          <a:xfrm>
            <a:off x="2268538" y="549275"/>
            <a:ext cx="4383087" cy="833438"/>
          </a:xfrm>
          <a:prstGeom prst="rect">
            <a:avLst/>
          </a:prstGeom>
          <a:noFill/>
          <a:ln w="9525">
            <a:noFill/>
          </a:ln>
        </p:spPr>
        <p:txBody>
          <a:bodyPr wrap="none" lIns="118510" tIns="59255" rIns="118510" bIns="59255">
            <a:spAutoFit/>
          </a:bodyPr>
          <a:lstStyle/>
          <a:p>
            <a:r>
              <a:rPr lang="en-US" altLang="zh-CN" sz="4700" b="1" dirty="0">
                <a:solidFill>
                  <a:srgbClr val="000099"/>
                </a:solidFill>
                <a:latin typeface="Arial" panose="020B0604020202020204" pitchFamily="34" charset="0"/>
              </a:rPr>
              <a:t>Teaching aims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0" hangingPunct="0"/>
            <a:r>
              <a:rPr lang="en-US" altLang="zh-CN" sz="3200" b="1" u="sng" dirty="0">
                <a:latin typeface="Times New Roman" panose="02020603050405020304" pitchFamily="18" charset="0"/>
                <a:ea typeface="微软雅黑" panose="020B0503020204020204" pitchFamily="34" charset="-122"/>
              </a:rPr>
              <a:t>Give somebody some advice</a:t>
            </a:r>
          </a:p>
        </p:txBody>
      </p:sp>
      <p:sp>
        <p:nvSpPr>
          <p:cNvPr id="24578" name="Text Box 3"/>
          <p:cNvSpPr txBox="1"/>
          <p:nvPr/>
        </p:nvSpPr>
        <p:spPr>
          <a:xfrm>
            <a:off x="1403350" y="1308100"/>
            <a:ext cx="6408738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Why don’t you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r>
              <a:rPr lang="en-US" altLang="zh-CN" sz="3200" b="1" dirty="0">
                <a:latin typeface="Times New Roman" panose="02020603050405020304" pitchFamily="18" charset="0"/>
              </a:rPr>
              <a:t> sth.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= Why not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r>
              <a:rPr lang="en-US" altLang="zh-CN" sz="3200" b="1" dirty="0">
                <a:latin typeface="Times New Roman" panose="02020603050405020304" pitchFamily="18" charset="0"/>
              </a:rPr>
              <a:t> sth.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0900" name="Text Box 4"/>
          <p:cNvSpPr txBox="1"/>
          <p:nvPr/>
        </p:nvSpPr>
        <p:spPr>
          <a:xfrm>
            <a:off x="1403350" y="2133600"/>
            <a:ext cx="60483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为什么不把它写下来呢？</a:t>
            </a:r>
          </a:p>
        </p:txBody>
      </p:sp>
      <p:sp>
        <p:nvSpPr>
          <p:cNvPr id="80901" name="Text Box 5"/>
          <p:cNvSpPr txBox="1"/>
          <p:nvPr/>
        </p:nvSpPr>
        <p:spPr>
          <a:xfrm>
            <a:off x="1260475" y="2781300"/>
            <a:ext cx="64801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___________________ it down?</a:t>
            </a:r>
          </a:p>
        </p:txBody>
      </p:sp>
      <p:sp>
        <p:nvSpPr>
          <p:cNvPr id="80902" name="Text Box 6"/>
          <p:cNvSpPr txBox="1"/>
          <p:nvPr/>
        </p:nvSpPr>
        <p:spPr>
          <a:xfrm>
            <a:off x="900113" y="3573463"/>
            <a:ext cx="64801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= ___________________ it down?</a:t>
            </a:r>
          </a:p>
        </p:txBody>
      </p:sp>
      <p:sp>
        <p:nvSpPr>
          <p:cNvPr id="80903" name="Text Box 7"/>
          <p:cNvSpPr txBox="1"/>
          <p:nvPr/>
        </p:nvSpPr>
        <p:spPr>
          <a:xfrm>
            <a:off x="1547813" y="2778125"/>
            <a:ext cx="38877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Why don’t you write</a:t>
            </a:r>
          </a:p>
        </p:txBody>
      </p:sp>
      <p:sp>
        <p:nvSpPr>
          <p:cNvPr id="80904" name="Text Box 8"/>
          <p:cNvSpPr txBox="1"/>
          <p:nvPr/>
        </p:nvSpPr>
        <p:spPr>
          <a:xfrm>
            <a:off x="1763713" y="3500438"/>
            <a:ext cx="30956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Why not write</a:t>
            </a:r>
          </a:p>
        </p:txBody>
      </p:sp>
      <p:sp>
        <p:nvSpPr>
          <p:cNvPr id="80905" name="Text Box 9"/>
          <p:cNvSpPr txBox="1"/>
          <p:nvPr/>
        </p:nvSpPr>
        <p:spPr>
          <a:xfrm>
            <a:off x="179388" y="4144963"/>
            <a:ext cx="92170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为什么不把正确的拼写和语法写在错误旁边呢？</a:t>
            </a:r>
          </a:p>
        </p:txBody>
      </p:sp>
      <p:sp>
        <p:nvSpPr>
          <p:cNvPr id="80906" name="Text Box 10"/>
          <p:cNvSpPr txBox="1"/>
          <p:nvPr/>
        </p:nvSpPr>
        <p:spPr>
          <a:xfrm>
            <a:off x="684213" y="4797425"/>
            <a:ext cx="871378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___________________ down the correct spelling and grammar next to the mistakes?</a:t>
            </a:r>
          </a:p>
        </p:txBody>
      </p:sp>
      <p:sp>
        <p:nvSpPr>
          <p:cNvPr id="80907" name="Text Box 11"/>
          <p:cNvSpPr txBox="1"/>
          <p:nvPr/>
        </p:nvSpPr>
        <p:spPr>
          <a:xfrm>
            <a:off x="1187450" y="4724400"/>
            <a:ext cx="38877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Why don’t you write</a:t>
            </a:r>
          </a:p>
        </p:txBody>
      </p:sp>
      <p:sp>
        <p:nvSpPr>
          <p:cNvPr id="80908" name="Text Box 12"/>
          <p:cNvSpPr txBox="1"/>
          <p:nvPr/>
        </p:nvSpPr>
        <p:spPr>
          <a:xfrm>
            <a:off x="900113" y="4721225"/>
            <a:ext cx="4103687" cy="57943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Why not write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1" grpId="0"/>
      <p:bldP spid="80902" grpId="0"/>
      <p:bldP spid="80903" grpId="0"/>
      <p:bldP spid="80904" grpId="0"/>
      <p:bldP spid="80905" grpId="0"/>
      <p:bldP spid="80906" grpId="0"/>
      <p:bldP spid="80907" grpId="0"/>
      <p:bldP spid="8090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2124075" y="404813"/>
            <a:ext cx="6778625" cy="777875"/>
          </a:xfrm>
        </p:spPr>
        <p:txBody>
          <a:bodyPr vert="horz" wrap="square" lIns="91440" tIns="45720" rIns="91440" bIns="45720" anchor="ctr"/>
          <a:lstStyle/>
          <a:p>
            <a:r>
              <a:rPr lang="en-US" altLang="zh-CN" sz="4000" dirty="0">
                <a:solidFill>
                  <a:srgbClr val="003399"/>
                </a:solidFill>
                <a:latin typeface="Times New Roman" panose="02020603050405020304" pitchFamily="18" charset="0"/>
              </a:rPr>
              <a:t>Examples:</a:t>
            </a:r>
          </a:p>
        </p:txBody>
      </p:sp>
      <p:sp>
        <p:nvSpPr>
          <p:cNvPr id="81923" name="Rectangle 3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  <a:ln>
            <a:solidFill>
              <a:schemeClr val="bg1"/>
            </a:solidFill>
            <a:miter/>
          </a:ln>
        </p:spPr>
        <p:txBody>
          <a:bodyPr/>
          <a:lstStyle/>
          <a:p>
            <a:pPr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eat / more fruit</a:t>
            </a:r>
          </a:p>
          <a:p>
            <a:pPr>
              <a:buNone/>
            </a:pP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to bed / at 9:00 pm</a:t>
            </a:r>
          </a:p>
          <a:p>
            <a:pPr>
              <a:buNone/>
            </a:pP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take / more exercise</a:t>
            </a:r>
          </a:p>
          <a:p>
            <a:pPr>
              <a:buNone/>
            </a:pP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drink / more water</a:t>
            </a:r>
          </a:p>
        </p:txBody>
      </p:sp>
      <p:sp>
        <p:nvSpPr>
          <p:cNvPr id="81924" name="Text Box 4"/>
          <p:cNvSpPr txBox="1"/>
          <p:nvPr/>
        </p:nvSpPr>
        <p:spPr>
          <a:xfrm>
            <a:off x="468313" y="2205038"/>
            <a:ext cx="79216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Why don’t you eat more fruit?</a:t>
            </a:r>
          </a:p>
        </p:txBody>
      </p:sp>
      <p:sp>
        <p:nvSpPr>
          <p:cNvPr id="81925" name="Text Box 5"/>
          <p:cNvSpPr txBox="1"/>
          <p:nvPr/>
        </p:nvSpPr>
        <p:spPr>
          <a:xfrm>
            <a:off x="468313" y="3425825"/>
            <a:ext cx="79216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Why don’t you go to bed at 9:00 pm?</a:t>
            </a:r>
          </a:p>
        </p:txBody>
      </p:sp>
      <p:sp>
        <p:nvSpPr>
          <p:cNvPr id="81926" name="Text Box 6"/>
          <p:cNvSpPr txBox="1"/>
          <p:nvPr/>
        </p:nvSpPr>
        <p:spPr>
          <a:xfrm>
            <a:off x="538163" y="4505325"/>
            <a:ext cx="79216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Why don’t you take more exercise?</a:t>
            </a:r>
          </a:p>
        </p:txBody>
      </p:sp>
      <p:sp>
        <p:nvSpPr>
          <p:cNvPr id="81927" name="Text Box 7"/>
          <p:cNvSpPr txBox="1"/>
          <p:nvPr/>
        </p:nvSpPr>
        <p:spPr>
          <a:xfrm>
            <a:off x="539750" y="5657850"/>
            <a:ext cx="79216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Why don’t you drink more water?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nimBg="1"/>
      <p:bldP spid="81924" grpId="0"/>
      <p:bldP spid="81925" grpId="0"/>
      <p:bldP spid="81926" grpId="0"/>
      <p:bldP spid="819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0" hangingPunct="0"/>
            <a:r>
              <a:rPr lang="en-US" altLang="zh-CN" sz="3200" b="1" u="sng" dirty="0">
                <a:latin typeface="Times New Roman" panose="02020603050405020304" pitchFamily="18" charset="0"/>
                <a:ea typeface="微软雅黑" panose="020B0503020204020204" pitchFamily="34" charset="-122"/>
              </a:rPr>
              <a:t>Give somebody some advice</a:t>
            </a:r>
          </a:p>
        </p:txBody>
      </p:sp>
      <p:sp>
        <p:nvSpPr>
          <p:cNvPr id="26626" name="Text Box 3"/>
          <p:cNvSpPr txBox="1"/>
          <p:nvPr/>
        </p:nvSpPr>
        <p:spPr>
          <a:xfrm>
            <a:off x="755650" y="1196975"/>
            <a:ext cx="77041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…should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r>
              <a:rPr lang="en-US" altLang="zh-CN" sz="3200" b="1" dirty="0">
                <a:latin typeface="Times New Roman" panose="02020603050405020304" pitchFamily="18" charset="0"/>
              </a:rPr>
              <a:t> sth. / … shouldn’t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r>
              <a:rPr lang="en-US" altLang="zh-CN" sz="3200" b="1" dirty="0">
                <a:latin typeface="Times New Roman" panose="02020603050405020304" pitchFamily="18" charset="0"/>
              </a:rPr>
              <a:t> sth.</a:t>
            </a:r>
          </a:p>
        </p:txBody>
      </p:sp>
      <p:sp>
        <p:nvSpPr>
          <p:cNvPr id="82948" name="Text Box 4"/>
          <p:cNvSpPr txBox="1"/>
          <p:nvPr/>
        </p:nvSpPr>
        <p:spPr>
          <a:xfrm>
            <a:off x="1403350" y="2201863"/>
            <a:ext cx="60483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你应该在课堂上讲英语。</a:t>
            </a:r>
          </a:p>
        </p:txBody>
      </p:sp>
      <p:sp>
        <p:nvSpPr>
          <p:cNvPr id="82949" name="Text Box 5"/>
          <p:cNvSpPr txBox="1"/>
          <p:nvPr/>
        </p:nvSpPr>
        <p:spPr>
          <a:xfrm>
            <a:off x="1260475" y="2781300"/>
            <a:ext cx="64801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You ___________ English in class.</a:t>
            </a:r>
          </a:p>
        </p:txBody>
      </p:sp>
      <p:sp>
        <p:nvSpPr>
          <p:cNvPr id="82950" name="Text Box 6"/>
          <p:cNvSpPr txBox="1"/>
          <p:nvPr/>
        </p:nvSpPr>
        <p:spPr>
          <a:xfrm>
            <a:off x="2124075" y="2705100"/>
            <a:ext cx="26638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should speak</a:t>
            </a:r>
          </a:p>
        </p:txBody>
      </p:sp>
      <p:sp>
        <p:nvSpPr>
          <p:cNvPr id="82951" name="Text Box 7"/>
          <p:cNvSpPr txBox="1"/>
          <p:nvPr/>
        </p:nvSpPr>
        <p:spPr>
          <a:xfrm>
            <a:off x="1403350" y="3570288"/>
            <a:ext cx="69135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你应该在笔记本上写下你的错误。</a:t>
            </a:r>
          </a:p>
        </p:txBody>
      </p:sp>
      <p:sp>
        <p:nvSpPr>
          <p:cNvPr id="82952" name="Text Box 8"/>
          <p:cNvSpPr txBox="1"/>
          <p:nvPr/>
        </p:nvSpPr>
        <p:spPr>
          <a:xfrm>
            <a:off x="1260475" y="4362450"/>
            <a:ext cx="648017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You ___________ down your mistake in your notebook.</a:t>
            </a:r>
          </a:p>
        </p:txBody>
      </p:sp>
      <p:sp>
        <p:nvSpPr>
          <p:cNvPr id="82953" name="Text Box 9"/>
          <p:cNvSpPr txBox="1"/>
          <p:nvPr/>
        </p:nvSpPr>
        <p:spPr>
          <a:xfrm>
            <a:off x="2195513" y="4292600"/>
            <a:ext cx="26638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should write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/>
      <p:bldP spid="82950" grpId="0"/>
      <p:bldP spid="82951" grpId="0"/>
      <p:bldP spid="82952" grpId="0"/>
      <p:bldP spid="829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0" hangingPunct="0"/>
            <a:r>
              <a:rPr lang="en-US" altLang="zh-CN" sz="3200" b="1" u="sng" dirty="0">
                <a:latin typeface="Times New Roman" panose="02020603050405020304" pitchFamily="18" charset="0"/>
                <a:ea typeface="微软雅黑" panose="020B0503020204020204" pitchFamily="34" charset="-122"/>
              </a:rPr>
              <a:t>Give somebody some advice</a:t>
            </a:r>
          </a:p>
        </p:txBody>
      </p:sp>
      <p:sp>
        <p:nvSpPr>
          <p:cNvPr id="27650" name="Text Box 3"/>
          <p:cNvSpPr txBox="1"/>
          <p:nvPr/>
        </p:nvSpPr>
        <p:spPr>
          <a:xfrm>
            <a:off x="1403350" y="1412875"/>
            <a:ext cx="64087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It is a good / great idea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do</a:t>
            </a:r>
            <a:r>
              <a:rPr lang="en-US" altLang="zh-CN" sz="3200" b="1" dirty="0">
                <a:latin typeface="Times New Roman" panose="02020603050405020304" pitchFamily="18" charset="0"/>
              </a:rPr>
              <a:t> sth.</a:t>
            </a:r>
          </a:p>
        </p:txBody>
      </p:sp>
      <p:sp>
        <p:nvSpPr>
          <p:cNvPr id="27651" name="Text Box 4"/>
          <p:cNvSpPr txBox="1"/>
          <p:nvPr/>
        </p:nvSpPr>
        <p:spPr>
          <a:xfrm>
            <a:off x="1403350" y="1985963"/>
            <a:ext cx="727233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It isn’t a good / great idea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do</a:t>
            </a:r>
            <a:r>
              <a:rPr lang="en-US" altLang="zh-CN" sz="3200" b="1" dirty="0">
                <a:latin typeface="Times New Roman" panose="02020603050405020304" pitchFamily="18" charset="0"/>
              </a:rPr>
              <a:t> sth.</a:t>
            </a:r>
          </a:p>
        </p:txBody>
      </p:sp>
      <p:sp>
        <p:nvSpPr>
          <p:cNvPr id="83973" name="Text Box 5"/>
          <p:cNvSpPr txBox="1"/>
          <p:nvPr/>
        </p:nvSpPr>
        <p:spPr>
          <a:xfrm>
            <a:off x="900113" y="2924175"/>
            <a:ext cx="75612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每天检查自己的词汇笔记是一个好主意。</a:t>
            </a:r>
          </a:p>
        </p:txBody>
      </p:sp>
      <p:sp>
        <p:nvSpPr>
          <p:cNvPr id="83974" name="Text Box 6"/>
          <p:cNvSpPr txBox="1"/>
          <p:nvPr/>
        </p:nvSpPr>
        <p:spPr>
          <a:xfrm>
            <a:off x="828675" y="3427413"/>
            <a:ext cx="7920038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____________________ your vocabulary notebook every day.</a:t>
            </a:r>
          </a:p>
        </p:txBody>
      </p:sp>
      <p:sp>
        <p:nvSpPr>
          <p:cNvPr id="83975" name="Text Box 7"/>
          <p:cNvSpPr txBox="1"/>
          <p:nvPr/>
        </p:nvSpPr>
        <p:spPr>
          <a:xfrm>
            <a:off x="827088" y="3429000"/>
            <a:ext cx="48244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 is a good idea to check</a:t>
            </a:r>
          </a:p>
        </p:txBody>
      </p:sp>
      <p:sp>
        <p:nvSpPr>
          <p:cNvPr id="83976" name="Text Box 8"/>
          <p:cNvSpPr txBox="1"/>
          <p:nvPr/>
        </p:nvSpPr>
        <p:spPr>
          <a:xfrm>
            <a:off x="684213" y="4797425"/>
            <a:ext cx="75612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互相用英语发邮件是一个好主意。</a:t>
            </a:r>
          </a:p>
        </p:txBody>
      </p:sp>
      <p:sp>
        <p:nvSpPr>
          <p:cNvPr id="83977" name="Text Box 9"/>
          <p:cNvSpPr txBox="1"/>
          <p:nvPr/>
        </p:nvSpPr>
        <p:spPr>
          <a:xfrm>
            <a:off x="612775" y="5300663"/>
            <a:ext cx="792003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____________________ emails to each other.</a:t>
            </a:r>
          </a:p>
        </p:txBody>
      </p:sp>
      <p:sp>
        <p:nvSpPr>
          <p:cNvPr id="83978" name="Text Box 10"/>
          <p:cNvSpPr txBox="1"/>
          <p:nvPr/>
        </p:nvSpPr>
        <p:spPr>
          <a:xfrm>
            <a:off x="612775" y="5284788"/>
            <a:ext cx="482441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 is a good idea to send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  <p:bldP spid="83975" grpId="0"/>
      <p:bldP spid="83976" grpId="0"/>
      <p:bldP spid="83977" grpId="0"/>
      <p:bldP spid="839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idx="1"/>
          </p:nvPr>
        </p:nvSpPr>
        <p:spPr>
          <a:xfrm>
            <a:off x="457200" y="1279525"/>
            <a:ext cx="8229600" cy="4525963"/>
          </a:xfrm>
          <a:solidFill>
            <a:srgbClr val="FFFFFF"/>
          </a:solidFill>
          <a:ln>
            <a:solidFill>
              <a:schemeClr val="bg1"/>
            </a:solidFill>
            <a:miter/>
          </a:ln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speak English more in class</a:t>
            </a:r>
          </a:p>
          <a:p>
            <a:pPr>
              <a:lnSpc>
                <a:spcPct val="80000"/>
              </a:lnSpc>
              <a:buNone/>
            </a:pP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listen to China Radio International</a:t>
            </a:r>
          </a:p>
          <a:p>
            <a:pPr>
              <a:lnSpc>
                <a:spcPct val="80000"/>
              </a:lnSpc>
              <a:buNone/>
            </a:pP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read aloud in the morning</a:t>
            </a:r>
          </a:p>
          <a:p>
            <a:pPr>
              <a:lnSpc>
                <a:spcPct val="80000"/>
              </a:lnSpc>
              <a:buNone/>
            </a:pP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write new words in groups</a:t>
            </a:r>
          </a:p>
          <a:p>
            <a:pPr>
              <a:lnSpc>
                <a:spcPct val="80000"/>
              </a:lnSpc>
              <a:buNone/>
            </a:pP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read English newspapers</a:t>
            </a:r>
          </a:p>
        </p:txBody>
      </p:sp>
      <p:sp>
        <p:nvSpPr>
          <p:cNvPr id="84995" name="Text Box 3"/>
          <p:cNvSpPr txBox="1"/>
          <p:nvPr/>
        </p:nvSpPr>
        <p:spPr>
          <a:xfrm>
            <a:off x="468313" y="1622425"/>
            <a:ext cx="86756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a good idea to speak English more in class.</a:t>
            </a:r>
          </a:p>
        </p:txBody>
      </p:sp>
      <p:sp>
        <p:nvSpPr>
          <p:cNvPr id="84996" name="Text Box 4"/>
          <p:cNvSpPr txBox="1"/>
          <p:nvPr/>
        </p:nvSpPr>
        <p:spPr>
          <a:xfrm>
            <a:off x="179388" y="2587625"/>
            <a:ext cx="9217025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a good idea to listen to China Radio International.</a:t>
            </a:r>
          </a:p>
        </p:txBody>
      </p:sp>
      <p:sp>
        <p:nvSpPr>
          <p:cNvPr id="84997" name="Text Box 5"/>
          <p:cNvSpPr txBox="1"/>
          <p:nvPr/>
        </p:nvSpPr>
        <p:spPr>
          <a:xfrm>
            <a:off x="323850" y="3497263"/>
            <a:ext cx="85693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a good idea to read aloud in the morning.</a:t>
            </a:r>
          </a:p>
        </p:txBody>
      </p:sp>
      <p:sp>
        <p:nvSpPr>
          <p:cNvPr id="84998" name="Text Box 6"/>
          <p:cNvSpPr txBox="1"/>
          <p:nvPr/>
        </p:nvSpPr>
        <p:spPr>
          <a:xfrm>
            <a:off x="323850" y="4502150"/>
            <a:ext cx="8820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a good idea to write new words in groups.</a:t>
            </a:r>
          </a:p>
        </p:txBody>
      </p:sp>
      <p:sp>
        <p:nvSpPr>
          <p:cNvPr id="84999" name="Text Box 7"/>
          <p:cNvSpPr txBox="1"/>
          <p:nvPr/>
        </p:nvSpPr>
        <p:spPr>
          <a:xfrm>
            <a:off x="323850" y="5586413"/>
            <a:ext cx="88201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a good idea to read English newspapers.</a:t>
            </a:r>
          </a:p>
        </p:txBody>
      </p:sp>
      <p:sp>
        <p:nvSpPr>
          <p:cNvPr id="28679" name="Rectangle 8"/>
          <p:cNvSpPr>
            <a:spLocks noGrp="1"/>
          </p:cNvSpPr>
          <p:nvPr>
            <p:ph type="title"/>
          </p:nvPr>
        </p:nvSpPr>
        <p:spPr>
          <a:xfrm>
            <a:off x="2124075" y="404813"/>
            <a:ext cx="6778625" cy="777875"/>
          </a:xfrm>
        </p:spPr>
        <p:txBody>
          <a:bodyPr vert="horz" wrap="square" lIns="91440" tIns="45720" rIns="91440" bIns="45720" anchor="ctr"/>
          <a:lstStyle/>
          <a:p>
            <a:r>
              <a:rPr lang="en-US" altLang="zh-CN" sz="4000" dirty="0">
                <a:solidFill>
                  <a:srgbClr val="003399"/>
                </a:solidFill>
                <a:latin typeface="Times New Roman" panose="02020603050405020304" pitchFamily="18" charset="0"/>
              </a:rPr>
              <a:t>Examples: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p" animBg="1"/>
      <p:bldP spid="84995" grpId="0"/>
      <p:bldP spid="84996" grpId="0"/>
      <p:bldP spid="84997" grpId="0"/>
      <p:bldP spid="84998" grpId="0"/>
      <p:bldP spid="8499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0" hangingPunct="0"/>
            <a:r>
              <a:rPr lang="en-US" altLang="zh-CN" sz="3200" b="1" u="sng" dirty="0">
                <a:latin typeface="Times New Roman" panose="02020603050405020304" pitchFamily="18" charset="0"/>
                <a:ea typeface="微软雅黑" panose="020B0503020204020204" pitchFamily="34" charset="-122"/>
              </a:rPr>
              <a:t>Give somebody some advice</a:t>
            </a:r>
          </a:p>
        </p:txBody>
      </p:sp>
      <p:sp>
        <p:nvSpPr>
          <p:cNvPr id="29698" name="Text Box 3"/>
          <p:cNvSpPr txBox="1"/>
          <p:nvPr/>
        </p:nvSpPr>
        <p:spPr>
          <a:xfrm>
            <a:off x="1403350" y="1412875"/>
            <a:ext cx="64087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Try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do</a:t>
            </a:r>
            <a:r>
              <a:rPr lang="en-US" altLang="zh-CN" sz="3200" b="1" dirty="0">
                <a:latin typeface="Times New Roman" panose="02020603050405020304" pitchFamily="18" charset="0"/>
              </a:rPr>
              <a:t> sth. / Try not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do</a:t>
            </a:r>
            <a:r>
              <a:rPr lang="en-US" altLang="zh-CN" sz="3200" b="1" dirty="0">
                <a:latin typeface="Times New Roman" panose="02020603050405020304" pitchFamily="18" charset="0"/>
              </a:rPr>
              <a:t> sth.</a:t>
            </a:r>
          </a:p>
        </p:txBody>
      </p:sp>
      <p:sp>
        <p:nvSpPr>
          <p:cNvPr id="86020" name="Text Box 4"/>
          <p:cNvSpPr txBox="1"/>
          <p:nvPr/>
        </p:nvSpPr>
        <p:spPr>
          <a:xfrm>
            <a:off x="971550" y="2276475"/>
            <a:ext cx="75612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尝试不要逐个词翻译。</a:t>
            </a:r>
          </a:p>
        </p:txBody>
      </p:sp>
      <p:sp>
        <p:nvSpPr>
          <p:cNvPr id="86021" name="Text Box 5"/>
          <p:cNvSpPr txBox="1"/>
          <p:nvPr/>
        </p:nvSpPr>
        <p:spPr>
          <a:xfrm>
            <a:off x="900113" y="3068638"/>
            <a:ext cx="792003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____________________ every word.</a:t>
            </a:r>
          </a:p>
        </p:txBody>
      </p:sp>
      <p:sp>
        <p:nvSpPr>
          <p:cNvPr id="86022" name="Text Box 6"/>
          <p:cNvSpPr txBox="1"/>
          <p:nvPr/>
        </p:nvSpPr>
        <p:spPr>
          <a:xfrm>
            <a:off x="1116013" y="2924175"/>
            <a:ext cx="49688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Try not to translate</a:t>
            </a:r>
          </a:p>
        </p:txBody>
      </p:sp>
      <p:sp>
        <p:nvSpPr>
          <p:cNvPr id="86023" name="Text Box 7"/>
          <p:cNvSpPr txBox="1"/>
          <p:nvPr/>
        </p:nvSpPr>
        <p:spPr>
          <a:xfrm>
            <a:off x="971550" y="4221163"/>
            <a:ext cx="75612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试一下每天记八到十个单词。</a:t>
            </a:r>
          </a:p>
        </p:txBody>
      </p:sp>
      <p:sp>
        <p:nvSpPr>
          <p:cNvPr id="86024" name="Text Box 8"/>
          <p:cNvSpPr txBox="1"/>
          <p:nvPr/>
        </p:nvSpPr>
        <p:spPr>
          <a:xfrm>
            <a:off x="827088" y="4941888"/>
            <a:ext cx="79930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______________ eight or ten words a day.</a:t>
            </a:r>
          </a:p>
        </p:txBody>
      </p:sp>
      <p:sp>
        <p:nvSpPr>
          <p:cNvPr id="86025" name="Text Box 9"/>
          <p:cNvSpPr txBox="1"/>
          <p:nvPr/>
        </p:nvSpPr>
        <p:spPr>
          <a:xfrm>
            <a:off x="900113" y="4872038"/>
            <a:ext cx="49688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Try to remember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/>
      <p:bldP spid="86024" grpId="0"/>
      <p:bldP spid="860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/>
          <p:nvPr/>
        </p:nvSpPr>
        <p:spPr>
          <a:xfrm>
            <a:off x="827088" y="333375"/>
            <a:ext cx="75612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每个人都应该有个笔友。</a:t>
            </a:r>
          </a:p>
        </p:txBody>
      </p:sp>
      <p:sp>
        <p:nvSpPr>
          <p:cNvPr id="30722" name="Text Box 3"/>
          <p:cNvSpPr txBox="1"/>
          <p:nvPr/>
        </p:nvSpPr>
        <p:spPr>
          <a:xfrm>
            <a:off x="755650" y="836613"/>
            <a:ext cx="792003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Everyone _______________ a pen friend.</a:t>
            </a:r>
          </a:p>
        </p:txBody>
      </p:sp>
      <p:sp>
        <p:nvSpPr>
          <p:cNvPr id="60420" name="Text Box 4"/>
          <p:cNvSpPr txBox="1"/>
          <p:nvPr/>
        </p:nvSpPr>
        <p:spPr>
          <a:xfrm>
            <a:off x="2987675" y="836613"/>
            <a:ext cx="33845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should have</a:t>
            </a:r>
          </a:p>
        </p:txBody>
      </p:sp>
      <p:sp>
        <p:nvSpPr>
          <p:cNvPr id="30724" name="Text Box 5"/>
          <p:cNvSpPr txBox="1"/>
          <p:nvPr/>
        </p:nvSpPr>
        <p:spPr>
          <a:xfrm>
            <a:off x="898525" y="1557338"/>
            <a:ext cx="75612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为什么不给我一点你的建议呢？</a:t>
            </a:r>
          </a:p>
        </p:txBody>
      </p:sp>
      <p:sp>
        <p:nvSpPr>
          <p:cNvPr id="30725" name="Text Box 6"/>
          <p:cNvSpPr txBox="1"/>
          <p:nvPr/>
        </p:nvSpPr>
        <p:spPr>
          <a:xfrm>
            <a:off x="827088" y="2060575"/>
            <a:ext cx="83169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________________________ me your idea?</a:t>
            </a:r>
          </a:p>
        </p:txBody>
      </p:sp>
      <p:sp>
        <p:nvSpPr>
          <p:cNvPr id="60423" name="Text Box 7"/>
          <p:cNvSpPr txBox="1"/>
          <p:nvPr/>
        </p:nvSpPr>
        <p:spPr>
          <a:xfrm>
            <a:off x="179388" y="1989138"/>
            <a:ext cx="64801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Why not give / Why don’t you give</a:t>
            </a:r>
          </a:p>
        </p:txBody>
      </p:sp>
      <p:sp>
        <p:nvSpPr>
          <p:cNvPr id="30727" name="Text Box 8"/>
          <p:cNvSpPr txBox="1"/>
          <p:nvPr/>
        </p:nvSpPr>
        <p:spPr>
          <a:xfrm>
            <a:off x="900113" y="3006725"/>
            <a:ext cx="75612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为什么不听英语歌呢？</a:t>
            </a:r>
          </a:p>
        </p:txBody>
      </p:sp>
      <p:sp>
        <p:nvSpPr>
          <p:cNvPr id="60425" name="Text Box 9"/>
          <p:cNvSpPr txBox="1"/>
          <p:nvPr/>
        </p:nvSpPr>
        <p:spPr>
          <a:xfrm>
            <a:off x="466725" y="3514725"/>
            <a:ext cx="6985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Why not listen / Why don’t you listen</a:t>
            </a:r>
          </a:p>
        </p:txBody>
      </p:sp>
      <p:sp>
        <p:nvSpPr>
          <p:cNvPr id="30729" name="Text Box 10"/>
          <p:cNvSpPr txBox="1"/>
          <p:nvPr/>
        </p:nvSpPr>
        <p:spPr>
          <a:xfrm>
            <a:off x="468313" y="3573463"/>
            <a:ext cx="827881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_____________________________ to English songs?</a:t>
            </a:r>
          </a:p>
        </p:txBody>
      </p:sp>
      <p:sp>
        <p:nvSpPr>
          <p:cNvPr id="30730" name="Text Box 11"/>
          <p:cNvSpPr txBox="1"/>
          <p:nvPr/>
        </p:nvSpPr>
        <p:spPr>
          <a:xfrm>
            <a:off x="827088" y="4808538"/>
            <a:ext cx="75612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一起踢足球，怎么样？</a:t>
            </a:r>
          </a:p>
        </p:txBody>
      </p:sp>
      <p:sp>
        <p:nvSpPr>
          <p:cNvPr id="30731" name="Text Box 12"/>
          <p:cNvSpPr txBox="1"/>
          <p:nvPr/>
        </p:nvSpPr>
        <p:spPr>
          <a:xfrm>
            <a:off x="179388" y="5314950"/>
            <a:ext cx="831691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____________________________________football together?</a:t>
            </a:r>
          </a:p>
        </p:txBody>
      </p:sp>
      <p:sp>
        <p:nvSpPr>
          <p:cNvPr id="60429" name="Text Box 13"/>
          <p:cNvSpPr txBox="1"/>
          <p:nvPr/>
        </p:nvSpPr>
        <p:spPr>
          <a:xfrm>
            <a:off x="468313" y="5243513"/>
            <a:ext cx="77057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What about playing / How about playing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3" grpId="0"/>
      <p:bldP spid="60425" grpId="0"/>
      <p:bldP spid="604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/>
          <p:nvPr/>
        </p:nvSpPr>
        <p:spPr>
          <a:xfrm>
            <a:off x="827088" y="333375"/>
            <a:ext cx="75612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你应该记下正确的拼写。</a:t>
            </a:r>
          </a:p>
        </p:txBody>
      </p:sp>
      <p:sp>
        <p:nvSpPr>
          <p:cNvPr id="31746" name="Text Box 3"/>
          <p:cNvSpPr txBox="1"/>
          <p:nvPr/>
        </p:nvSpPr>
        <p:spPr>
          <a:xfrm>
            <a:off x="755650" y="836613"/>
            <a:ext cx="792003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You __________ down the correct spelling.</a:t>
            </a:r>
          </a:p>
        </p:txBody>
      </p:sp>
      <p:sp>
        <p:nvSpPr>
          <p:cNvPr id="61444" name="Text Box 4"/>
          <p:cNvSpPr txBox="1"/>
          <p:nvPr/>
        </p:nvSpPr>
        <p:spPr>
          <a:xfrm>
            <a:off x="1692275" y="836613"/>
            <a:ext cx="33845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should write</a:t>
            </a:r>
          </a:p>
        </p:txBody>
      </p:sp>
      <p:sp>
        <p:nvSpPr>
          <p:cNvPr id="31748" name="Text Box 5"/>
          <p:cNvSpPr txBox="1"/>
          <p:nvPr/>
        </p:nvSpPr>
        <p:spPr>
          <a:xfrm>
            <a:off x="898525" y="1557338"/>
            <a:ext cx="75612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去英语沙龙是个好主意。</a:t>
            </a:r>
          </a:p>
        </p:txBody>
      </p:sp>
      <p:sp>
        <p:nvSpPr>
          <p:cNvPr id="31749" name="Text Box 6"/>
          <p:cNvSpPr txBox="1"/>
          <p:nvPr/>
        </p:nvSpPr>
        <p:spPr>
          <a:xfrm>
            <a:off x="827088" y="2060575"/>
            <a:ext cx="83169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________________ to the English Salon.</a:t>
            </a:r>
          </a:p>
        </p:txBody>
      </p:sp>
      <p:sp>
        <p:nvSpPr>
          <p:cNvPr id="61447" name="Text Box 7"/>
          <p:cNvSpPr txBox="1"/>
          <p:nvPr/>
        </p:nvSpPr>
        <p:spPr>
          <a:xfrm>
            <a:off x="539750" y="1989138"/>
            <a:ext cx="43211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It is a good idea 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to go</a:t>
            </a:r>
          </a:p>
        </p:txBody>
      </p:sp>
      <p:sp>
        <p:nvSpPr>
          <p:cNvPr id="31751" name="Text Box 8"/>
          <p:cNvSpPr txBox="1"/>
          <p:nvPr/>
        </p:nvSpPr>
        <p:spPr>
          <a:xfrm>
            <a:off x="900113" y="3006725"/>
            <a:ext cx="75612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每天看英语报纸是一个好主意。</a:t>
            </a:r>
          </a:p>
        </p:txBody>
      </p:sp>
      <p:sp>
        <p:nvSpPr>
          <p:cNvPr id="61449" name="Text Box 9"/>
          <p:cNvSpPr txBox="1"/>
          <p:nvPr/>
        </p:nvSpPr>
        <p:spPr>
          <a:xfrm>
            <a:off x="539750" y="3514725"/>
            <a:ext cx="51133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It is a good idea 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to read an</a:t>
            </a:r>
          </a:p>
        </p:txBody>
      </p:sp>
      <p:sp>
        <p:nvSpPr>
          <p:cNvPr id="31753" name="Text Box 10"/>
          <p:cNvSpPr txBox="1"/>
          <p:nvPr/>
        </p:nvSpPr>
        <p:spPr>
          <a:xfrm>
            <a:off x="865188" y="3500438"/>
            <a:ext cx="827881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____________________ English newspaper every day.</a:t>
            </a:r>
          </a:p>
        </p:txBody>
      </p:sp>
      <p:sp>
        <p:nvSpPr>
          <p:cNvPr id="31754" name="Text Box 11"/>
          <p:cNvSpPr txBox="1"/>
          <p:nvPr/>
        </p:nvSpPr>
        <p:spPr>
          <a:xfrm>
            <a:off x="827088" y="4808538"/>
            <a:ext cx="75612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Char char="♫"/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说出这些水果的英语名称，怎么样？</a:t>
            </a:r>
          </a:p>
        </p:txBody>
      </p:sp>
      <p:sp>
        <p:nvSpPr>
          <p:cNvPr id="31755" name="Text Box 12"/>
          <p:cNvSpPr txBox="1"/>
          <p:nvPr/>
        </p:nvSpPr>
        <p:spPr>
          <a:xfrm>
            <a:off x="179388" y="5314950"/>
            <a:ext cx="831691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____________________________________the English names for the fruit?</a:t>
            </a:r>
          </a:p>
        </p:txBody>
      </p:sp>
      <p:sp>
        <p:nvSpPr>
          <p:cNvPr id="61453" name="Text Box 13"/>
          <p:cNvSpPr txBox="1"/>
          <p:nvPr/>
        </p:nvSpPr>
        <p:spPr>
          <a:xfrm>
            <a:off x="468313" y="5243513"/>
            <a:ext cx="77057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What about saying / How about saying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7" grpId="0"/>
      <p:bldP spid="61449" grpId="0"/>
      <p:bldP spid="6145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1"/>
          <p:cNvSpPr/>
          <p:nvPr/>
        </p:nvSpPr>
        <p:spPr>
          <a:xfrm>
            <a:off x="323850" y="404813"/>
            <a:ext cx="8237538" cy="11906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  <a:latin typeface="Arial" panose="020B0604020202020204" pitchFamily="34" charset="0"/>
              </a:rPr>
              <a:t>5 </a:t>
            </a:r>
            <a:r>
              <a:rPr lang="en-US" altLang="en-US" sz="3600" b="1" dirty="0">
                <a:solidFill>
                  <a:srgbClr val="000099"/>
                </a:solidFill>
                <a:latin typeface="Arial" panose="020B0604020202020204" pitchFamily="34" charset="0"/>
              </a:rPr>
              <a:t>Check (</a:t>
            </a: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√</a:t>
            </a:r>
            <a:r>
              <a:rPr lang="en-US" altLang="en-US" sz="3600" b="1" dirty="0">
                <a:solidFill>
                  <a:srgbClr val="000099"/>
                </a:solidFill>
                <a:latin typeface="Arial" panose="020B0604020202020204" pitchFamily="34" charset="0"/>
              </a:rPr>
              <a:t>) what you are good at or </a:t>
            </a:r>
            <a:endParaRPr lang="en-US" altLang="zh-CN" sz="36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r>
              <a:rPr lang="en-US" altLang="zh-CN" sz="3600" b="1" dirty="0">
                <a:solidFill>
                  <a:srgbClr val="000099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3600" b="1" dirty="0">
                <a:solidFill>
                  <a:srgbClr val="000099"/>
                </a:solidFill>
                <a:latin typeface="Arial" panose="020B0604020202020204" pitchFamily="34" charset="0"/>
              </a:rPr>
              <a:t>not good at in English.</a:t>
            </a:r>
            <a:endParaRPr lang="zh-CN" altLang="en-US" sz="36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32770" name="WordArt 6"/>
          <p:cNvSpPr>
            <a:spLocks noTextEdit="1"/>
          </p:cNvSpPr>
          <p:nvPr/>
        </p:nvSpPr>
        <p:spPr>
          <a:xfrm>
            <a:off x="6983413" y="0"/>
            <a:ext cx="2160587" cy="6461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lstStyle/>
          <a:p>
            <a:pPr algn="ctr"/>
            <a:r>
              <a:rPr lang="zh-CN" altLang="en-US" sz="2800" b="1" spc="-28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Writing</a:t>
            </a:r>
          </a:p>
        </p:txBody>
      </p:sp>
      <p:graphicFrame>
        <p:nvGraphicFramePr>
          <p:cNvPr id="26681" name="Group 57"/>
          <p:cNvGraphicFramePr>
            <a:graphicFrameLocks noGrp="1"/>
          </p:cNvGraphicFramePr>
          <p:nvPr/>
        </p:nvGraphicFramePr>
        <p:xfrm>
          <a:off x="323850" y="1628775"/>
          <a:ext cx="8640763" cy="4895852"/>
        </p:xfrm>
        <a:graphic>
          <a:graphicData uri="http://schemas.openxmlformats.org/drawingml/2006/table">
            <a:tbl>
              <a:tblPr/>
              <a:tblGrid>
                <a:gridCol w="2303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5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What I am good 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What I am not good 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Listening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Speaking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Reading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Writing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682" name="Rectangle 58"/>
          <p:cNvSpPr/>
          <p:nvPr/>
        </p:nvSpPr>
        <p:spPr>
          <a:xfrm>
            <a:off x="6443663" y="2636838"/>
            <a:ext cx="94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6000" dirty="0">
                <a:solidFill>
                  <a:srgbClr val="FF0000"/>
                </a:solidFill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26683" name="Rectangle 59"/>
          <p:cNvSpPr/>
          <p:nvPr/>
        </p:nvSpPr>
        <p:spPr>
          <a:xfrm>
            <a:off x="6516688" y="3573463"/>
            <a:ext cx="94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6000" dirty="0">
                <a:solidFill>
                  <a:srgbClr val="FF0000"/>
                </a:solidFill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26684" name="Rectangle 60"/>
          <p:cNvSpPr/>
          <p:nvPr/>
        </p:nvSpPr>
        <p:spPr>
          <a:xfrm>
            <a:off x="3492500" y="4581525"/>
            <a:ext cx="94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6000" dirty="0">
                <a:solidFill>
                  <a:srgbClr val="FF0000"/>
                </a:solidFill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26685" name="Rectangle 61"/>
          <p:cNvSpPr/>
          <p:nvPr/>
        </p:nvSpPr>
        <p:spPr>
          <a:xfrm>
            <a:off x="3492500" y="5589588"/>
            <a:ext cx="94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6000" dirty="0">
                <a:solidFill>
                  <a:srgbClr val="FF0000"/>
                </a:solidFill>
                <a:latin typeface="Arial" panose="020B0604020202020204" pitchFamily="34" charset="0"/>
              </a:rPr>
              <a:t>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82" grpId="0"/>
      <p:bldP spid="26683" grpId="0"/>
      <p:bldP spid="26684" grpId="0"/>
      <p:bldP spid="2668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7"/>
          <p:cNvSpPr txBox="1"/>
          <p:nvPr/>
        </p:nvSpPr>
        <p:spPr>
          <a:xfrm>
            <a:off x="0" y="404813"/>
            <a:ext cx="9936163" cy="1368425"/>
          </a:xfrm>
          <a:prstGeom prst="rect">
            <a:avLst/>
          </a:prstGeom>
          <a:noFill/>
          <a:ln w="9525">
            <a:noFill/>
          </a:ln>
        </p:spPr>
        <p:txBody>
          <a:bodyPr wrap="none" lIns="118510" tIns="59255" rIns="118510" bIns="59255"/>
          <a:lstStyle/>
          <a:p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6 Write a letter to Diana asking for advice. </a:t>
            </a:r>
          </a:p>
          <a:p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  Use the letter below to help you.</a:t>
            </a:r>
          </a:p>
        </p:txBody>
      </p:sp>
      <p:sp>
        <p:nvSpPr>
          <p:cNvPr id="35863" name="AutoShape 23"/>
          <p:cNvSpPr/>
          <p:nvPr/>
        </p:nvSpPr>
        <p:spPr>
          <a:xfrm>
            <a:off x="179388" y="1773238"/>
            <a:ext cx="5472112" cy="2663825"/>
          </a:xfrm>
          <a:prstGeom prst="flowChartAlternateProcess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r>
              <a:rPr lang="en-US" altLang="zh-CN" sz="2400" b="1" dirty="0">
                <a:latin typeface="Times New Roman" panose="02020603050405020304" pitchFamily="18" charset="0"/>
              </a:rPr>
              <a:t>Dear Diana,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I understand English in the classroom, 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but it is sometimes hard to understand 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American and British people. Can you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help me?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Thanks,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Lingling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5864" name="AutoShape 24"/>
          <p:cNvSpPr/>
          <p:nvPr/>
        </p:nvSpPr>
        <p:spPr>
          <a:xfrm>
            <a:off x="2987675" y="4221163"/>
            <a:ext cx="5797550" cy="2347912"/>
          </a:xfrm>
          <a:prstGeom prst="horizontalScroll">
            <a:avLst>
              <a:gd name="adj" fmla="val 12500"/>
            </a:avLst>
          </a:prstGeom>
          <a:solidFill>
            <a:srgbClr val="800000">
              <a:alpha val="39999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r>
              <a:rPr lang="en-US" altLang="zh-CN" sz="2400" b="1" dirty="0">
                <a:latin typeface="Times New Roman" panose="02020603050405020304" pitchFamily="18" charset="0"/>
              </a:rPr>
              <a:t>List all the things you are good at in 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learning English. Try to use what you are 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good at to help you learn what you are 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not good at.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2773" name="WordArt 25"/>
          <p:cNvSpPr>
            <a:spLocks noTextEdit="1"/>
          </p:cNvSpPr>
          <p:nvPr/>
        </p:nvSpPr>
        <p:spPr>
          <a:xfrm>
            <a:off x="5580063" y="4076700"/>
            <a:ext cx="3024187" cy="569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28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書法家顏楷體" charset="0"/>
                <a:ea typeface="書法家顏楷體" charset="0"/>
              </a:rPr>
              <a:t>Learning to learn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 animBg="1"/>
      <p:bldP spid="358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/>
          <p:nvPr/>
        </p:nvSpPr>
        <p:spPr>
          <a:xfrm>
            <a:off x="323850" y="1835150"/>
            <a:ext cx="3063875" cy="3749675"/>
          </a:xfrm>
          <a:prstGeom prst="rect">
            <a:avLst/>
          </a:prstGeom>
          <a:noFill/>
          <a:ln w="9525">
            <a:noFill/>
          </a:ln>
        </p:spPr>
        <p:txBody>
          <a:bodyPr lIns="91431" tIns="45716" rIns="91431" bIns="45716">
            <a:spAutoFit/>
          </a:bodyPr>
          <a:lstStyle/>
          <a:p>
            <a:pPr>
              <a:lnSpc>
                <a:spcPts val="48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/v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əʊ</a:t>
            </a:r>
            <a:r>
              <a:rPr lang="en-US" altLang="zh-CN" sz="3200" b="1" dirty="0">
                <a:latin typeface="Times New Roman" panose="02020603050405020304" pitchFamily="18" charset="0"/>
              </a:rPr>
              <a:t>'k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æ</a:t>
            </a:r>
            <a:r>
              <a:rPr lang="en-US" altLang="zh-CN" sz="3200" b="1" dirty="0">
                <a:latin typeface="Times New Roman" panose="02020603050405020304" pitchFamily="18" charset="0"/>
              </a:rPr>
              <a:t>bj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ʊ</a:t>
            </a:r>
            <a:r>
              <a:rPr lang="en-US" altLang="zh-CN" sz="3200" b="1" dirty="0">
                <a:latin typeface="Times New Roman" panose="02020603050405020304" pitchFamily="18" charset="0"/>
              </a:rPr>
              <a:t>l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ə</a:t>
            </a:r>
            <a:r>
              <a:rPr lang="en-US" altLang="zh-CN" sz="3200" b="1" dirty="0">
                <a:latin typeface="Times New Roman" panose="02020603050405020304" pitchFamily="18" charset="0"/>
              </a:rPr>
              <a:t>r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</a:p>
          <a:p>
            <a:pPr>
              <a:lnSpc>
                <a:spcPts val="48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ts val="48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Arial" panose="020B0604020202020204" pitchFamily="34" charset="0"/>
              </a:rPr>
              <a:t>m'pr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uː</a:t>
            </a:r>
            <a:r>
              <a:rPr lang="en-US" altLang="zh-CN" sz="3200" b="1" dirty="0">
                <a:latin typeface="Arial" panose="020B0604020202020204" pitchFamily="34" charset="0"/>
              </a:rPr>
              <a:t>v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</a:p>
          <a:p>
            <a:pPr>
              <a:lnSpc>
                <a:spcPts val="48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/'b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</a:rPr>
              <a:t>s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</a:rPr>
              <a:t>k/</a:t>
            </a:r>
          </a:p>
          <a:p>
            <a:pPr>
              <a:lnSpc>
                <a:spcPts val="48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latin typeface="Arial" panose="020B0604020202020204" pitchFamily="34" charset="0"/>
              </a:rPr>
              <a:t>t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Arial" panose="020B0604020202020204" pitchFamily="34" charset="0"/>
              </a:rPr>
              <a:t>m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</a:p>
          <a:p>
            <a:pPr>
              <a:lnSpc>
                <a:spcPts val="48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ə</a:t>
            </a:r>
            <a:r>
              <a:rPr lang="en-US" altLang="zh-CN" sz="3200" b="1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altLang="zh-CN" sz="3200" b="1" dirty="0">
                <a:latin typeface="Times New Roman" panose="02020603050405020304" pitchFamily="18" charset="0"/>
              </a:rPr>
              <a:t>'</a:t>
            </a:r>
            <a:r>
              <a:rPr lang="en-US" altLang="zh-CN" sz="3200" b="1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 dirty="0">
                <a:solidFill>
                  <a:srgbClr val="000000"/>
                </a:solidFill>
                <a:latin typeface="Arial" panose="020B0604020202020204" pitchFamily="34" charset="0"/>
              </a:rPr>
              <a:t>z</a:t>
            </a:r>
            <a:r>
              <a:rPr lang="en-US" altLang="zh-CN" sz="3200" b="1" dirty="0">
                <a:latin typeface="Arial" panose="020B0604020202020204" pitchFamily="34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endParaRPr lang="en-US" altLang="zh-CN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1" name="Text Box 7"/>
          <p:cNvSpPr txBox="1"/>
          <p:nvPr/>
        </p:nvSpPr>
        <p:spPr>
          <a:xfrm>
            <a:off x="3059113" y="1979613"/>
            <a:ext cx="270351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词汇；词汇量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</a:p>
        </p:txBody>
      </p:sp>
      <p:sp>
        <p:nvSpPr>
          <p:cNvPr id="12292" name="Text Box 8"/>
          <p:cNvSpPr txBox="1"/>
          <p:nvPr/>
        </p:nvSpPr>
        <p:spPr>
          <a:xfrm>
            <a:off x="6804025" y="1835150"/>
            <a:ext cx="23685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vocabulary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3" name="Text Box 9"/>
          <p:cNvSpPr txBox="1"/>
          <p:nvPr/>
        </p:nvSpPr>
        <p:spPr>
          <a:xfrm>
            <a:off x="3132138" y="2571750"/>
            <a:ext cx="23272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请求（给予）</a:t>
            </a:r>
            <a:endParaRPr lang="en-US" altLang="zh-CN" sz="2800" b="1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4" name="Text Box 10"/>
          <p:cNvSpPr txBox="1"/>
          <p:nvPr/>
        </p:nvSpPr>
        <p:spPr>
          <a:xfrm>
            <a:off x="6804025" y="2484438"/>
            <a:ext cx="15430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ask for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5" name="Text Box 11"/>
          <p:cNvSpPr txBox="1"/>
          <p:nvPr/>
        </p:nvSpPr>
        <p:spPr>
          <a:xfrm>
            <a:off x="3059113" y="3194050"/>
            <a:ext cx="267811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改进；改善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6" name="Text Box 12"/>
          <p:cNvSpPr txBox="1"/>
          <p:nvPr/>
        </p:nvSpPr>
        <p:spPr>
          <a:xfrm>
            <a:off x="6804025" y="3708400"/>
            <a:ext cx="11747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basic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7" name="Text Box 13"/>
          <p:cNvSpPr txBox="1"/>
          <p:nvPr/>
        </p:nvSpPr>
        <p:spPr>
          <a:xfrm>
            <a:off x="3059113" y="3770313"/>
            <a:ext cx="206533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基础的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 </a:t>
            </a:r>
          </a:p>
        </p:txBody>
      </p:sp>
      <p:sp>
        <p:nvSpPr>
          <p:cNvPr id="12298" name="Text Box 4"/>
          <p:cNvSpPr txBox="1"/>
          <p:nvPr/>
        </p:nvSpPr>
        <p:spPr>
          <a:xfrm>
            <a:off x="3059113" y="4418013"/>
            <a:ext cx="159067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次；回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v.</a:t>
            </a:r>
          </a:p>
        </p:txBody>
      </p:sp>
      <p:sp>
        <p:nvSpPr>
          <p:cNvPr id="12299" name="Text Box 5"/>
          <p:cNvSpPr txBox="1"/>
          <p:nvPr/>
        </p:nvSpPr>
        <p:spPr>
          <a:xfrm>
            <a:off x="6804025" y="3132138"/>
            <a:ext cx="18097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improve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0" name="Text Box 6"/>
          <p:cNvSpPr txBox="1"/>
          <p:nvPr/>
        </p:nvSpPr>
        <p:spPr>
          <a:xfrm>
            <a:off x="3059113" y="5019675"/>
            <a:ext cx="36718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向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提出意见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</a:p>
        </p:txBody>
      </p:sp>
      <p:sp>
        <p:nvSpPr>
          <p:cNvPr id="12301" name="Text Box 7"/>
          <p:cNvSpPr txBox="1"/>
          <p:nvPr/>
        </p:nvSpPr>
        <p:spPr>
          <a:xfrm>
            <a:off x="6804025" y="4356100"/>
            <a:ext cx="10477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time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7" name="TextBox 1"/>
          <p:cNvSpPr txBox="1"/>
          <p:nvPr/>
        </p:nvSpPr>
        <p:spPr>
          <a:xfrm>
            <a:off x="1908175" y="836613"/>
            <a:ext cx="5340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1431" tIns="45716" rIns="91431" bIns="45716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  <a:latin typeface="Arial" panose="020B0604020202020204" pitchFamily="34" charset="0"/>
              </a:rPr>
              <a:t>Words and expressions</a:t>
            </a:r>
          </a:p>
        </p:txBody>
      </p:sp>
      <p:sp>
        <p:nvSpPr>
          <p:cNvPr id="12303" name="Text Box 14"/>
          <p:cNvSpPr txBox="1"/>
          <p:nvPr/>
        </p:nvSpPr>
        <p:spPr>
          <a:xfrm>
            <a:off x="6804025" y="4948238"/>
            <a:ext cx="14033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advise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  <p:bldP spid="1230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2592388"/>
          </a:xfrm>
          <a:noFill/>
          <a:ln>
            <a:noFill/>
          </a:ln>
        </p:spPr>
        <p:txBody>
          <a:bodyPr/>
          <a:lstStyle/>
          <a:p>
            <a:pPr>
              <a:buNone/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Dear Lingling,</a:t>
            </a:r>
          </a:p>
          <a:p>
            <a:pPr>
              <a:buNone/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You should watch films and TV programmers</a:t>
            </a:r>
          </a:p>
          <a:p>
            <a:pPr>
              <a:buNone/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in English…</a:t>
            </a:r>
            <a:endParaRPr lang="zh-CN" altLang="en-US" sz="32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8" name="TextBox 7"/>
          <p:cNvSpPr txBox="1"/>
          <p:nvPr/>
        </p:nvSpPr>
        <p:spPr>
          <a:xfrm>
            <a:off x="0" y="549275"/>
            <a:ext cx="9936163" cy="1368425"/>
          </a:xfrm>
          <a:prstGeom prst="rect">
            <a:avLst/>
          </a:prstGeom>
          <a:noFill/>
          <a:ln w="9525">
            <a:noFill/>
          </a:ln>
        </p:spPr>
        <p:txBody>
          <a:bodyPr wrap="none" lIns="118510" tIns="59255" rIns="118510" bIns="59255"/>
          <a:lstStyle/>
          <a:p>
            <a:r>
              <a:rPr lang="en-US" altLang="zh-CN" sz="3600" b="1" dirty="0">
                <a:solidFill>
                  <a:srgbClr val="000099"/>
                </a:solidFill>
                <a:latin typeface="Arial" panose="020B0604020202020204" pitchFamily="34" charset="0"/>
              </a:rPr>
              <a:t>7 </a:t>
            </a:r>
            <a:r>
              <a:rPr lang="en-US" altLang="zh-CN" sz="3200" b="1" dirty="0">
                <a:solidFill>
                  <a:srgbClr val="000099"/>
                </a:solidFill>
                <a:latin typeface="Arial" panose="020B0604020202020204" pitchFamily="34" charset="0"/>
              </a:rPr>
              <a:t>Work in pairs. Read your partner’s letter. </a:t>
            </a:r>
          </a:p>
          <a:p>
            <a:r>
              <a:rPr lang="en-US" altLang="zh-CN" sz="3200" b="1" dirty="0">
                <a:solidFill>
                  <a:srgbClr val="000099"/>
                </a:solidFill>
                <a:latin typeface="Arial" panose="020B0604020202020204" pitchFamily="34" charset="0"/>
              </a:rPr>
              <a:t>   Write your advice.</a:t>
            </a:r>
          </a:p>
        </p:txBody>
      </p:sp>
      <p:pic>
        <p:nvPicPr>
          <p:cNvPr id="34819" name="Picture 6" descr="Jiker20111041639557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688" y="3429000"/>
            <a:ext cx="2286000" cy="304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idx="1"/>
          </p:nvPr>
        </p:nvSpPr>
        <p:spPr>
          <a:xfrm>
            <a:off x="755650" y="836613"/>
            <a:ext cx="8153400" cy="3200400"/>
          </a:xfrm>
          <a:noFill/>
          <a:ln>
            <a:noFill/>
          </a:ln>
        </p:spPr>
        <p:txBody>
          <a:bodyPr/>
          <a:lstStyle/>
          <a:p>
            <a:pPr>
              <a:buNone/>
            </a:pPr>
            <a:r>
              <a:rPr lang="zh-CN" altLang="en-US" sz="2400" b="1" dirty="0">
                <a:solidFill>
                  <a:srgbClr val="0000FF"/>
                </a:solidFill>
                <a:ea typeface="楷体_GB2312" pitchFamily="49" charset="-122"/>
              </a:rPr>
              <a:t>          假如你叫李明，你的笔友张磊写信给你，告诉你他在用英语进行交流和英语写作方面遇到了困难，希望得到你的帮助。</a:t>
            </a:r>
          </a:p>
          <a:p>
            <a:pPr>
              <a:buNone/>
            </a:pPr>
            <a:r>
              <a:rPr lang="zh-CN" altLang="en-US" sz="2400" b="1" dirty="0">
                <a:solidFill>
                  <a:srgbClr val="0000FF"/>
                </a:solidFill>
                <a:ea typeface="楷体_GB2312" pitchFamily="49" charset="-122"/>
              </a:rPr>
              <a:t>    要求：</a:t>
            </a:r>
            <a:r>
              <a:rPr lang="en-US" altLang="zh-CN" sz="2400" b="1" dirty="0">
                <a:solidFill>
                  <a:srgbClr val="0000FF"/>
                </a:solidFill>
                <a:ea typeface="楷体_GB2312" pitchFamily="49" charset="-122"/>
              </a:rPr>
              <a:t>1. 80</a:t>
            </a:r>
            <a:r>
              <a:rPr lang="zh-CN" altLang="en-US" sz="2400" b="1" dirty="0">
                <a:solidFill>
                  <a:srgbClr val="0000FF"/>
                </a:solidFill>
                <a:ea typeface="楷体_GB2312" pitchFamily="49" charset="-122"/>
              </a:rPr>
              <a:t>词左右</a:t>
            </a:r>
            <a:endParaRPr lang="en-US" altLang="zh-CN" sz="2400" b="1" dirty="0">
              <a:solidFill>
                <a:srgbClr val="0000FF"/>
              </a:solidFill>
              <a:ea typeface="楷体_GB2312" pitchFamily="49" charset="-122"/>
            </a:endParaRPr>
          </a:p>
          <a:p>
            <a:pPr>
              <a:buNone/>
            </a:pPr>
            <a:r>
              <a:rPr lang="zh-CN" altLang="en-US" sz="2400" b="1" dirty="0">
                <a:solidFill>
                  <a:srgbClr val="0000FF"/>
                </a:solidFill>
                <a:ea typeface="楷体_GB2312" pitchFamily="49" charset="-122"/>
              </a:rPr>
              <a:t>               </a:t>
            </a:r>
            <a:r>
              <a:rPr lang="en-US" altLang="zh-CN" sz="2400" b="1" dirty="0">
                <a:solidFill>
                  <a:srgbClr val="0000FF"/>
                </a:solidFill>
                <a:ea typeface="楷体_GB2312" pitchFamily="49" charset="-122"/>
              </a:rPr>
              <a:t>2. </a:t>
            </a:r>
            <a:r>
              <a:rPr lang="zh-CN" altLang="en-US" sz="2400" b="1" dirty="0">
                <a:solidFill>
                  <a:srgbClr val="0000FF"/>
                </a:solidFill>
                <a:ea typeface="楷体_GB2312" pitchFamily="49" charset="-122"/>
              </a:rPr>
              <a:t>信的开头结尾已给出，不计入总词数</a:t>
            </a:r>
          </a:p>
          <a:p>
            <a:pPr>
              <a:buNone/>
            </a:pPr>
            <a:r>
              <a:rPr lang="zh-CN" altLang="en-US" sz="2400" b="1" dirty="0">
                <a:solidFill>
                  <a:srgbClr val="0000FF"/>
                </a:solidFill>
                <a:ea typeface="楷体_GB2312" pitchFamily="49" charset="-122"/>
              </a:rPr>
              <a:t>               </a:t>
            </a:r>
            <a:r>
              <a:rPr lang="en-US" altLang="zh-CN" sz="2400" b="1" dirty="0">
                <a:solidFill>
                  <a:srgbClr val="0000FF"/>
                </a:solidFill>
                <a:ea typeface="楷体_GB2312" pitchFamily="49" charset="-122"/>
              </a:rPr>
              <a:t>3. </a:t>
            </a:r>
            <a:r>
              <a:rPr lang="zh-CN" altLang="en-US" sz="2400" b="1" dirty="0">
                <a:solidFill>
                  <a:srgbClr val="0000FF"/>
                </a:solidFill>
                <a:ea typeface="楷体_GB2312" pitchFamily="49" charset="-122"/>
              </a:rPr>
              <a:t>信中不得出现真实的姓名和校名。</a:t>
            </a:r>
          </a:p>
          <a:p>
            <a:pPr>
              <a:buNone/>
            </a:pPr>
            <a:endParaRPr lang="zh-CN" altLang="en-US" sz="2400" b="1" dirty="0">
              <a:solidFill>
                <a:srgbClr val="0000FF"/>
              </a:solidFill>
              <a:ea typeface="楷体_GB2312" pitchFamily="49" charset="-122"/>
            </a:endParaRPr>
          </a:p>
        </p:txBody>
      </p:sp>
      <p:sp>
        <p:nvSpPr>
          <p:cNvPr id="36867" name="Rectangle 3"/>
          <p:cNvSpPr/>
          <p:nvPr/>
        </p:nvSpPr>
        <p:spPr>
          <a:xfrm>
            <a:off x="533400" y="3581400"/>
            <a:ext cx="8229600" cy="222726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参考关联词：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first of all…,next…,then…,finally…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What’s more, however,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as you/we know, as a result,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on the other hand, for example, above all, </a:t>
            </a:r>
          </a:p>
        </p:txBody>
      </p:sp>
      <p:sp>
        <p:nvSpPr>
          <p:cNvPr id="35843" name="Rectangle 4"/>
          <p:cNvSpPr>
            <a:spLocks noGrp="1"/>
          </p:cNvSpPr>
          <p:nvPr>
            <p:ph type="title"/>
          </p:nvPr>
        </p:nvSpPr>
        <p:spPr>
          <a:xfrm>
            <a:off x="179388" y="404813"/>
            <a:ext cx="1368425" cy="428625"/>
          </a:xfrm>
        </p:spPr>
        <p:txBody>
          <a:bodyPr vert="horz" wrap="square" lIns="91440" tIns="45720" rIns="91440" bIns="45720" anchor="ctr"/>
          <a:lstStyle/>
          <a:p>
            <a:r>
              <a:rPr lang="zh-CN" altLang="en-US" sz="3000" b="0" dirty="0">
                <a:solidFill>
                  <a:srgbClr val="0000CC"/>
                </a:solidFill>
                <a:ea typeface="黑体" panose="02010609060101010101" pitchFamily="49" charset="-122"/>
              </a:rPr>
              <a:t>写作：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2"/>
          <p:cNvSpPr txBox="1"/>
          <p:nvPr/>
        </p:nvSpPr>
        <p:spPr>
          <a:xfrm>
            <a:off x="979488" y="476250"/>
            <a:ext cx="5943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Dear Zhang Lei,			</a:t>
            </a:r>
          </a:p>
        </p:txBody>
      </p:sp>
      <p:sp>
        <p:nvSpPr>
          <p:cNvPr id="36866" name="Line 3"/>
          <p:cNvSpPr/>
          <p:nvPr/>
        </p:nvSpPr>
        <p:spPr>
          <a:xfrm>
            <a:off x="1741488" y="2305050"/>
            <a:ext cx="6324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67" name="Line 4"/>
          <p:cNvSpPr/>
          <p:nvPr/>
        </p:nvSpPr>
        <p:spPr>
          <a:xfrm>
            <a:off x="1741488" y="2762250"/>
            <a:ext cx="6400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68" name="Line 5"/>
          <p:cNvSpPr/>
          <p:nvPr/>
        </p:nvSpPr>
        <p:spPr>
          <a:xfrm>
            <a:off x="1741488" y="3295650"/>
            <a:ext cx="6400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69" name="Line 6"/>
          <p:cNvSpPr/>
          <p:nvPr/>
        </p:nvSpPr>
        <p:spPr>
          <a:xfrm>
            <a:off x="1741488" y="3829050"/>
            <a:ext cx="6400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0" name="Text Box 7"/>
          <p:cNvSpPr txBox="1"/>
          <p:nvPr/>
        </p:nvSpPr>
        <p:spPr>
          <a:xfrm>
            <a:off x="1512888" y="5048250"/>
            <a:ext cx="6629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I’m looking forward to hearing from you.</a:t>
            </a:r>
            <a:r>
              <a:rPr lang="en-US" altLang="zh-CN" sz="2800" b="1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6871" name="Line 8"/>
          <p:cNvSpPr/>
          <p:nvPr/>
        </p:nvSpPr>
        <p:spPr>
          <a:xfrm>
            <a:off x="6389688" y="177165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2" name="Text Box 9"/>
          <p:cNvSpPr txBox="1"/>
          <p:nvPr/>
        </p:nvSpPr>
        <p:spPr>
          <a:xfrm>
            <a:off x="1131888" y="1314450"/>
            <a:ext cx="6172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I’m very glad to write to you.</a:t>
            </a:r>
          </a:p>
        </p:txBody>
      </p:sp>
      <p:sp>
        <p:nvSpPr>
          <p:cNvPr id="36873" name="Rectangle 10"/>
          <p:cNvSpPr/>
          <p:nvPr/>
        </p:nvSpPr>
        <p:spPr>
          <a:xfrm>
            <a:off x="6659563" y="6092825"/>
            <a:ext cx="1290637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Liming</a:t>
            </a:r>
          </a:p>
        </p:txBody>
      </p:sp>
      <p:sp>
        <p:nvSpPr>
          <p:cNvPr id="37899" name="Text Box 11"/>
          <p:cNvSpPr txBox="1"/>
          <p:nvPr/>
        </p:nvSpPr>
        <p:spPr>
          <a:xfrm>
            <a:off x="217488" y="1238250"/>
            <a:ext cx="1676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Starting:</a:t>
            </a:r>
          </a:p>
        </p:txBody>
      </p:sp>
      <p:sp>
        <p:nvSpPr>
          <p:cNvPr id="37900" name="Text Box 12"/>
          <p:cNvSpPr txBox="1"/>
          <p:nvPr/>
        </p:nvSpPr>
        <p:spPr>
          <a:xfrm>
            <a:off x="217488" y="2381250"/>
            <a:ext cx="1676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Body:</a:t>
            </a:r>
          </a:p>
        </p:txBody>
      </p:sp>
      <p:sp>
        <p:nvSpPr>
          <p:cNvPr id="37901" name="Text Box 13"/>
          <p:cNvSpPr txBox="1"/>
          <p:nvPr/>
        </p:nvSpPr>
        <p:spPr>
          <a:xfrm>
            <a:off x="217488" y="4514850"/>
            <a:ext cx="1600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Ending:</a:t>
            </a:r>
          </a:p>
        </p:txBody>
      </p:sp>
      <p:sp>
        <p:nvSpPr>
          <p:cNvPr id="36877" name="AutoShape 14"/>
          <p:cNvSpPr/>
          <p:nvPr/>
        </p:nvSpPr>
        <p:spPr>
          <a:xfrm>
            <a:off x="1665288" y="2152650"/>
            <a:ext cx="76200" cy="1981200"/>
          </a:xfrm>
          <a:prstGeom prst="leftBrace">
            <a:avLst>
              <a:gd name="adj1" fmla="val 216546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7903" name="Text Box 15"/>
          <p:cNvSpPr txBox="1"/>
          <p:nvPr/>
        </p:nvSpPr>
        <p:spPr>
          <a:xfrm>
            <a:off x="1665288" y="2228850"/>
            <a:ext cx="7010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How to communicate with others in English.</a:t>
            </a:r>
          </a:p>
        </p:txBody>
      </p:sp>
      <p:sp>
        <p:nvSpPr>
          <p:cNvPr id="37904" name="Text Box 16"/>
          <p:cNvSpPr txBox="1"/>
          <p:nvPr/>
        </p:nvSpPr>
        <p:spPr>
          <a:xfrm>
            <a:off x="1817688" y="3371850"/>
            <a:ext cx="6248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How to improve your writing.</a:t>
            </a:r>
          </a:p>
        </p:txBody>
      </p:sp>
      <p:sp>
        <p:nvSpPr>
          <p:cNvPr id="36880" name="Line 17"/>
          <p:cNvSpPr/>
          <p:nvPr/>
        </p:nvSpPr>
        <p:spPr>
          <a:xfrm>
            <a:off x="1741488" y="4362450"/>
            <a:ext cx="6400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81" name="Rectangle 18"/>
          <p:cNvSpPr/>
          <p:nvPr/>
        </p:nvSpPr>
        <p:spPr>
          <a:xfrm>
            <a:off x="6497638" y="5662613"/>
            <a:ext cx="129063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Yours ,</a:t>
            </a:r>
          </a:p>
        </p:txBody>
      </p:sp>
      <p:sp>
        <p:nvSpPr>
          <p:cNvPr id="36882" name="Line 19"/>
          <p:cNvSpPr/>
          <p:nvPr/>
        </p:nvSpPr>
        <p:spPr>
          <a:xfrm>
            <a:off x="1817688" y="5048250"/>
            <a:ext cx="6400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/>
      <p:bldP spid="37900" grpId="0"/>
      <p:bldP spid="37901" grpId="0"/>
      <p:bldP spid="37903" grpId="0"/>
      <p:bldP spid="3790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xfrm>
            <a:off x="457200" y="2717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一、英汉词组互译</a:t>
            </a:r>
            <a:b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1. in groups _______________  </a:t>
            </a:r>
            <a:b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例如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___________________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b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3. be good at ______________  </a:t>
            </a:r>
            <a:b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4. 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上网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___________________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5. check up _______________ </a:t>
            </a:r>
            <a:b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6. 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请求、要求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______________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b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7. look for _________________ </a:t>
            </a:r>
            <a:b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8. 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带领某人参观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____________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b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9. make friends ____________  </a:t>
            </a:r>
            <a:b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10. 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向某人问好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____________</a:t>
            </a:r>
          </a:p>
        </p:txBody>
      </p:sp>
      <p:sp>
        <p:nvSpPr>
          <p:cNvPr id="62467" name="Text Box 3"/>
          <p:cNvSpPr txBox="1"/>
          <p:nvPr/>
        </p:nvSpPr>
        <p:spPr>
          <a:xfrm>
            <a:off x="2843213" y="620713"/>
            <a:ext cx="33131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成组的；成群的 </a:t>
            </a:r>
          </a:p>
        </p:txBody>
      </p:sp>
      <p:sp>
        <p:nvSpPr>
          <p:cNvPr id="62468" name="Text Box 4"/>
          <p:cNvSpPr txBox="1"/>
          <p:nvPr/>
        </p:nvSpPr>
        <p:spPr>
          <a:xfrm>
            <a:off x="2484438" y="1196975"/>
            <a:ext cx="33131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for example </a:t>
            </a:r>
          </a:p>
        </p:txBody>
      </p:sp>
      <p:sp>
        <p:nvSpPr>
          <p:cNvPr id="62469" name="Text Box 5"/>
          <p:cNvSpPr txBox="1"/>
          <p:nvPr/>
        </p:nvSpPr>
        <p:spPr>
          <a:xfrm>
            <a:off x="3059113" y="1841500"/>
            <a:ext cx="33131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擅长 </a:t>
            </a:r>
          </a:p>
        </p:txBody>
      </p:sp>
      <p:sp>
        <p:nvSpPr>
          <p:cNvPr id="62470" name="Text Box 6"/>
          <p:cNvSpPr txBox="1"/>
          <p:nvPr/>
        </p:nvSpPr>
        <p:spPr>
          <a:xfrm>
            <a:off x="2555875" y="2420938"/>
            <a:ext cx="331311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on the Internet </a:t>
            </a:r>
          </a:p>
        </p:txBody>
      </p:sp>
      <p:sp>
        <p:nvSpPr>
          <p:cNvPr id="62471" name="Text Box 7"/>
          <p:cNvSpPr txBox="1"/>
          <p:nvPr/>
        </p:nvSpPr>
        <p:spPr>
          <a:xfrm>
            <a:off x="2987675" y="2997200"/>
            <a:ext cx="331311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检查、核对 </a:t>
            </a:r>
          </a:p>
        </p:txBody>
      </p:sp>
      <p:sp>
        <p:nvSpPr>
          <p:cNvPr id="62472" name="Text Box 8"/>
          <p:cNvSpPr txBox="1"/>
          <p:nvPr/>
        </p:nvSpPr>
        <p:spPr>
          <a:xfrm>
            <a:off x="3059113" y="3497263"/>
            <a:ext cx="33131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ask for </a:t>
            </a:r>
          </a:p>
        </p:txBody>
      </p:sp>
      <p:sp>
        <p:nvSpPr>
          <p:cNvPr id="62473" name="Text Box 9"/>
          <p:cNvSpPr txBox="1"/>
          <p:nvPr/>
        </p:nvSpPr>
        <p:spPr>
          <a:xfrm>
            <a:off x="3059113" y="4144963"/>
            <a:ext cx="33131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寻找 </a:t>
            </a:r>
          </a:p>
        </p:txBody>
      </p:sp>
      <p:sp>
        <p:nvSpPr>
          <p:cNvPr id="62474" name="Text Box 10"/>
          <p:cNvSpPr txBox="1"/>
          <p:nvPr/>
        </p:nvSpPr>
        <p:spPr>
          <a:xfrm>
            <a:off x="3346450" y="4794250"/>
            <a:ext cx="46815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show / take sb. around </a:t>
            </a:r>
          </a:p>
        </p:txBody>
      </p:sp>
      <p:sp>
        <p:nvSpPr>
          <p:cNvPr id="62475" name="Text Box 11"/>
          <p:cNvSpPr txBox="1"/>
          <p:nvPr/>
        </p:nvSpPr>
        <p:spPr>
          <a:xfrm>
            <a:off x="3635375" y="5300663"/>
            <a:ext cx="331311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交朋友 </a:t>
            </a:r>
          </a:p>
        </p:txBody>
      </p:sp>
      <p:sp>
        <p:nvSpPr>
          <p:cNvPr id="62476" name="Text Box 12"/>
          <p:cNvSpPr txBox="1"/>
          <p:nvPr/>
        </p:nvSpPr>
        <p:spPr>
          <a:xfrm>
            <a:off x="3275013" y="5876925"/>
            <a:ext cx="33131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say hello to sb.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  <p:bldP spid="62468" grpId="0"/>
      <p:bldP spid="62469" grpId="0"/>
      <p:bldP spid="62470" grpId="0"/>
      <p:bldP spid="62471" grpId="0"/>
      <p:bldP spid="62472" grpId="0"/>
      <p:bldP spid="62473" grpId="0"/>
      <p:bldP spid="62474" grpId="0"/>
      <p:bldP spid="62475" grpId="0"/>
      <p:bldP spid="6247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>
          <a:xfrm>
            <a:off x="179388" y="2357438"/>
            <a:ext cx="8785225" cy="1143000"/>
          </a:xfrm>
        </p:spPr>
        <p:txBody>
          <a:bodyPr vert="horz" wrap="square" lIns="91440" tIns="45720" rIns="91440" bIns="45720" anchor="ctr"/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/>
            </a:r>
            <a:b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二、根据汉语意思完成句子</a:t>
            </a:r>
            <a:b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你为什么不写下这些正确的单词？   </a:t>
            </a:r>
            <a:b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Why _____ you _____________ the _________ words?</a:t>
            </a:r>
            <a:b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尽量交朋友并且带领他们参观你的城市。</a:t>
            </a:r>
            <a:b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Try ________________ and ______ them __________ your city.</a:t>
            </a:r>
            <a:b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 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大家应该每天练习说英语。</a:t>
            </a:r>
            <a:b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Everyone should _____________________  </a:t>
            </a:r>
            <a:b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English every day.</a:t>
            </a:r>
          </a:p>
        </p:txBody>
      </p:sp>
      <p:sp>
        <p:nvSpPr>
          <p:cNvPr id="63491" name="Text Box 3"/>
          <p:cNvSpPr txBox="1"/>
          <p:nvPr/>
        </p:nvSpPr>
        <p:spPr>
          <a:xfrm>
            <a:off x="1547813" y="1484313"/>
            <a:ext cx="15843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don’t </a:t>
            </a:r>
          </a:p>
        </p:txBody>
      </p:sp>
      <p:sp>
        <p:nvSpPr>
          <p:cNvPr id="63492" name="Text Box 4"/>
          <p:cNvSpPr txBox="1"/>
          <p:nvPr/>
        </p:nvSpPr>
        <p:spPr>
          <a:xfrm>
            <a:off x="3924300" y="1484313"/>
            <a:ext cx="23050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write down </a:t>
            </a:r>
          </a:p>
        </p:txBody>
      </p:sp>
      <p:sp>
        <p:nvSpPr>
          <p:cNvPr id="63493" name="Text Box 5"/>
          <p:cNvSpPr txBox="1"/>
          <p:nvPr/>
        </p:nvSpPr>
        <p:spPr>
          <a:xfrm>
            <a:off x="6804025" y="1484313"/>
            <a:ext cx="15843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correct  </a:t>
            </a:r>
          </a:p>
        </p:txBody>
      </p:sp>
      <p:sp>
        <p:nvSpPr>
          <p:cNvPr id="63494" name="Text Box 6"/>
          <p:cNvSpPr txBox="1"/>
          <p:nvPr/>
        </p:nvSpPr>
        <p:spPr>
          <a:xfrm>
            <a:off x="1763713" y="3284538"/>
            <a:ext cx="38893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make friends </a:t>
            </a:r>
          </a:p>
        </p:txBody>
      </p:sp>
      <p:sp>
        <p:nvSpPr>
          <p:cNvPr id="63495" name="Text Box 7"/>
          <p:cNvSpPr txBox="1"/>
          <p:nvPr/>
        </p:nvSpPr>
        <p:spPr>
          <a:xfrm>
            <a:off x="5580063" y="3284538"/>
            <a:ext cx="15843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show </a:t>
            </a:r>
          </a:p>
        </p:txBody>
      </p:sp>
      <p:sp>
        <p:nvSpPr>
          <p:cNvPr id="63496" name="Text Box 8"/>
          <p:cNvSpPr txBox="1"/>
          <p:nvPr/>
        </p:nvSpPr>
        <p:spPr>
          <a:xfrm>
            <a:off x="468313" y="3860800"/>
            <a:ext cx="15843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around  </a:t>
            </a:r>
          </a:p>
        </p:txBody>
      </p:sp>
      <p:sp>
        <p:nvSpPr>
          <p:cNvPr id="63497" name="Text Box 9"/>
          <p:cNvSpPr txBox="1"/>
          <p:nvPr/>
        </p:nvSpPr>
        <p:spPr>
          <a:xfrm>
            <a:off x="4392613" y="4868863"/>
            <a:ext cx="475138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practice speaking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2" grpId="0"/>
      <p:bldP spid="63493" grpId="0"/>
      <p:bldP spid="63494" grpId="0"/>
      <p:bldP spid="63495" grpId="0"/>
      <p:bldP spid="63496" grpId="0"/>
      <p:bldP spid="6349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/>
          <p:nvPr/>
        </p:nvSpPr>
        <p:spPr>
          <a:xfrm>
            <a:off x="-16879887" y="-22769512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38" name="Rectangle 3"/>
          <p:cNvSpPr/>
          <p:nvPr/>
        </p:nvSpPr>
        <p:spPr>
          <a:xfrm>
            <a:off x="-11958637" y="25511125"/>
            <a:ext cx="11382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300" b="1" dirty="0">
                <a:solidFill>
                  <a:srgbClr val="000000"/>
                </a:solidFill>
                <a:latin typeface="Arial" panose="020B0604020202020204" pitchFamily="34" charset="0"/>
                <a:ea typeface="Times New Roman Bold"/>
              </a:rPr>
              <a:t>( </a:t>
            </a:r>
            <a:endParaRPr lang="en-US" altLang="zh-CN" sz="800" dirty="0">
              <a:latin typeface="Arial" panose="020B0604020202020204" pitchFamily="34" charset="0"/>
            </a:endParaRPr>
          </a:p>
          <a:p>
            <a:pPr eaLnBrk="0" hangingPunct="0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9939" name="Rectangle 4"/>
          <p:cNvSpPr/>
          <p:nvPr/>
        </p:nvSpPr>
        <p:spPr>
          <a:xfrm>
            <a:off x="-11095037" y="25511125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40" name="Rectangle 5"/>
          <p:cNvSpPr/>
          <p:nvPr/>
        </p:nvSpPr>
        <p:spPr>
          <a:xfrm>
            <a:off x="-10574337" y="25511125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41" name="Rectangle 6"/>
          <p:cNvSpPr/>
          <p:nvPr/>
        </p:nvSpPr>
        <p:spPr>
          <a:xfrm>
            <a:off x="-10053637" y="25511125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42" name="Rectangle 7"/>
          <p:cNvSpPr/>
          <p:nvPr/>
        </p:nvSpPr>
        <p:spPr>
          <a:xfrm>
            <a:off x="-9532937" y="23636288"/>
            <a:ext cx="17883187" cy="5991225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300" b="1" dirty="0">
                <a:solidFill>
                  <a:srgbClr val="000000"/>
                </a:solidFill>
                <a:latin typeface="Arial" panose="020B0604020202020204" pitchFamily="34" charset="0"/>
                <a:ea typeface="Times New Roman Bold"/>
              </a:rPr>
              <a:t>)12. You are going to be late. _____ start off right now? </a:t>
            </a:r>
            <a:endParaRPr lang="en-US" altLang="zh-CN" sz="800" dirty="0">
              <a:latin typeface="Arial" panose="020B0604020202020204" pitchFamily="34" charset="0"/>
            </a:endParaRPr>
          </a:p>
          <a:p>
            <a:pPr eaLnBrk="0" hangingPunct="0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9943" name="Rectangle 8"/>
          <p:cNvSpPr/>
          <p:nvPr/>
        </p:nvSpPr>
        <p:spPr>
          <a:xfrm>
            <a:off x="-11958637" y="27133550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44" name="Rectangle 9"/>
          <p:cNvSpPr/>
          <p:nvPr/>
        </p:nvSpPr>
        <p:spPr>
          <a:xfrm>
            <a:off x="-10129837" y="27133550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45" name="Rectangle 10"/>
          <p:cNvSpPr/>
          <p:nvPr/>
        </p:nvSpPr>
        <p:spPr>
          <a:xfrm>
            <a:off x="-8307387" y="27133550"/>
            <a:ext cx="10080625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300" b="1" dirty="0">
                <a:solidFill>
                  <a:srgbClr val="000000"/>
                </a:solidFill>
                <a:latin typeface="Arial" panose="020B0604020202020204" pitchFamily="34" charset="0"/>
                <a:ea typeface="Times New Roman Bold"/>
              </a:rPr>
              <a:t>A. Why don‟t</a:t>
            </a:r>
            <a:endParaRPr lang="en-US" altLang="zh-CN" sz="800" dirty="0">
              <a:latin typeface="Arial" panose="020B0604020202020204" pitchFamily="34" charset="0"/>
            </a:endParaRPr>
          </a:p>
          <a:p>
            <a:pPr eaLnBrk="0" hangingPunct="0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9946" name="Rectangle 11"/>
          <p:cNvSpPr/>
          <p:nvPr/>
        </p:nvSpPr>
        <p:spPr>
          <a:xfrm>
            <a:off x="-2243137" y="27133550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47" name="Rectangle 12"/>
          <p:cNvSpPr/>
          <p:nvPr/>
        </p:nvSpPr>
        <p:spPr>
          <a:xfrm>
            <a:off x="-998537" y="27133550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48" name="Rectangle 13"/>
          <p:cNvSpPr/>
          <p:nvPr/>
        </p:nvSpPr>
        <p:spPr>
          <a:xfrm>
            <a:off x="823913" y="27133550"/>
            <a:ext cx="8772525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300" b="1" dirty="0">
                <a:solidFill>
                  <a:srgbClr val="000000"/>
                </a:solidFill>
                <a:latin typeface="Arial" panose="020B0604020202020204" pitchFamily="34" charset="0"/>
                <a:ea typeface="Times New Roman Bold"/>
              </a:rPr>
              <a:t>B. Why not </a:t>
            </a:r>
            <a:endParaRPr lang="en-US" altLang="zh-CN" sz="800" dirty="0">
              <a:latin typeface="Arial" panose="020B0604020202020204" pitchFamily="34" charset="0"/>
            </a:endParaRPr>
          </a:p>
          <a:p>
            <a:pPr eaLnBrk="0" hangingPunct="0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9949" name="Rectangle 14"/>
          <p:cNvSpPr/>
          <p:nvPr/>
        </p:nvSpPr>
        <p:spPr>
          <a:xfrm>
            <a:off x="6303963" y="27133550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50" name="Rectangle 15"/>
          <p:cNvSpPr/>
          <p:nvPr/>
        </p:nvSpPr>
        <p:spPr>
          <a:xfrm>
            <a:off x="8126413" y="27133550"/>
            <a:ext cx="11115675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300" b="1" dirty="0">
                <a:solidFill>
                  <a:srgbClr val="000000"/>
                </a:solidFill>
                <a:latin typeface="Arial" panose="020B0604020202020204" pitchFamily="34" charset="0"/>
                <a:ea typeface="Times New Roman Bold"/>
              </a:rPr>
              <a:t>C. What about </a:t>
            </a:r>
            <a:endParaRPr lang="en-US" altLang="zh-CN" sz="800" dirty="0">
              <a:latin typeface="Arial" panose="020B0604020202020204" pitchFamily="34" charset="0"/>
            </a:endParaRPr>
          </a:p>
          <a:p>
            <a:pPr eaLnBrk="0" hangingPunct="0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9951" name="Rectangle 16"/>
          <p:cNvSpPr/>
          <p:nvPr/>
        </p:nvSpPr>
        <p:spPr>
          <a:xfrm>
            <a:off x="15428913" y="27270075"/>
            <a:ext cx="10594975" cy="1966913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300" b="1" dirty="0">
                <a:solidFill>
                  <a:srgbClr val="000000"/>
                </a:solidFill>
                <a:latin typeface="Arial" panose="020B0604020202020204" pitchFamily="34" charset="0"/>
                <a:ea typeface="Times New Roman Bold"/>
              </a:rPr>
              <a:t>D. How about 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9952" name="Rectangle 17"/>
          <p:cNvSpPr/>
          <p:nvPr/>
        </p:nvSpPr>
        <p:spPr>
          <a:xfrm>
            <a:off x="-16879887" y="-22769512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53" name="Rectangle 18"/>
          <p:cNvSpPr/>
          <p:nvPr/>
        </p:nvSpPr>
        <p:spPr>
          <a:xfrm>
            <a:off x="-11958637" y="25511125"/>
            <a:ext cx="11382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300" b="1" dirty="0">
                <a:solidFill>
                  <a:srgbClr val="000000"/>
                </a:solidFill>
                <a:latin typeface="Arial" panose="020B0604020202020204" pitchFamily="34" charset="0"/>
                <a:ea typeface="Times New Roman Bold"/>
              </a:rPr>
              <a:t>( </a:t>
            </a:r>
            <a:endParaRPr lang="en-US" altLang="zh-CN" sz="800" dirty="0">
              <a:latin typeface="Arial" panose="020B0604020202020204" pitchFamily="34" charset="0"/>
            </a:endParaRPr>
          </a:p>
          <a:p>
            <a:pPr eaLnBrk="0" hangingPunct="0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9954" name="Rectangle 19"/>
          <p:cNvSpPr/>
          <p:nvPr/>
        </p:nvSpPr>
        <p:spPr>
          <a:xfrm>
            <a:off x="-11095037" y="25511125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55" name="Rectangle 20"/>
          <p:cNvSpPr/>
          <p:nvPr/>
        </p:nvSpPr>
        <p:spPr>
          <a:xfrm>
            <a:off x="-10574337" y="25511125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56" name="Rectangle 21"/>
          <p:cNvSpPr/>
          <p:nvPr/>
        </p:nvSpPr>
        <p:spPr>
          <a:xfrm>
            <a:off x="-10053637" y="25511125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57" name="Rectangle 22"/>
          <p:cNvSpPr/>
          <p:nvPr/>
        </p:nvSpPr>
        <p:spPr>
          <a:xfrm>
            <a:off x="-9532937" y="23636288"/>
            <a:ext cx="17883187" cy="5991225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300" b="1" dirty="0">
                <a:solidFill>
                  <a:srgbClr val="000000"/>
                </a:solidFill>
                <a:latin typeface="Arial" panose="020B0604020202020204" pitchFamily="34" charset="0"/>
                <a:ea typeface="Times New Roman Bold"/>
              </a:rPr>
              <a:t>)12. You are going to be late. _____ start off right now? </a:t>
            </a:r>
            <a:endParaRPr lang="en-US" altLang="zh-CN" sz="800" dirty="0">
              <a:latin typeface="Arial" panose="020B0604020202020204" pitchFamily="34" charset="0"/>
            </a:endParaRPr>
          </a:p>
          <a:p>
            <a:pPr eaLnBrk="0" hangingPunct="0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9958" name="Rectangle 23"/>
          <p:cNvSpPr/>
          <p:nvPr/>
        </p:nvSpPr>
        <p:spPr>
          <a:xfrm>
            <a:off x="-11958637" y="27133550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59" name="Rectangle 24"/>
          <p:cNvSpPr/>
          <p:nvPr/>
        </p:nvSpPr>
        <p:spPr>
          <a:xfrm>
            <a:off x="-10129837" y="27133550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60" name="Rectangle 25"/>
          <p:cNvSpPr/>
          <p:nvPr/>
        </p:nvSpPr>
        <p:spPr>
          <a:xfrm>
            <a:off x="-8307387" y="27133550"/>
            <a:ext cx="10080625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300" b="1" dirty="0">
                <a:solidFill>
                  <a:srgbClr val="000000"/>
                </a:solidFill>
                <a:latin typeface="Arial" panose="020B0604020202020204" pitchFamily="34" charset="0"/>
                <a:ea typeface="Times New Roman Bold"/>
              </a:rPr>
              <a:t>A. Why don‟t</a:t>
            </a:r>
            <a:endParaRPr lang="en-US" altLang="zh-CN" sz="800" dirty="0">
              <a:latin typeface="Arial" panose="020B0604020202020204" pitchFamily="34" charset="0"/>
            </a:endParaRPr>
          </a:p>
          <a:p>
            <a:pPr eaLnBrk="0" hangingPunct="0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9961" name="Rectangle 26"/>
          <p:cNvSpPr/>
          <p:nvPr/>
        </p:nvSpPr>
        <p:spPr>
          <a:xfrm>
            <a:off x="-2243137" y="27133550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62" name="Rectangle 27"/>
          <p:cNvSpPr/>
          <p:nvPr/>
        </p:nvSpPr>
        <p:spPr>
          <a:xfrm>
            <a:off x="-998537" y="27133550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63" name="Rectangle 28"/>
          <p:cNvSpPr/>
          <p:nvPr/>
        </p:nvSpPr>
        <p:spPr>
          <a:xfrm>
            <a:off x="823913" y="27133550"/>
            <a:ext cx="8772525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300" b="1" dirty="0">
                <a:solidFill>
                  <a:srgbClr val="000000"/>
                </a:solidFill>
                <a:latin typeface="Arial" panose="020B0604020202020204" pitchFamily="34" charset="0"/>
                <a:ea typeface="Times New Roman Bold"/>
              </a:rPr>
              <a:t>B. Why not </a:t>
            </a:r>
            <a:endParaRPr lang="en-US" altLang="zh-CN" sz="800" dirty="0">
              <a:latin typeface="Arial" panose="020B0604020202020204" pitchFamily="34" charset="0"/>
            </a:endParaRPr>
          </a:p>
          <a:p>
            <a:pPr eaLnBrk="0" hangingPunct="0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9964" name="Rectangle 29"/>
          <p:cNvSpPr/>
          <p:nvPr/>
        </p:nvSpPr>
        <p:spPr>
          <a:xfrm>
            <a:off x="6303963" y="27133550"/>
            <a:ext cx="617537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23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zh-CN" altLang="en-US" sz="800" dirty="0">
              <a:latin typeface="Arial" panose="020B0604020202020204" pitchFamily="34" charset="0"/>
            </a:endParaRPr>
          </a:p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65" name="Rectangle 30"/>
          <p:cNvSpPr/>
          <p:nvPr/>
        </p:nvSpPr>
        <p:spPr>
          <a:xfrm>
            <a:off x="8126413" y="27133550"/>
            <a:ext cx="11115675" cy="2241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300" b="1" dirty="0">
                <a:solidFill>
                  <a:srgbClr val="000000"/>
                </a:solidFill>
                <a:latin typeface="Arial" panose="020B0604020202020204" pitchFamily="34" charset="0"/>
                <a:ea typeface="Times New Roman Bold"/>
              </a:rPr>
              <a:t>C. What about </a:t>
            </a:r>
            <a:endParaRPr lang="en-US" altLang="zh-CN" sz="800" dirty="0">
              <a:latin typeface="Arial" panose="020B0604020202020204" pitchFamily="34" charset="0"/>
            </a:endParaRPr>
          </a:p>
          <a:p>
            <a:pPr eaLnBrk="0" hangingPunct="0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9966" name="Rectangle 31"/>
          <p:cNvSpPr/>
          <p:nvPr/>
        </p:nvSpPr>
        <p:spPr>
          <a:xfrm>
            <a:off x="15428913" y="27270075"/>
            <a:ext cx="10594975" cy="1966913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300" b="1" dirty="0">
                <a:solidFill>
                  <a:srgbClr val="000000"/>
                </a:solidFill>
                <a:latin typeface="Arial" panose="020B0604020202020204" pitchFamily="34" charset="0"/>
                <a:ea typeface="Times New Roman Bold"/>
              </a:rPr>
              <a:t>D. How about 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9967" name="Rectangle 32"/>
          <p:cNvSpPr/>
          <p:nvPr/>
        </p:nvSpPr>
        <p:spPr>
          <a:xfrm>
            <a:off x="323850" y="1268413"/>
            <a:ext cx="9001125" cy="5214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 You are going to be late. _____ start off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  right now?  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    A. Why don't                 B. Why not  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C. What about               D. How about 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 It's fine today. Why not _____.   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A. to go fishing             B. going fishing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    C. go fishing                 D. go to fish </a:t>
            </a:r>
          </a:p>
        </p:txBody>
      </p:sp>
      <p:sp>
        <p:nvSpPr>
          <p:cNvPr id="39968" name="Rectangle 34"/>
          <p:cNvSpPr/>
          <p:nvPr/>
        </p:nvSpPr>
        <p:spPr>
          <a:xfrm>
            <a:off x="900113" y="549275"/>
            <a:ext cx="27336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</a:rPr>
              <a:t> 三、单项选择</a:t>
            </a:r>
          </a:p>
        </p:txBody>
      </p:sp>
      <p:sp>
        <p:nvSpPr>
          <p:cNvPr id="87076" name="Rectangle 36"/>
          <p:cNvSpPr/>
          <p:nvPr/>
        </p:nvSpPr>
        <p:spPr>
          <a:xfrm>
            <a:off x="5435600" y="1412875"/>
            <a:ext cx="45561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7077" name="Rectangle 37"/>
          <p:cNvSpPr/>
          <p:nvPr/>
        </p:nvSpPr>
        <p:spPr>
          <a:xfrm>
            <a:off x="5292725" y="4365625"/>
            <a:ext cx="477838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6" grpId="0"/>
      <p:bldP spid="8707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/>
          <p:cNvSpPr/>
          <p:nvPr/>
        </p:nvSpPr>
        <p:spPr>
          <a:xfrm>
            <a:off x="684213" y="549275"/>
            <a:ext cx="7848600" cy="593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“What fine weather! Why don't we go  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boating on the lake?”   “_____.”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A. That's all right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B. Good idea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C. Thank you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D. It doesn't matter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4. We are free this afternoon. How about 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_____ shopping?   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A. go                         B. will go  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     C. going                   D. to go</a:t>
            </a:r>
            <a:endParaRPr lang="zh-CN" altLang="en-US" sz="32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8070" name="Rectangle 6"/>
          <p:cNvSpPr/>
          <p:nvPr/>
        </p:nvSpPr>
        <p:spPr>
          <a:xfrm>
            <a:off x="5940425" y="1196975"/>
            <a:ext cx="45561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8071" name="Rectangle 7"/>
          <p:cNvSpPr/>
          <p:nvPr/>
        </p:nvSpPr>
        <p:spPr>
          <a:xfrm>
            <a:off x="1692275" y="4724400"/>
            <a:ext cx="477838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/>
      <p:bldP spid="8807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>
          <a:xfrm>
            <a:off x="323850" y="620713"/>
            <a:ext cx="8229600" cy="792162"/>
          </a:xfrm>
        </p:spPr>
        <p:txBody>
          <a:bodyPr vert="horz" wrap="square" lIns="91440" tIns="45720" rIns="91440" bIns="45720" anchor="ctr"/>
          <a:lstStyle/>
          <a:p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There is a saying…</a:t>
            </a:r>
          </a:p>
        </p:txBody>
      </p:sp>
      <p:sp>
        <p:nvSpPr>
          <p:cNvPr id="77827" name="Rectangle 3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233862"/>
          </a:xfrm>
          <a:solidFill>
            <a:srgbClr val="FFFFFF"/>
          </a:solidFill>
          <a:ln>
            <a:noFill/>
          </a:ln>
        </p:spPr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Practice makes perfect.</a:t>
            </a:r>
          </a:p>
          <a:p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</a:rPr>
              <a:t>孰能生巧。</a:t>
            </a:r>
          </a:p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Rome was not built in a day.</a:t>
            </a:r>
          </a:p>
          <a:p>
            <a:r>
              <a:rPr lang="zh-CN" altLang="en-US" b="1" dirty="0">
                <a:solidFill>
                  <a:schemeClr val="tx1"/>
                </a:solidFill>
              </a:rPr>
              <a:t>罗马不是一日建成的。</a:t>
            </a:r>
          </a:p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 pains, no gains.</a:t>
            </a:r>
          </a:p>
          <a:p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</a:rPr>
              <a:t>不劳则无获。</a:t>
            </a:r>
            <a:endParaRPr lang="zh-CN" altLang="en-US" b="1" dirty="0">
              <a:solidFill>
                <a:schemeClr val="tx1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Where there is a will, there is a way.</a:t>
            </a:r>
          </a:p>
          <a:p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</a:rPr>
              <a:t>有志者事竟成</a:t>
            </a:r>
            <a:r>
              <a:rPr lang="zh-CN" altLang="en-US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。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/>
          <p:nvPr/>
        </p:nvSpPr>
        <p:spPr>
          <a:xfrm>
            <a:off x="2749550" y="1049338"/>
            <a:ext cx="3648075" cy="849312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>
            <a:spAutoFit/>
          </a:bodyPr>
          <a:lstStyle/>
          <a:p>
            <a:pPr defTabSz="913130">
              <a:spcBef>
                <a:spcPct val="50000"/>
              </a:spcBef>
            </a:pPr>
            <a:r>
              <a:rPr lang="en-US" altLang="zh-CN" sz="5200" b="1" dirty="0">
                <a:solidFill>
                  <a:srgbClr val="003399"/>
                </a:solidFill>
                <a:latin typeface="Arial" panose="020B0604020202020204" pitchFamily="34" charset="0"/>
              </a:rPr>
              <a:t>Homework</a:t>
            </a:r>
          </a:p>
        </p:txBody>
      </p:sp>
      <p:sp>
        <p:nvSpPr>
          <p:cNvPr id="43010" name="Rectangle 3"/>
          <p:cNvSpPr/>
          <p:nvPr/>
        </p:nvSpPr>
        <p:spPr>
          <a:xfrm>
            <a:off x="755650" y="2420938"/>
            <a:ext cx="7835900" cy="2093912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lstStyle/>
          <a:p>
            <a:pPr defTabSz="913130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Share with your friends your good ways to learn English, and change your ideas as much as possible.</a:t>
            </a:r>
          </a:p>
        </p:txBody>
      </p:sp>
    </p:spTree>
  </p:cSld>
  <p:clrMapOvr>
    <a:masterClrMapping/>
  </p:clrMapOvr>
  <p:transition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2" descr="C:\Users\AppleBar\Desktop\剪头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750" y="2636838"/>
            <a:ext cx="2303463" cy="2232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8" name="矩形 6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170113" y="2786063"/>
            <a:ext cx="6383337" cy="15668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5"/>
          <p:cNvGrpSpPr/>
          <p:nvPr/>
        </p:nvGrpSpPr>
        <p:grpSpPr>
          <a:xfrm>
            <a:off x="7235825" y="981075"/>
            <a:ext cx="1368425" cy="3454400"/>
            <a:chOff x="0" y="0"/>
            <a:chExt cx="1655762" cy="3311525"/>
          </a:xfrm>
        </p:grpSpPr>
        <p:sp>
          <p:nvSpPr>
            <p:cNvPr id="44037" name="Freeform 2"/>
            <p:cNvSpPr/>
            <p:nvPr/>
          </p:nvSpPr>
          <p:spPr>
            <a:xfrm>
              <a:off x="212725" y="0"/>
              <a:ext cx="219075" cy="863600"/>
            </a:xfrm>
            <a:custGeom>
              <a:avLst/>
              <a:gdLst/>
              <a:ahLst/>
              <a:cxnLst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138" h="544">
                  <a:moveTo>
                    <a:pt x="47" y="0"/>
                  </a:moveTo>
                  <a:lnTo>
                    <a:pt x="6" y="216"/>
                  </a:lnTo>
                  <a:cubicBezTo>
                    <a:pt x="0" y="273"/>
                    <a:pt x="7" y="305"/>
                    <a:pt x="12" y="342"/>
                  </a:cubicBezTo>
                  <a:cubicBezTo>
                    <a:pt x="17" y="379"/>
                    <a:pt x="29" y="411"/>
                    <a:pt x="38" y="437"/>
                  </a:cubicBezTo>
                  <a:lnTo>
                    <a:pt x="69" y="500"/>
                  </a:lnTo>
                  <a:lnTo>
                    <a:pt x="138" y="544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38" name="Oval 3"/>
            <p:cNvSpPr/>
            <p:nvPr/>
          </p:nvSpPr>
          <p:spPr>
            <a:xfrm>
              <a:off x="431800" y="574675"/>
              <a:ext cx="360362" cy="360362"/>
            </a:xfrm>
            <a:prstGeom prst="ellipse">
              <a:avLst/>
            </a:prstGeom>
            <a:solidFill>
              <a:schemeClr val="bg1"/>
            </a:solidFill>
            <a:ln w="222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44039" name="Freeform 4"/>
            <p:cNvSpPr/>
            <p:nvPr/>
          </p:nvSpPr>
          <p:spPr>
            <a:xfrm>
              <a:off x="554037" y="574675"/>
              <a:ext cx="165100" cy="288925"/>
            </a:xfrm>
            <a:custGeom>
              <a:avLst/>
              <a:gdLst/>
              <a:ahLst/>
              <a:cxnLst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104" h="182">
                  <a:moveTo>
                    <a:pt x="59" y="0"/>
                  </a:moveTo>
                  <a:cubicBezTo>
                    <a:pt x="53" y="19"/>
                    <a:pt x="0" y="50"/>
                    <a:pt x="25" y="113"/>
                  </a:cubicBezTo>
                  <a:cubicBezTo>
                    <a:pt x="50" y="176"/>
                    <a:pt x="88" y="168"/>
                    <a:pt x="104" y="182"/>
                  </a:cubicBezTo>
                </a:path>
              </a:pathLst>
            </a:custGeom>
            <a:solidFill>
              <a:schemeClr val="bg1"/>
            </a:solidFill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40" name="Freeform 5"/>
            <p:cNvSpPr/>
            <p:nvPr/>
          </p:nvSpPr>
          <p:spPr>
            <a:xfrm>
              <a:off x="792162" y="719137"/>
              <a:ext cx="142875" cy="144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90" h="91">
                  <a:moveTo>
                    <a:pt x="0" y="0"/>
                  </a:moveTo>
                  <a:lnTo>
                    <a:pt x="65" y="35"/>
                  </a:lnTo>
                  <a:lnTo>
                    <a:pt x="90" y="91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41" name="Freeform 6"/>
            <p:cNvSpPr/>
            <p:nvPr/>
          </p:nvSpPr>
          <p:spPr>
            <a:xfrm>
              <a:off x="647700" y="792162"/>
              <a:ext cx="792162" cy="273050"/>
            </a:xfrm>
            <a:custGeom>
              <a:avLst/>
              <a:gdLst/>
              <a:ahLst/>
              <a:cxnLst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</a:cxnLst>
              <a:rect l="0" t="0" r="0" b="0"/>
              <a:pathLst>
                <a:path w="499" h="172">
                  <a:moveTo>
                    <a:pt x="0" y="137"/>
                  </a:moveTo>
                  <a:lnTo>
                    <a:pt x="67" y="160"/>
                  </a:lnTo>
                  <a:lnTo>
                    <a:pt x="150" y="172"/>
                  </a:lnTo>
                  <a:lnTo>
                    <a:pt x="264" y="160"/>
                  </a:lnTo>
                  <a:lnTo>
                    <a:pt x="397" y="90"/>
                  </a:lnTo>
                  <a:lnTo>
                    <a:pt x="499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42" name="Freeform 7"/>
            <p:cNvSpPr/>
            <p:nvPr/>
          </p:nvSpPr>
          <p:spPr>
            <a:xfrm>
              <a:off x="382587" y="962025"/>
              <a:ext cx="93663" cy="536575"/>
            </a:xfrm>
            <a:custGeom>
              <a:avLst/>
              <a:gdLst/>
              <a:ahLst/>
              <a:cxnLst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59" h="338">
                  <a:moveTo>
                    <a:pt x="59" y="0"/>
                  </a:moveTo>
                  <a:lnTo>
                    <a:pt x="13" y="79"/>
                  </a:lnTo>
                  <a:lnTo>
                    <a:pt x="0" y="167"/>
                  </a:lnTo>
                  <a:lnTo>
                    <a:pt x="13" y="243"/>
                  </a:lnTo>
                  <a:lnTo>
                    <a:pt x="57" y="338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43" name="Freeform 8"/>
            <p:cNvSpPr/>
            <p:nvPr/>
          </p:nvSpPr>
          <p:spPr>
            <a:xfrm>
              <a:off x="1587" y="1511300"/>
              <a:ext cx="503238" cy="360362"/>
            </a:xfrm>
            <a:custGeom>
              <a:avLst/>
              <a:gdLst/>
              <a:ahLst/>
              <a:cxnLst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0" y="2147483647"/>
                </a:cxn>
              </a:cxnLst>
              <a:rect l="0" t="0" r="0" b="0"/>
              <a:pathLst>
                <a:path w="317" h="227">
                  <a:moveTo>
                    <a:pt x="317" y="0"/>
                  </a:moveTo>
                  <a:cubicBezTo>
                    <a:pt x="299" y="13"/>
                    <a:pt x="262" y="42"/>
                    <a:pt x="209" y="80"/>
                  </a:cubicBezTo>
                  <a:cubicBezTo>
                    <a:pt x="156" y="118"/>
                    <a:pt x="44" y="197"/>
                    <a:pt x="0" y="227"/>
                  </a:cubicBez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44" name="Freeform 9"/>
            <p:cNvSpPr/>
            <p:nvPr/>
          </p:nvSpPr>
          <p:spPr>
            <a:xfrm>
              <a:off x="0" y="1366837"/>
              <a:ext cx="1008062" cy="661988"/>
            </a:xfrm>
            <a:custGeom>
              <a:avLst/>
              <a:gdLst/>
              <a:ahLst/>
              <a:cxnLst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635" h="417">
                  <a:moveTo>
                    <a:pt x="0" y="318"/>
                  </a:moveTo>
                  <a:cubicBezTo>
                    <a:pt x="11" y="333"/>
                    <a:pt x="22" y="348"/>
                    <a:pt x="45" y="363"/>
                  </a:cubicBezTo>
                  <a:cubicBezTo>
                    <a:pt x="68" y="378"/>
                    <a:pt x="113" y="409"/>
                    <a:pt x="136" y="409"/>
                  </a:cubicBezTo>
                  <a:cubicBezTo>
                    <a:pt x="159" y="409"/>
                    <a:pt x="166" y="363"/>
                    <a:pt x="181" y="363"/>
                  </a:cubicBezTo>
                  <a:cubicBezTo>
                    <a:pt x="196" y="363"/>
                    <a:pt x="211" y="401"/>
                    <a:pt x="226" y="409"/>
                  </a:cubicBezTo>
                  <a:cubicBezTo>
                    <a:pt x="241" y="417"/>
                    <a:pt x="257" y="417"/>
                    <a:pt x="272" y="409"/>
                  </a:cubicBezTo>
                  <a:cubicBezTo>
                    <a:pt x="287" y="401"/>
                    <a:pt x="294" y="363"/>
                    <a:pt x="317" y="363"/>
                  </a:cubicBezTo>
                  <a:cubicBezTo>
                    <a:pt x="340" y="363"/>
                    <a:pt x="385" y="416"/>
                    <a:pt x="408" y="409"/>
                  </a:cubicBezTo>
                  <a:cubicBezTo>
                    <a:pt x="431" y="402"/>
                    <a:pt x="438" y="333"/>
                    <a:pt x="453" y="318"/>
                  </a:cubicBezTo>
                  <a:cubicBezTo>
                    <a:pt x="468" y="303"/>
                    <a:pt x="484" y="333"/>
                    <a:pt x="499" y="318"/>
                  </a:cubicBezTo>
                  <a:cubicBezTo>
                    <a:pt x="514" y="303"/>
                    <a:pt x="529" y="242"/>
                    <a:pt x="544" y="227"/>
                  </a:cubicBezTo>
                  <a:cubicBezTo>
                    <a:pt x="559" y="212"/>
                    <a:pt x="582" y="242"/>
                    <a:pt x="589" y="227"/>
                  </a:cubicBezTo>
                  <a:cubicBezTo>
                    <a:pt x="596" y="212"/>
                    <a:pt x="581" y="159"/>
                    <a:pt x="589" y="136"/>
                  </a:cubicBezTo>
                  <a:cubicBezTo>
                    <a:pt x="597" y="113"/>
                    <a:pt x="635" y="114"/>
                    <a:pt x="635" y="91"/>
                  </a:cubicBezTo>
                  <a:cubicBezTo>
                    <a:pt x="635" y="68"/>
                    <a:pt x="612" y="0"/>
                    <a:pt x="589" y="0"/>
                  </a:cubicBezTo>
                  <a:cubicBezTo>
                    <a:pt x="566" y="0"/>
                    <a:pt x="547" y="75"/>
                    <a:pt x="499" y="91"/>
                  </a:cubicBezTo>
                  <a:cubicBezTo>
                    <a:pt x="451" y="107"/>
                    <a:pt x="340" y="94"/>
                    <a:pt x="298" y="95"/>
                  </a:cubicBezTo>
                </a:path>
              </a:pathLst>
            </a:custGeom>
            <a:solidFill>
              <a:srgbClr val="FFFF00"/>
            </a:solidFill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45" name="Freeform 10"/>
            <p:cNvSpPr/>
            <p:nvPr/>
          </p:nvSpPr>
          <p:spPr>
            <a:xfrm>
              <a:off x="403225" y="2087562"/>
              <a:ext cx="173037" cy="1079500"/>
            </a:xfrm>
            <a:custGeom>
              <a:avLst/>
              <a:gdLst/>
              <a:ahLst/>
              <a:cxnLst>
                <a:cxn ang="0">
                  <a:pos x="2147483647" y="0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109" h="680">
                  <a:moveTo>
                    <a:pt x="18" y="0"/>
                  </a:moveTo>
                  <a:lnTo>
                    <a:pt x="0" y="242"/>
                  </a:lnTo>
                  <a:lnTo>
                    <a:pt x="109" y="68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46" name="Freeform 11"/>
            <p:cNvSpPr/>
            <p:nvPr/>
          </p:nvSpPr>
          <p:spPr>
            <a:xfrm>
              <a:off x="935037" y="1295400"/>
              <a:ext cx="576263" cy="484187"/>
            </a:xfrm>
            <a:custGeom>
              <a:avLst/>
              <a:gdLst/>
              <a:ahLst/>
              <a:cxnLst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</a:cxnLst>
              <a:rect l="0" t="0" r="0" b="0"/>
              <a:pathLst>
                <a:path w="363" h="305">
                  <a:moveTo>
                    <a:pt x="0" y="272"/>
                  </a:moveTo>
                  <a:lnTo>
                    <a:pt x="38" y="292"/>
                  </a:lnTo>
                  <a:lnTo>
                    <a:pt x="140" y="305"/>
                  </a:lnTo>
                  <a:lnTo>
                    <a:pt x="311" y="96"/>
                  </a:lnTo>
                  <a:lnTo>
                    <a:pt x="363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47" name="Freeform 12"/>
            <p:cNvSpPr/>
            <p:nvPr/>
          </p:nvSpPr>
          <p:spPr>
            <a:xfrm>
              <a:off x="1511300" y="1152525"/>
              <a:ext cx="144462" cy="144462"/>
            </a:xfrm>
            <a:custGeom>
              <a:avLst/>
              <a:gdLst/>
              <a:ahLst/>
              <a:cxnLst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0"/>
                </a:cxn>
              </a:cxnLst>
              <a:rect l="0" t="0" r="0" b="0"/>
              <a:pathLst>
                <a:path w="91" h="91">
                  <a:moveTo>
                    <a:pt x="0" y="91"/>
                  </a:moveTo>
                  <a:lnTo>
                    <a:pt x="68" y="37"/>
                  </a:lnTo>
                  <a:lnTo>
                    <a:pt x="91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48" name="Freeform 13"/>
            <p:cNvSpPr/>
            <p:nvPr/>
          </p:nvSpPr>
          <p:spPr>
            <a:xfrm>
              <a:off x="433387" y="3167062"/>
              <a:ext cx="144463" cy="144463"/>
            </a:xfrm>
            <a:custGeom>
              <a:avLst/>
              <a:gdLst/>
              <a:ahLst/>
              <a:cxnLst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0" y="2147483647"/>
                </a:cxn>
              </a:cxnLst>
              <a:rect l="0" t="0" r="0" b="0"/>
              <a:pathLst>
                <a:path w="91" h="91">
                  <a:moveTo>
                    <a:pt x="91" y="0"/>
                  </a:moveTo>
                  <a:lnTo>
                    <a:pt x="60" y="45"/>
                  </a:lnTo>
                  <a:lnTo>
                    <a:pt x="0" y="91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49" name="Freeform 14"/>
            <p:cNvSpPr/>
            <p:nvPr/>
          </p:nvSpPr>
          <p:spPr>
            <a:xfrm>
              <a:off x="576262" y="3167062"/>
              <a:ext cx="114300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72" h="75">
                  <a:moveTo>
                    <a:pt x="0" y="0"/>
                  </a:moveTo>
                  <a:cubicBezTo>
                    <a:pt x="10" y="1"/>
                    <a:pt x="49" y="18"/>
                    <a:pt x="62" y="6"/>
                  </a:cubicBezTo>
                  <a:cubicBezTo>
                    <a:pt x="72" y="18"/>
                    <a:pt x="62" y="61"/>
                    <a:pt x="62" y="75"/>
                  </a:cubicBez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/>
          <p:cNvSpPr txBox="1"/>
          <p:nvPr/>
        </p:nvSpPr>
        <p:spPr>
          <a:xfrm>
            <a:off x="650875" y="1835150"/>
            <a:ext cx="2736850" cy="3749675"/>
          </a:xfrm>
          <a:prstGeom prst="rect">
            <a:avLst/>
          </a:prstGeom>
          <a:noFill/>
          <a:ln w="9525">
            <a:noFill/>
          </a:ln>
        </p:spPr>
        <p:txBody>
          <a:bodyPr lIns="91431" tIns="45716" rIns="91431" bIns="45716">
            <a:spAutoFit/>
          </a:bodyPr>
          <a:lstStyle/>
          <a:p>
            <a:pPr>
              <a:lnSpc>
                <a:spcPts val="48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latin typeface="Times New Roman" panose="02020603050405020304" pitchFamily="18" charset="0"/>
                <a:ea typeface="Lingoes Unicode" pitchFamily="34" charset="-122"/>
              </a:rPr>
              <a:t>ʃ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Lingoes Unicode" pitchFamily="34" charset="-122"/>
              </a:rPr>
              <a:t>aɪ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</a:p>
          <a:p>
            <a:pPr>
              <a:lnSpc>
                <a:spcPts val="48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/‚k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ɒ</a:t>
            </a:r>
            <a:r>
              <a:rPr lang="en-US" altLang="zh-CN" sz="3200" b="1" dirty="0">
                <a:latin typeface="Times New Roman" panose="02020603050405020304" pitchFamily="18" charset="0"/>
              </a:rPr>
              <a:t>nv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ə</a:t>
            </a:r>
            <a:r>
              <a:rPr lang="en-US" altLang="zh-CN" sz="3200" b="1" dirty="0">
                <a:latin typeface="Times New Roman" panose="02020603050405020304" pitchFamily="18" charset="0"/>
              </a:rPr>
              <a:t>'s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Lingoes Unicode" pitchFamily="34" charset="-122"/>
              </a:rPr>
              <a:t>ɪ</a:t>
            </a:r>
            <a:r>
              <a:rPr lang="en-US" altLang="zh-CN" sz="3200" b="1" dirty="0">
                <a:latin typeface="Times New Roman" panose="02020603050405020304" pitchFamily="18" charset="0"/>
              </a:rPr>
              <a:t>ʃn/</a:t>
            </a:r>
          </a:p>
          <a:p>
            <a:pPr>
              <a:lnSpc>
                <a:spcPts val="48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/'kw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Lingoes Unicode" pitchFamily="34" charset="-122"/>
              </a:rPr>
              <a:t>ɪ</a:t>
            </a:r>
            <a:r>
              <a:rPr lang="en-US" altLang="zh-CN" sz="3200" b="1" dirty="0">
                <a:latin typeface="Times New Roman" panose="02020603050405020304" pitchFamily="18" charset="0"/>
              </a:rPr>
              <a:t>kl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Lingoes Unicode" pitchFamily="34" charset="-122"/>
              </a:rPr>
              <a:t>ɪ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</a:p>
          <a:p>
            <a:pPr>
              <a:lnSpc>
                <a:spcPts val="48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/'n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æ</a:t>
            </a:r>
            <a:r>
              <a:rPr lang="en-US" altLang="zh-CN" sz="3200" b="1" dirty="0">
                <a:latin typeface="Times New Roman" panose="02020603050405020304" pitchFamily="18" charset="0"/>
              </a:rPr>
              <a:t>tʃ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ə</a:t>
            </a:r>
            <a:r>
              <a:rPr lang="en-US" altLang="zh-CN" sz="3200" b="1" dirty="0">
                <a:latin typeface="Times New Roman" panose="02020603050405020304" pitchFamily="18" charset="0"/>
              </a:rPr>
              <a:t>r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ə</a:t>
            </a:r>
            <a:r>
              <a:rPr lang="en-US" altLang="zh-CN" sz="3200" b="1" dirty="0">
                <a:latin typeface="Times New Roman" panose="02020603050405020304" pitchFamily="18" charset="0"/>
              </a:rPr>
              <a:t>l/</a:t>
            </a:r>
          </a:p>
          <a:p>
            <a:pPr>
              <a:lnSpc>
                <a:spcPts val="48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/s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ə</a:t>
            </a:r>
            <a:r>
              <a:rPr lang="en-US" altLang="zh-CN" sz="3200" b="1" dirty="0">
                <a:latin typeface="Times New Roman" panose="02020603050405020304" pitchFamily="18" charset="0"/>
              </a:rPr>
              <a:t>'dʒ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200" b="1" dirty="0">
                <a:latin typeface="Times New Roman" panose="02020603050405020304" pitchFamily="18" charset="0"/>
              </a:rPr>
              <a:t>st/</a:t>
            </a:r>
          </a:p>
          <a:p>
            <a:pPr>
              <a:lnSpc>
                <a:spcPts val="48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latin typeface="Arial" panose="020B0604020202020204" pitchFamily="34" charset="0"/>
              </a:rPr>
              <a:t>pl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Lingoes Unicode" pitchFamily="34" charset="-122"/>
              </a:rPr>
              <a:t>ɪ</a:t>
            </a:r>
            <a:r>
              <a:rPr lang="en-US" altLang="zh-CN" sz="3200" b="1" dirty="0">
                <a:latin typeface="Arial" panose="020B0604020202020204" pitchFamily="34" charset="0"/>
              </a:rPr>
              <a:t>s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endParaRPr lang="en-US" altLang="zh-CN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1" name="Text Box 7"/>
          <p:cNvSpPr txBox="1"/>
          <p:nvPr/>
        </p:nvSpPr>
        <p:spPr>
          <a:xfrm>
            <a:off x="3059113" y="1897063"/>
            <a:ext cx="337502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羞怯的；腼腆的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adv.</a:t>
            </a:r>
          </a:p>
        </p:txBody>
      </p:sp>
      <p:sp>
        <p:nvSpPr>
          <p:cNvPr id="32772" name="Text Box 8"/>
          <p:cNvSpPr txBox="1"/>
          <p:nvPr/>
        </p:nvSpPr>
        <p:spPr>
          <a:xfrm>
            <a:off x="6804025" y="1835150"/>
            <a:ext cx="8445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shy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3" name="Text Box 9"/>
          <p:cNvSpPr txBox="1"/>
          <p:nvPr/>
        </p:nvSpPr>
        <p:spPr>
          <a:xfrm>
            <a:off x="3203575" y="2571750"/>
            <a:ext cx="234632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谈话，交谈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</a:p>
        </p:txBody>
      </p:sp>
      <p:sp>
        <p:nvSpPr>
          <p:cNvPr id="32774" name="Text Box 10"/>
          <p:cNvSpPr txBox="1"/>
          <p:nvPr/>
        </p:nvSpPr>
        <p:spPr>
          <a:xfrm>
            <a:off x="6300788" y="2498725"/>
            <a:ext cx="26733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conversation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5" name="Text Box 11"/>
          <p:cNvSpPr txBox="1"/>
          <p:nvPr/>
        </p:nvSpPr>
        <p:spPr>
          <a:xfrm>
            <a:off x="3059113" y="3194050"/>
            <a:ext cx="267811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迅速地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adv.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776" name="Text Box 12"/>
          <p:cNvSpPr txBox="1"/>
          <p:nvPr/>
        </p:nvSpPr>
        <p:spPr>
          <a:xfrm>
            <a:off x="6804025" y="3708400"/>
            <a:ext cx="1631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natural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7" name="Text Box 13"/>
          <p:cNvSpPr txBox="1"/>
          <p:nvPr/>
        </p:nvSpPr>
        <p:spPr>
          <a:xfrm>
            <a:off x="3059113" y="3770313"/>
            <a:ext cx="206533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合理的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 </a:t>
            </a:r>
          </a:p>
        </p:txBody>
      </p:sp>
      <p:sp>
        <p:nvSpPr>
          <p:cNvPr id="32778" name="Text Box 4"/>
          <p:cNvSpPr txBox="1"/>
          <p:nvPr/>
        </p:nvSpPr>
        <p:spPr>
          <a:xfrm>
            <a:off x="3059113" y="4418013"/>
            <a:ext cx="23050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建议，提议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v.</a:t>
            </a:r>
          </a:p>
        </p:txBody>
      </p:sp>
      <p:sp>
        <p:nvSpPr>
          <p:cNvPr id="32779" name="Text Box 5"/>
          <p:cNvSpPr txBox="1"/>
          <p:nvPr/>
        </p:nvSpPr>
        <p:spPr>
          <a:xfrm>
            <a:off x="6804025" y="3132138"/>
            <a:ext cx="1631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quickly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80" name="Text Box 6"/>
          <p:cNvSpPr txBox="1"/>
          <p:nvPr/>
        </p:nvSpPr>
        <p:spPr>
          <a:xfrm>
            <a:off x="3059113" y="5019675"/>
            <a:ext cx="36718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放置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</a:p>
        </p:txBody>
      </p:sp>
      <p:sp>
        <p:nvSpPr>
          <p:cNvPr id="32781" name="Text Box 7"/>
          <p:cNvSpPr txBox="1"/>
          <p:nvPr/>
        </p:nvSpPr>
        <p:spPr>
          <a:xfrm>
            <a:off x="6804025" y="4356100"/>
            <a:ext cx="16065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suggest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1" name="TextBox 1"/>
          <p:cNvSpPr txBox="1"/>
          <p:nvPr/>
        </p:nvSpPr>
        <p:spPr>
          <a:xfrm>
            <a:off x="1906588" y="627063"/>
            <a:ext cx="5340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1431" tIns="45716" rIns="91431" bIns="45716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  <a:latin typeface="Arial" panose="020B0604020202020204" pitchFamily="34" charset="0"/>
              </a:rPr>
              <a:t>Words and expressions</a:t>
            </a:r>
          </a:p>
        </p:txBody>
      </p:sp>
      <p:sp>
        <p:nvSpPr>
          <p:cNvPr id="32783" name="Text Box 14"/>
          <p:cNvSpPr txBox="1"/>
          <p:nvPr/>
        </p:nvSpPr>
        <p:spPr>
          <a:xfrm>
            <a:off x="6804025" y="4948238"/>
            <a:ext cx="1200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place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2" grpId="0"/>
      <p:bldP spid="32773" grpId="0"/>
      <p:bldP spid="32774" grpId="0"/>
      <p:bldP spid="32775" grpId="0"/>
      <p:bldP spid="32776" grpId="0"/>
      <p:bldP spid="32777" grpId="0"/>
      <p:bldP spid="32778" grpId="0"/>
      <p:bldP spid="32779" grpId="0"/>
      <p:bldP spid="32780" grpId="0"/>
      <p:bldP spid="32781" grpId="0"/>
      <p:bldP spid="327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1"/>
          <p:cNvSpPr/>
          <p:nvPr/>
        </p:nvSpPr>
        <p:spPr>
          <a:xfrm>
            <a:off x="611188" y="1484313"/>
            <a:ext cx="7553325" cy="1216025"/>
          </a:xfrm>
          <a:prstGeom prst="rect">
            <a:avLst/>
          </a:prstGeom>
          <a:noFill/>
          <a:ln w="9525">
            <a:noFill/>
          </a:ln>
        </p:spPr>
        <p:txBody>
          <a:bodyPr wrap="none" lIns="118510" tIns="59255" rIns="118510" bIns="59255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  <a:latin typeface="Arial" panose="020B0604020202020204" pitchFamily="34" charset="0"/>
              </a:rPr>
              <a:t>1 Work in pairs. Talk about </a:t>
            </a:r>
          </a:p>
          <a:p>
            <a:r>
              <a:rPr lang="en-US" altLang="zh-CN" sz="3600" b="1" dirty="0">
                <a:solidFill>
                  <a:srgbClr val="000099"/>
                </a:solidFill>
                <a:latin typeface="Arial" panose="020B0604020202020204" pitchFamily="34" charset="0"/>
              </a:rPr>
              <a:t>             problems you have with…</a:t>
            </a:r>
          </a:p>
        </p:txBody>
      </p:sp>
      <p:sp>
        <p:nvSpPr>
          <p:cNvPr id="13315" name="Text Box 5"/>
          <p:cNvSpPr txBox="1"/>
          <p:nvPr/>
        </p:nvSpPr>
        <p:spPr>
          <a:xfrm>
            <a:off x="1042988" y="2924175"/>
            <a:ext cx="5976937" cy="2232025"/>
          </a:xfrm>
          <a:prstGeom prst="rect">
            <a:avLst/>
          </a:prstGeom>
          <a:noFill/>
          <a:ln w="9525">
            <a:noFill/>
          </a:ln>
        </p:spPr>
        <p:txBody>
          <a:bodyPr wrap="none" lIns="118510" tIns="59255" rIns="118510" bIns="59255"/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zh-CN" sz="3200" b="1" i="1" dirty="0">
                <a:solidFill>
                  <a:srgbClr val="CC0000"/>
                </a:solidFill>
                <a:latin typeface="Arial" panose="020B0604020202020204" pitchFamily="34" charset="0"/>
              </a:rPr>
              <a:t>★  understanding English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zh-CN" sz="3200" b="1" i="1" dirty="0">
                <a:solidFill>
                  <a:srgbClr val="CC0000"/>
                </a:solidFill>
                <a:latin typeface="Arial" panose="020B0604020202020204" pitchFamily="34" charset="0"/>
              </a:rPr>
              <a:t>★ speaking English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zh-CN" sz="3200" b="1" i="1" dirty="0">
                <a:solidFill>
                  <a:srgbClr val="CC0000"/>
                </a:solidFill>
                <a:latin typeface="Arial" panose="020B0604020202020204" pitchFamily="34" charset="0"/>
              </a:rPr>
              <a:t>★ learning vocabulary 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endParaRPr lang="en-US" altLang="zh-CN" sz="3200" b="1" i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WordArt 4"/>
          <p:cNvSpPr>
            <a:spLocks noTextEdit="1"/>
          </p:cNvSpPr>
          <p:nvPr/>
        </p:nvSpPr>
        <p:spPr>
          <a:xfrm>
            <a:off x="468313" y="765175"/>
            <a:ext cx="4968875" cy="6461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lstStyle/>
          <a:p>
            <a:pPr algn="ctr"/>
            <a:r>
              <a:rPr lang="zh-CN" altLang="en-US" sz="2800" b="1" spc="-280" dirty="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Reading and 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1"/>
          <p:cNvSpPr/>
          <p:nvPr/>
        </p:nvSpPr>
        <p:spPr>
          <a:xfrm>
            <a:off x="107950" y="476250"/>
            <a:ext cx="7604125" cy="1216025"/>
          </a:xfrm>
          <a:prstGeom prst="rect">
            <a:avLst/>
          </a:prstGeom>
          <a:noFill/>
          <a:ln w="9525">
            <a:noFill/>
          </a:ln>
        </p:spPr>
        <p:txBody>
          <a:bodyPr wrap="none" lIns="118510" tIns="59255" rIns="118510" bIns="59255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  <a:latin typeface="Arial" panose="020B0604020202020204" pitchFamily="34" charset="0"/>
              </a:rPr>
              <a:t>2 Read the passage and find out </a:t>
            </a:r>
          </a:p>
          <a:p>
            <a:r>
              <a:rPr lang="en-US" altLang="zh-CN" sz="3600" b="1" dirty="0">
                <a:solidFill>
                  <a:srgbClr val="000099"/>
                </a:solidFill>
                <a:latin typeface="Arial" panose="020B0604020202020204" pitchFamily="34" charset="0"/>
              </a:rPr>
              <a:t>what problems the students have.</a:t>
            </a:r>
          </a:p>
        </p:txBody>
      </p:sp>
      <p:sp>
        <p:nvSpPr>
          <p:cNvPr id="9218" name="Rectangle 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9219" name="Picture 1" descr="00132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625" y="476250"/>
            <a:ext cx="1225550" cy="12239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2" name="TextBox 7"/>
          <p:cNvSpPr txBox="1"/>
          <p:nvPr/>
        </p:nvSpPr>
        <p:spPr>
          <a:xfrm>
            <a:off x="250825" y="1916113"/>
            <a:ext cx="8713788" cy="104131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lnSpc>
                <a:spcPts val="3700"/>
              </a:lnSpc>
            </a:pP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   Questions and answers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Send your questions to Diana, the Language Doctor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.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14343" name="TextBox 7"/>
          <p:cNvSpPr txBox="1"/>
          <p:nvPr/>
        </p:nvSpPr>
        <p:spPr>
          <a:xfrm>
            <a:off x="250825" y="3141663"/>
            <a:ext cx="8713788" cy="2911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Many students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ask for advice about how to improve their 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English.</a:t>
            </a:r>
            <a:r>
              <a:rPr lang="en-US" altLang="zh-CN" sz="2800" dirty="0">
                <a:latin typeface="Times New Roman" panose="02020603050405020304" pitchFamily="18" charset="0"/>
              </a:rPr>
              <a:t> Here are three basic questions.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The first question is about understanding English films 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and songs. Li Hao from Hubei wrote,“ I like watching 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English films and listening to English Songs, but I can only 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understand a little. What can I do?”</a:t>
            </a:r>
            <a:endParaRPr lang="en-US" altLang="zh-C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1"/>
          <p:cNvSpPr txBox="1"/>
          <p:nvPr/>
        </p:nvSpPr>
        <p:spPr>
          <a:xfrm>
            <a:off x="179388" y="908050"/>
            <a:ext cx="8713787" cy="4791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Watching films and listening to songs are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great ways to 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learn English</a:t>
            </a:r>
            <a:r>
              <a:rPr lang="en-US" altLang="zh-CN" sz="2800" dirty="0">
                <a:latin typeface="Times New Roman" panose="02020603050405020304" pitchFamily="18" charset="0"/>
              </a:rPr>
              <a:t>! Watch and listen several times, and guess the 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meaning of new words. Each time you will learn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something 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new</a:t>
            </a:r>
            <a:r>
              <a:rPr lang="en-US" altLang="zh-CN" sz="2800" dirty="0">
                <a:latin typeface="Times New Roman" panose="02020603050405020304" pitchFamily="18" charset="0"/>
              </a:rPr>
              <a:t>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 also advise you to talk about the films or songs with 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your friends.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The second question is about speaking. Wang Fan from 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Jilin wrote,” our school has a teacher from us. I am shy and 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I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am afraid to speak to her</a:t>
            </a:r>
            <a:r>
              <a:rPr lang="en-US" altLang="zh-CN" sz="2800" dirty="0">
                <a:latin typeface="Times New Roman" panose="02020603050405020304" pitchFamily="18" charset="0"/>
              </a:rPr>
              <a:t>. What should I do?” 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You can say, “Hello! How are you?” “ Do you like </a:t>
            </a:r>
          </a:p>
          <a:p>
            <a:pPr marL="342900" indent="-342900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China?” These are good ways to start a conversation. </a:t>
            </a:r>
            <a:endParaRPr lang="zh-CN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3"/>
          <p:cNvSpPr>
            <a:spLocks noGrp="1"/>
          </p:cNvSpPr>
          <p:nvPr>
            <p:ph idx="1"/>
          </p:nvPr>
        </p:nvSpPr>
        <p:spPr>
          <a:xfrm>
            <a:off x="323850" y="692150"/>
            <a:ext cx="8640763" cy="4608513"/>
          </a:xfrm>
          <a:noFill/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And before you begin, you should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smile at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 her! Remember 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this: Do not be shy. Just try.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    The third question is about vocabulary. Zhang Lei from 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Anhui wrote, “ I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write down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 new words, but I forget them 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quickly. How can I remember them?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   Do not worry. It is natural to forget new words! I 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suggest you write four or five words a day on pieces of 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paper and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place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them in your room. Read the words when 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you see them, and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try to use them.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/>
          <p:nvPr/>
        </p:nvSpPr>
        <p:spPr>
          <a:xfrm>
            <a:off x="250825" y="458788"/>
            <a:ext cx="8642350" cy="641350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>
            <a:spAutoFit/>
          </a:bodyPr>
          <a:lstStyle/>
          <a:p>
            <a:pPr defTabSz="913130"/>
            <a:r>
              <a:rPr lang="en-US" altLang="zh-CN" sz="3600" b="1" dirty="0">
                <a:solidFill>
                  <a:srgbClr val="003399"/>
                </a:solidFill>
                <a:latin typeface="Arial" panose="020B0604020202020204" pitchFamily="34" charset="0"/>
              </a:rPr>
              <a:t>Match the persons with the questions.</a:t>
            </a:r>
          </a:p>
        </p:txBody>
      </p:sp>
      <p:sp>
        <p:nvSpPr>
          <p:cNvPr id="13314" name="Text Box 3"/>
          <p:cNvSpPr txBox="1"/>
          <p:nvPr/>
        </p:nvSpPr>
        <p:spPr>
          <a:xfrm>
            <a:off x="107950" y="3500438"/>
            <a:ext cx="2544763" cy="609600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>
            <a:spAutoFit/>
          </a:bodyPr>
          <a:lstStyle/>
          <a:p>
            <a:pPr defTabSz="913130"/>
            <a:r>
              <a:rPr lang="en-US" altLang="zh-CN" sz="3400" b="1" dirty="0">
                <a:latin typeface="Times New Roman" panose="02020603050405020304" pitchFamily="18" charset="0"/>
              </a:rPr>
              <a:t>Wang Fan</a:t>
            </a:r>
          </a:p>
        </p:txBody>
      </p:sp>
      <p:sp>
        <p:nvSpPr>
          <p:cNvPr id="13315" name="Text Box 4"/>
          <p:cNvSpPr txBox="1"/>
          <p:nvPr/>
        </p:nvSpPr>
        <p:spPr>
          <a:xfrm>
            <a:off x="946150" y="2071688"/>
            <a:ext cx="1495425" cy="609600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>
            <a:spAutoFit/>
          </a:bodyPr>
          <a:lstStyle/>
          <a:p>
            <a:pPr defTabSz="913130"/>
            <a:r>
              <a:rPr lang="en-US" altLang="zh-CN" sz="3400" b="1" dirty="0">
                <a:latin typeface="Times New Roman" panose="02020603050405020304" pitchFamily="18" charset="0"/>
              </a:rPr>
              <a:t>Li Hao</a:t>
            </a:r>
          </a:p>
        </p:txBody>
      </p:sp>
      <p:sp>
        <p:nvSpPr>
          <p:cNvPr id="13316" name="Text Box 5"/>
          <p:cNvSpPr txBox="1"/>
          <p:nvPr/>
        </p:nvSpPr>
        <p:spPr>
          <a:xfrm>
            <a:off x="395288" y="4868863"/>
            <a:ext cx="2376487" cy="609600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>
            <a:spAutoFit/>
          </a:bodyPr>
          <a:lstStyle/>
          <a:p>
            <a:pPr defTabSz="913130"/>
            <a:r>
              <a:rPr lang="en-US" altLang="zh-CN" sz="3400" b="1" dirty="0">
                <a:latin typeface="Times New Roman" panose="02020603050405020304" pitchFamily="18" charset="0"/>
              </a:rPr>
              <a:t>Zhang Lei</a:t>
            </a:r>
          </a:p>
        </p:txBody>
      </p:sp>
      <p:sp>
        <p:nvSpPr>
          <p:cNvPr id="39942" name="Line 6"/>
          <p:cNvSpPr/>
          <p:nvPr/>
        </p:nvSpPr>
        <p:spPr>
          <a:xfrm>
            <a:off x="2317750" y="2586038"/>
            <a:ext cx="1343025" cy="2373312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943" name="Line 7"/>
          <p:cNvSpPr/>
          <p:nvPr/>
        </p:nvSpPr>
        <p:spPr>
          <a:xfrm flipV="1">
            <a:off x="2195513" y="2349500"/>
            <a:ext cx="1368425" cy="1584325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944" name="Line 8"/>
          <p:cNvSpPr/>
          <p:nvPr/>
        </p:nvSpPr>
        <p:spPr>
          <a:xfrm flipV="1">
            <a:off x="2028825" y="3860800"/>
            <a:ext cx="1606550" cy="100965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0" name="Text Box 9"/>
          <p:cNvSpPr txBox="1"/>
          <p:nvPr/>
        </p:nvSpPr>
        <p:spPr>
          <a:xfrm>
            <a:off x="3660775" y="1538288"/>
            <a:ext cx="5159375" cy="1146175"/>
          </a:xfrm>
          <a:prstGeom prst="rect">
            <a:avLst/>
          </a:prstGeom>
          <a:noFill/>
          <a:ln w="19050" cap="flat" cmpd="sng">
            <a:solidFill>
              <a:srgbClr val="9933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35" tIns="45717" rIns="91435" bIns="45717">
            <a:spAutoFit/>
          </a:bodyPr>
          <a:lstStyle/>
          <a:p>
            <a:pPr defTabSz="913130"/>
            <a:r>
              <a:rPr lang="en-US" altLang="zh-CN" sz="3400" b="1" dirty="0">
                <a:latin typeface="Times New Roman" panose="02020603050405020304" pitchFamily="18" charset="0"/>
              </a:rPr>
              <a:t>I’m shy and can’t speak to the foreign teacher.</a:t>
            </a:r>
          </a:p>
        </p:txBody>
      </p:sp>
      <p:sp>
        <p:nvSpPr>
          <p:cNvPr id="13321" name="Text Box 10"/>
          <p:cNvSpPr txBox="1"/>
          <p:nvPr/>
        </p:nvSpPr>
        <p:spPr>
          <a:xfrm>
            <a:off x="3563938" y="3457575"/>
            <a:ext cx="5364162" cy="628650"/>
          </a:xfrm>
          <a:prstGeom prst="rect">
            <a:avLst/>
          </a:prstGeom>
          <a:noFill/>
          <a:ln w="19050" cap="flat" cmpd="sng">
            <a:solidFill>
              <a:srgbClr val="8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35" tIns="45717" rIns="91435" bIns="45717">
            <a:spAutoFit/>
          </a:bodyPr>
          <a:lstStyle/>
          <a:p>
            <a:pPr defTabSz="913130"/>
            <a:r>
              <a:rPr lang="en-US" altLang="zh-CN" sz="3400" b="1" dirty="0">
                <a:latin typeface="Times New Roman" panose="02020603050405020304" pitchFamily="18" charset="0"/>
              </a:rPr>
              <a:t>I forget new words quickly.</a:t>
            </a:r>
          </a:p>
        </p:txBody>
      </p:sp>
      <p:sp>
        <p:nvSpPr>
          <p:cNvPr id="13322" name="Text Box 11"/>
          <p:cNvSpPr txBox="1"/>
          <p:nvPr/>
        </p:nvSpPr>
        <p:spPr>
          <a:xfrm>
            <a:off x="3708400" y="4437063"/>
            <a:ext cx="4883150" cy="1663700"/>
          </a:xfrm>
          <a:prstGeom prst="rect">
            <a:avLst/>
          </a:prstGeom>
          <a:noFill/>
          <a:ln w="19050" cap="flat" cmpd="sng">
            <a:solidFill>
              <a:srgbClr val="8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1435" tIns="45717" rIns="91435" bIns="45717">
            <a:spAutoFit/>
          </a:bodyPr>
          <a:lstStyle/>
          <a:p>
            <a:pPr defTabSz="913130"/>
            <a:r>
              <a:rPr lang="en-US" altLang="zh-CN" sz="3400" b="1" dirty="0">
                <a:latin typeface="Times New Roman" panose="02020603050405020304" pitchFamily="18" charset="0"/>
              </a:rPr>
              <a:t>I enjoy watching English </a:t>
            </a:r>
          </a:p>
          <a:p>
            <a:pPr defTabSz="913130"/>
            <a:r>
              <a:rPr lang="en-US" altLang="zh-CN" sz="3400" b="1" dirty="0">
                <a:latin typeface="Times New Roman" panose="02020603050405020304" pitchFamily="18" charset="0"/>
              </a:rPr>
              <a:t>films, but it is difficult to </a:t>
            </a:r>
          </a:p>
          <a:p>
            <a:pPr defTabSz="913130"/>
            <a:r>
              <a:rPr lang="en-US" altLang="zh-CN" sz="3400" b="1" dirty="0">
                <a:latin typeface="Times New Roman" panose="02020603050405020304" pitchFamily="18" charset="0"/>
              </a:rPr>
              <a:t>understand.</a:t>
            </a:r>
          </a:p>
        </p:txBody>
      </p:sp>
      <p:sp>
        <p:nvSpPr>
          <p:cNvPr id="13323" name="Oval 12"/>
          <p:cNvSpPr/>
          <p:nvPr/>
        </p:nvSpPr>
        <p:spPr>
          <a:xfrm>
            <a:off x="395288" y="1700213"/>
            <a:ext cx="2376487" cy="1296987"/>
          </a:xfrm>
          <a:prstGeom prst="ellipse">
            <a:avLst/>
          </a:prstGeom>
          <a:noFill/>
          <a:ln w="28575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4" name="Oval 13"/>
          <p:cNvSpPr/>
          <p:nvPr/>
        </p:nvSpPr>
        <p:spPr>
          <a:xfrm>
            <a:off x="0" y="3213100"/>
            <a:ext cx="2376488" cy="1296988"/>
          </a:xfrm>
          <a:prstGeom prst="ellipse">
            <a:avLst/>
          </a:prstGeom>
          <a:noFill/>
          <a:ln w="28575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5" name="Oval 14"/>
          <p:cNvSpPr/>
          <p:nvPr/>
        </p:nvSpPr>
        <p:spPr>
          <a:xfrm>
            <a:off x="250825" y="4652963"/>
            <a:ext cx="2376488" cy="1296987"/>
          </a:xfrm>
          <a:prstGeom prst="ellipse">
            <a:avLst/>
          </a:prstGeom>
          <a:noFill/>
          <a:ln w="28575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演示文稿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演示文稿1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演示文稿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2026</Words>
  <Application>Microsoft Office PowerPoint</Application>
  <PresentationFormat>全屏显示(4:3)</PresentationFormat>
  <Paragraphs>418</Paragraphs>
  <Slides>39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50" baseType="lpstr">
      <vt:lpstr>Lingoes Unicode</vt:lpstr>
      <vt:lpstr>黑体</vt:lpstr>
      <vt:lpstr>楷体_GB2312</vt:lpstr>
      <vt:lpstr>書法家顏楷體</vt:lpstr>
      <vt:lpstr>宋体</vt:lpstr>
      <vt:lpstr>微软雅黑</vt:lpstr>
      <vt:lpstr>Arial</vt:lpstr>
      <vt:lpstr>Franklin Gothic Medium</vt:lpstr>
      <vt:lpstr>Times New Roman</vt:lpstr>
      <vt:lpstr>Times New Roman Bold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Examples:</vt:lpstr>
      <vt:lpstr>PowerPoint 演示文稿</vt:lpstr>
      <vt:lpstr>Examples:</vt:lpstr>
      <vt:lpstr>PowerPoint 演示文稿</vt:lpstr>
      <vt:lpstr>PowerPoint 演示文稿</vt:lpstr>
      <vt:lpstr>Examples: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写作：</vt:lpstr>
      <vt:lpstr>PowerPoint 演示文稿</vt:lpstr>
      <vt:lpstr>一、英汉词组互译 1. in groups _______________   2. 例如___________________   3. be good at ______________   4. 上网___________________ 5. check up _______________  6. 请求、要求______________   7. look for _________________  8. 带领某人参观____________   9. make friends ____________   10. 向某人问好____________</vt:lpstr>
      <vt:lpstr> 二、根据汉语意思完成句子 1. 你为什么不写下这些正确的单词？        Why _____ you _____________ the _________ words? 2. 尽量交朋友并且带领他们参观你的城市。     Try ________________ and ______ them __________ your city. 3. 大家应该每天练习说英语。     Everyone should _____________________       English every day.</vt:lpstr>
      <vt:lpstr>PowerPoint 演示文稿</vt:lpstr>
      <vt:lpstr>PowerPoint 演示文稿</vt:lpstr>
      <vt:lpstr>There is a saying…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2013-08-13T09:09:00Z</dcterms:created>
  <dcterms:modified xsi:type="dcterms:W3CDTF">2023-01-17T00:22:11Z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BF6985763AD94B6DA9129D8C75603C07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