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3" r:id="rId2"/>
    <p:sldId id="319" r:id="rId3"/>
    <p:sldId id="401" r:id="rId4"/>
    <p:sldId id="329" r:id="rId5"/>
    <p:sldId id="425" r:id="rId6"/>
    <p:sldId id="325" r:id="rId7"/>
    <p:sldId id="333" r:id="rId8"/>
    <p:sldId id="372" r:id="rId9"/>
    <p:sldId id="402" r:id="rId10"/>
    <p:sldId id="422" r:id="rId11"/>
    <p:sldId id="377" r:id="rId12"/>
    <p:sldId id="340" r:id="rId13"/>
    <p:sldId id="327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338" y="-61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8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9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251713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8</a:t>
            </a:r>
            <a:endParaRPr lang="en-US" altLang="zh-C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Natural disasters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29" y="4281690"/>
            <a:ext cx="1065890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Integrated skills &amp; Study skills</a:t>
            </a:r>
            <a:endParaRPr lang="zh-CN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7307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035" y="1477587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2. Teachers are often compared to ________(burn) candles. </a:t>
            </a:r>
            <a:endParaRPr lang="zh-CN" altLang="en-US" sz="30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577008" y="1517175"/>
            <a:ext cx="15980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burning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18160" y="1162472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499" y="1642175"/>
            <a:ext cx="10646235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/>
              <a:t>　</a:t>
            </a:r>
            <a:r>
              <a:rPr lang="zh-CN" altLang="en-US" sz="3000" b="1" dirty="0" smtClean="0"/>
              <a:t>　</a:t>
            </a:r>
            <a:r>
              <a:rPr lang="en-US" sz="3200" dirty="0" smtClean="0"/>
              <a:t> </a:t>
            </a:r>
            <a:r>
              <a:rPr lang="en-US" sz="3000" b="1" dirty="0" smtClean="0"/>
              <a:t>Try to get out as soon as possible. </a:t>
            </a:r>
            <a:r>
              <a:rPr lang="zh-CN" altLang="en-US" sz="3000" b="1" dirty="0" smtClean="0"/>
              <a:t>尽快逃出去。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275" y="2370788"/>
            <a:ext cx="10702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__________________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尽可能</a:t>
            </a:r>
            <a:r>
              <a:rPr lang="en-US" sz="3000" b="1" dirty="0" smtClean="0"/>
              <a:t>……”</a:t>
            </a:r>
            <a:r>
              <a:rPr lang="zh-CN" altLang="en-US" sz="3000" b="1" dirty="0" smtClean="0"/>
              <a:t>，相当于</a:t>
            </a:r>
            <a:r>
              <a:rPr lang="en-US" sz="3000" b="1" dirty="0" smtClean="0"/>
              <a:t>__________________</a:t>
            </a:r>
            <a:r>
              <a:rPr lang="zh-CN" altLang="en-US" sz="3000" b="1" dirty="0" smtClean="0"/>
              <a:t>。两个</a:t>
            </a:r>
            <a:r>
              <a:rPr lang="en-US" sz="3000" b="1" dirty="0" smtClean="0"/>
              <a:t>as</a:t>
            </a:r>
            <a:r>
              <a:rPr lang="zh-CN" altLang="en-US" sz="3000" b="1" dirty="0" smtClean="0"/>
              <a:t>之间用形容词或副词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1906498" y="3270598"/>
            <a:ext cx="2117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as…as one can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5751" y="2508597"/>
            <a:ext cx="2161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as…as possible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65417" y="317733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原级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169" y="1400978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Please make your decision _______________________________________ (</a:t>
            </a:r>
            <a:r>
              <a:rPr lang="zh-CN" altLang="en-US" sz="3000" b="1" dirty="0" smtClean="0"/>
              <a:t>尽快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1358313" y="2272039"/>
            <a:ext cx="6743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as soon as possible/as soon as you can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0188" y="1675371"/>
          <a:ext cx="10058399" cy="480060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1.railway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pancake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烧伤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烫伤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灼伤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女儿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外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孙女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儿子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外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孙子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70545" y="2469596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烙饼，薄饼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91184" y="180313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铁路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95398" y="5870163"/>
            <a:ext cx="14173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grandson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444586" y="3183829"/>
            <a:ext cx="8354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burn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974341" y="3838922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daughter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602139" y="4521310"/>
            <a:ext cx="2169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granddaughter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288240" y="5217346"/>
            <a:ext cx="63030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son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16444" y="1150934"/>
          <a:ext cx="10412963" cy="48006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altLang="en-US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8.board 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头痛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牙痛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乡下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农村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家务活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工作日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星期一至星期五的任何一天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06471" y="5303071"/>
            <a:ext cx="17878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weekday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43639" y="125196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木板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52069" y="1920701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headache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6786" y="2603090"/>
            <a:ext cx="14670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toothache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24149" y="3285477"/>
            <a:ext cx="17878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countryside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728113" y="3981513"/>
            <a:ext cx="17878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housework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99339" y="1164115"/>
          <a:ext cx="10684449" cy="2977577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75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尽快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用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盖住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3.stay away from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burn oneself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02792" y="3317810"/>
            <a:ext cx="26420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烧到自己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09332" y="1272519"/>
            <a:ext cx="26420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as soon as possible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27594" y="1942062"/>
            <a:ext cx="26420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cover…with…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55442" y="2651345"/>
            <a:ext cx="26420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远离</a:t>
            </a:r>
            <a:r>
              <a:rPr lang="en-US" sz="2400" b="1" dirty="0" smtClean="0">
                <a:solidFill>
                  <a:srgbClr val="57C6CF"/>
                </a:solidFill>
              </a:rPr>
              <a:t>……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11081" y="1083433"/>
          <a:ext cx="10980284" cy="4591224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尽快逃出去。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Try to get out ________________________________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用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湿毛巾捂住嘴和鼻子来保护你自己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以免受到浓烟的伤害。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Cover your mouth and nose with a wet towel to ________________________ thick smoke.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64909" y="1886000"/>
            <a:ext cx="27921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as soon as possible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28951" y="4617827"/>
            <a:ext cx="35132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protect yourself from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801256" y="110729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733312" y="191278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667" y="2448461"/>
            <a:ext cx="7221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rule  </a:t>
            </a:r>
            <a:r>
              <a:rPr lang="en-US" sz="3000" b="1" i="1" dirty="0" smtClean="0"/>
              <a:t>n</a:t>
            </a:r>
            <a:r>
              <a:rPr lang="zh-CN" altLang="en-US" sz="3000" b="1" dirty="0" smtClean="0"/>
              <a:t>．规则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6323" y="3045619"/>
            <a:ext cx="11032130" cy="1430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We should follow the traffic </a:t>
            </a:r>
            <a:r>
              <a:rPr lang="en-US" sz="3000" b="1" i="1" dirty="0" smtClean="0"/>
              <a:t>rules</a:t>
            </a:r>
            <a:r>
              <a:rPr lang="en-US" sz="3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我们应该遵守交通规则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55593" y="3192306"/>
            <a:ext cx="28114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work out the rule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7218" y="1633353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搭配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破坏规则　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遵守规则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制定规则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04000" y="975989"/>
            <a:ext cx="1068355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dirty="0" smtClean="0"/>
              <a:t>rule</a:t>
            </a:r>
            <a:r>
              <a:rPr lang="zh-CN" altLang="en-US" sz="3000" dirty="0" smtClean="0"/>
              <a:t>为</a:t>
            </a:r>
            <a:r>
              <a:rPr lang="en-US" sz="3000" dirty="0" smtClean="0"/>
              <a:t>________</a:t>
            </a:r>
            <a:r>
              <a:rPr lang="zh-CN" altLang="en-US" sz="3000" dirty="0" smtClean="0"/>
              <a:t>名词。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35846" y="3751030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rule</a:t>
            </a:r>
            <a:r>
              <a:rPr lang="zh-CN" altLang="en-US" sz="3000" b="1" dirty="0" smtClean="0"/>
              <a:t>还可作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管理，统治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91385" y="1147416"/>
            <a:ext cx="13784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可数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18177" y="1788861"/>
            <a:ext cx="210900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break a rule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44470" y="2471249"/>
            <a:ext cx="23064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follow the rule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51194" y="3795082"/>
            <a:ext cx="108954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动词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5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382053"/>
            <a:ext cx="10683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—</a:t>
            </a:r>
            <a:r>
              <a:rPr lang="en-US" sz="3000" b="1" dirty="0" smtClean="0"/>
              <a:t>Mum, I'm thirteen now. Can I ride a bike to school?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Yes, you can. But you must follow the traffic ________ on the way.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</a:t>
            </a:r>
            <a:r>
              <a:rPr lang="zh-CN" altLang="en-US" sz="3000" b="1" dirty="0" smtClean="0"/>
              <a:t>.</a:t>
            </a:r>
            <a:r>
              <a:rPr lang="en-US" sz="3000" b="1" dirty="0" smtClean="0"/>
              <a:t>rules</a:t>
            </a:r>
            <a:r>
              <a:rPr lang="zh-CN" altLang="en-US" sz="3000" b="1" dirty="0" smtClean="0"/>
              <a:t>　　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.</a:t>
            </a:r>
            <a:r>
              <a:rPr lang="en-US" sz="3000" b="1" dirty="0" smtClean="0"/>
              <a:t>planes</a:t>
            </a:r>
            <a:r>
              <a:rPr lang="zh-CN" altLang="en-US" sz="3000" b="1" dirty="0" smtClean="0"/>
              <a:t>        </a:t>
            </a:r>
            <a:r>
              <a:rPr lang="en-US" sz="3000" b="1" dirty="0" smtClean="0"/>
              <a:t>C</a:t>
            </a:r>
            <a:r>
              <a:rPr lang="zh-CN" altLang="en-US" sz="3000" b="1" dirty="0" smtClean="0"/>
              <a:t>.</a:t>
            </a:r>
            <a:r>
              <a:rPr lang="en-US" sz="3000" b="1" dirty="0" smtClean="0"/>
              <a:t>safety         </a:t>
            </a:r>
            <a:r>
              <a:rPr lang="en-US" sz="3000" b="1" dirty="0" err="1" smtClean="0"/>
              <a:t> D</a:t>
            </a:r>
            <a:r>
              <a:rPr lang="zh-CN" altLang="en-US" sz="3000" b="1" dirty="0" err="1" smtClean="0"/>
              <a:t>.</a:t>
            </a:r>
            <a:r>
              <a:rPr lang="en-US" sz="3000" b="1" dirty="0" err="1" smtClean="0"/>
              <a:t>acciden</a:t>
            </a:r>
            <a:r>
              <a:rPr lang="en-US" sz="3000" b="1" dirty="0" smtClean="0"/>
              <a:t>t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019957" y="2226860"/>
            <a:ext cx="5880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183" y="3995678"/>
            <a:ext cx="106835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考查名词辨析。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rule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规则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plane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飞机”；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safety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安全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accident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事故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。根据句意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“‘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妈妈，我现在十三岁了。我可以骑自行车去学校吗？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’‘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是的，你可以。但是在路上，你必须遵守交通规则。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’”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6526" y="785441"/>
            <a:ext cx="7639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burn  </a:t>
            </a:r>
            <a:r>
              <a:rPr lang="en-US" sz="3000" b="1" i="1" dirty="0" smtClean="0"/>
              <a:t>n</a:t>
            </a:r>
            <a:r>
              <a:rPr lang="zh-CN" altLang="en-US" sz="3000" b="1" dirty="0" smtClean="0"/>
              <a:t>．烧伤，烫伤，灼伤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8592" y="1218826"/>
            <a:ext cx="1103213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There are some cigarette </a:t>
            </a:r>
            <a:r>
              <a:rPr lang="en-US" sz="3000" b="1" i="1" dirty="0" smtClean="0"/>
              <a:t>burns</a:t>
            </a:r>
            <a:r>
              <a:rPr lang="en-US" sz="3000" b="1" dirty="0" smtClean="0"/>
              <a:t> on the furniture.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家具上有几处烟头烫过的痕迹。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4691" y="2586423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burn</a:t>
            </a:r>
            <a:r>
              <a:rPr lang="zh-CN" altLang="en-US" sz="3000" b="1" dirty="0" smtClean="0"/>
              <a:t>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名词。</a:t>
            </a:r>
            <a:endParaRPr lang="zh-CN" altLang="en-US" sz="30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022231" y="4044288"/>
            <a:ext cx="12545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burning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908" y="3175550"/>
            <a:ext cx="10683551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burn</a:t>
            </a:r>
            <a:r>
              <a:rPr lang="zh-CN" altLang="en-US" sz="3000" b="1" dirty="0" smtClean="0"/>
              <a:t>还可作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烧伤，烫伤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，其过去式、过去分词分别为</a:t>
            </a:r>
            <a:r>
              <a:rPr lang="en-US" sz="3000" b="1" dirty="0" smtClean="0"/>
              <a:t>burned, burned</a:t>
            </a:r>
            <a:r>
              <a:rPr lang="zh-CN" altLang="en-US" sz="3000" b="1" dirty="0" smtClean="0"/>
              <a:t>或</a:t>
            </a:r>
            <a:r>
              <a:rPr lang="en-US" sz="3000" b="1" dirty="0" smtClean="0"/>
              <a:t>burnt, burnt</a:t>
            </a:r>
            <a:r>
              <a:rPr lang="zh-CN" altLang="en-US" sz="3000" b="1" dirty="0" smtClean="0"/>
              <a:t>。 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作形容词，意为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燃烧的”。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319742" y="2613547"/>
            <a:ext cx="11066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可数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043073" y="3364174"/>
            <a:ext cx="11066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动词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6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宽屏</PresentationFormat>
  <Paragraphs>93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727187B092074C11B78BD678DF1D6212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