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8" r:id="rId19"/>
    <p:sldId id="279" r:id="rId20"/>
    <p:sldId id="281" r:id="rId21"/>
    <p:sldId id="285" r:id="rId22"/>
    <p:sldId id="257" r:id="rId23"/>
  </p:sldIdLst>
  <p:sldSz cx="9144000" cy="5143500" type="screen16x9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5C6F3"/>
    <a:srgbClr val="99FF99"/>
    <a:srgbClr val="FF66CC"/>
    <a:srgbClr val="FFFCDA"/>
    <a:srgbClr val="7ECEEF"/>
    <a:srgbClr val="FEF200"/>
    <a:srgbClr val="EA5642"/>
    <a:srgbClr val="EAAA76"/>
    <a:srgbClr val="EF4746"/>
    <a:srgbClr val="FBA5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6424" autoAdjust="0"/>
  </p:normalViewPr>
  <p:slideViewPr>
    <p:cSldViewPr snapToGrid="0">
      <p:cViewPr>
        <p:scale>
          <a:sx n="140" d="100"/>
          <a:sy n="140" d="100"/>
        </p:scale>
        <p:origin x="-804" y="-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587A09-0997-42F8-8BF5-C6B153E4864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3268336-9263-48E6-B529-732EDFC749F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8DD1F7CE-56CD-4E4B-8E06-AFE65C22147F}" type="slidenum">
              <a:rPr lang="en-US" altLang="zh-CN"/>
              <a:t>8</a:t>
            </a:fld>
            <a:endParaRPr lang="en-US" altLang="zh-CN"/>
          </a:p>
        </p:txBody>
      </p:sp>
      <p:sp>
        <p:nvSpPr>
          <p:cNvPr id="27650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27651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zh-CN" altLang="zh-CN"/>
          </a:p>
        </p:txBody>
      </p:sp>
      <p:sp>
        <p:nvSpPr>
          <p:cNvPr id="27652" name="灯片编号占位符 3"/>
          <p:cNvSpPr txBox="1">
            <a:spLocks noGrp="1"/>
          </p:cNvSpPr>
          <p:nvPr/>
        </p:nvSpPr>
        <p:spPr bwMode="auto">
          <a:xfrm>
            <a:off x="3884613" y="9447213"/>
            <a:ext cx="2971800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528" tIns="46264" rIns="92528" bIns="46264" anchor="b"/>
          <a:lstStyle>
            <a:lvl1pPr defTabSz="9258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52475" indent="-290830" defTabSz="9258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57605" indent="-231775" defTabSz="9258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19250" indent="-231775" defTabSz="9258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81530" indent="-230505" defTabSz="92583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38730" indent="-230505" defTabSz="9258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95930" indent="-230505" defTabSz="9258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53130" indent="-230505" defTabSz="9258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910330" indent="-230505" defTabSz="92583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fld id="{ABACD732-93F7-4B26-895F-6F829F251B59}" type="slidenum">
              <a:rPr lang="en-US" altLang="zh-CN" sz="1200"/>
              <a:t>8</a:t>
            </a:fld>
            <a:endParaRPr lang="en-US" altLang="zh-CN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矩形 21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21" name="图片 20"/>
          <p:cNvPicPr>
            <a:picLocks noChangeAspect="1"/>
          </p:cNvPicPr>
          <p:nvPr userDrawn="1"/>
        </p:nvPicPr>
        <p:blipFill rotWithShape="1">
          <a:blip r:embed="rId2" cstate="email"/>
          <a:srcRect/>
          <a:stretch>
            <a:fillRect/>
          </a:stretch>
        </p:blipFill>
        <p:spPr>
          <a:xfrm>
            <a:off x="0" y="-6681"/>
            <a:ext cx="9158514" cy="51501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 cstate="email"/>
          <a:stretch>
            <a:fillRect/>
          </a:stretch>
        </p:blipFill>
        <p:spPr>
          <a:xfrm>
            <a:off x="407445" y="319346"/>
            <a:ext cx="945105" cy="673373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 userDrawn="1"/>
        </p:nvPicPr>
        <p:blipFill>
          <a:blip r:embed="rId4" cstate="email"/>
          <a:stretch>
            <a:fillRect/>
          </a:stretch>
        </p:blipFill>
        <p:spPr>
          <a:xfrm>
            <a:off x="746316" y="1185383"/>
            <a:ext cx="7582302" cy="2480985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 userDrawn="1"/>
        </p:nvPicPr>
        <p:blipFill>
          <a:blip r:embed="rId5" cstate="email"/>
          <a:stretch>
            <a:fillRect/>
          </a:stretch>
        </p:blipFill>
        <p:spPr>
          <a:xfrm rot="156579">
            <a:off x="5790272" y="2419435"/>
            <a:ext cx="2613503" cy="839204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 userDrawn="1"/>
        </p:nvPicPr>
        <p:blipFill>
          <a:blip r:embed="rId6" cstate="email"/>
          <a:stretch>
            <a:fillRect/>
          </a:stretch>
        </p:blipFill>
        <p:spPr>
          <a:xfrm rot="652171">
            <a:off x="71130" y="1094165"/>
            <a:ext cx="3551889" cy="816104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 userDrawn="1"/>
        </p:nvPicPr>
        <p:blipFill>
          <a:blip r:embed="rId7" cstate="email"/>
          <a:stretch>
            <a:fillRect/>
          </a:stretch>
        </p:blipFill>
        <p:spPr>
          <a:xfrm>
            <a:off x="0" y="2458804"/>
            <a:ext cx="2981325" cy="2657475"/>
          </a:xfrm>
          <a:prstGeom prst="rect">
            <a:avLst/>
          </a:prstGeom>
        </p:spPr>
      </p:pic>
      <p:cxnSp>
        <p:nvCxnSpPr>
          <p:cNvPr id="26" name="直接连接符 25"/>
          <p:cNvCxnSpPr/>
          <p:nvPr userDrawn="1"/>
        </p:nvCxnSpPr>
        <p:spPr>
          <a:xfrm>
            <a:off x="2276475" y="-6681"/>
            <a:ext cx="0" cy="1839053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>
            <a:off x="6965633" y="-6680"/>
            <a:ext cx="0" cy="1517585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图片 28"/>
          <p:cNvPicPr>
            <a:picLocks noChangeAspect="1"/>
          </p:cNvPicPr>
          <p:nvPr userDrawn="1"/>
        </p:nvPicPr>
        <p:blipFill>
          <a:blip r:embed="rId8" cstate="email"/>
          <a:stretch>
            <a:fillRect/>
          </a:stretch>
        </p:blipFill>
        <p:spPr>
          <a:xfrm>
            <a:off x="5988980" y="3448833"/>
            <a:ext cx="1935820" cy="19108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 userDrawn="1"/>
        </p:nvPicPr>
        <p:blipFill>
          <a:blip r:embed="rId9" cstate="email"/>
          <a:stretch>
            <a:fillRect/>
          </a:stretch>
        </p:blipFill>
        <p:spPr>
          <a:xfrm>
            <a:off x="0" y="4822148"/>
            <a:ext cx="9144000" cy="321355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 userDrawn="1"/>
        </p:nvPicPr>
        <p:blipFill>
          <a:blip r:embed="rId10" cstate="email"/>
          <a:stretch>
            <a:fillRect/>
          </a:stretch>
        </p:blipFill>
        <p:spPr>
          <a:xfrm>
            <a:off x="7275125" y="3688118"/>
            <a:ext cx="1286986" cy="32004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7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7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3" name="矩形 12"/>
          <p:cNvSpPr/>
          <p:nvPr userDrawn="1"/>
        </p:nvSpPr>
        <p:spPr>
          <a:xfrm>
            <a:off x="2" y="357189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/>
          <p:cNvSpPr/>
          <p:nvPr userDrawn="1"/>
        </p:nvSpPr>
        <p:spPr bwMode="auto">
          <a:xfrm>
            <a:off x="0" y="0"/>
            <a:ext cx="9156700" cy="5143500"/>
          </a:xfrm>
          <a:prstGeom prst="rect">
            <a:avLst/>
          </a:prstGeom>
          <a:solidFill>
            <a:srgbClr val="7ECEE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</a:pPr>
            <a:endParaRPr kumimoji="0" lang="zh-CN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 userDrawn="1"/>
        </p:nvPicPr>
        <p:blipFill>
          <a:blip r:embed="rId2" cstate="email"/>
          <a:stretch>
            <a:fillRect/>
          </a:stretch>
        </p:blipFill>
        <p:spPr>
          <a:xfrm>
            <a:off x="1378701" y="1084115"/>
            <a:ext cx="6113550" cy="1923405"/>
          </a:xfrm>
          <a:prstGeom prst="rect">
            <a:avLst/>
          </a:prstGeom>
        </p:spPr>
      </p:pic>
      <p:cxnSp>
        <p:nvCxnSpPr>
          <p:cNvPr id="12" name="直接连接符 11"/>
          <p:cNvCxnSpPr/>
          <p:nvPr userDrawn="1"/>
        </p:nvCxnSpPr>
        <p:spPr>
          <a:xfrm>
            <a:off x="3108884" y="-7143"/>
            <a:ext cx="0" cy="1660922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直接连接符 13"/>
          <p:cNvCxnSpPr/>
          <p:nvPr userDrawn="1"/>
        </p:nvCxnSpPr>
        <p:spPr>
          <a:xfrm>
            <a:off x="5930583" y="-3571"/>
            <a:ext cx="0" cy="1425179"/>
          </a:xfrm>
          <a:prstGeom prst="line">
            <a:avLst/>
          </a:prstGeom>
          <a:ln w="38100">
            <a:solidFill>
              <a:srgbClr val="EA564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文本框 14"/>
          <p:cNvSpPr txBox="1"/>
          <p:nvPr userDrawn="1"/>
        </p:nvSpPr>
        <p:spPr>
          <a:xfrm rot="21135601">
            <a:off x="2086855" y="1527537"/>
            <a:ext cx="515889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6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谢谢观赏</a:t>
            </a:r>
            <a:endParaRPr lang="zh-CN" altLang="en-US" sz="66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 userDrawn="1"/>
        </p:nvSpPr>
        <p:spPr>
          <a:xfrm>
            <a:off x="4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sp>
        <p:nvSpPr>
          <p:cNvPr id="17" name="矩形 16"/>
          <p:cNvSpPr/>
          <p:nvPr userDrawn="1"/>
        </p:nvSpPr>
        <p:spPr>
          <a:xfrm>
            <a:off x="8258179" y="1976743"/>
            <a:ext cx="885825" cy="63308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800"/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 rotWithShape="1">
          <a:blip r:embed="rId3" cstate="email"/>
          <a:srcRect/>
          <a:stretch>
            <a:fillRect/>
          </a:stretch>
        </p:blipFill>
        <p:spPr>
          <a:xfrm>
            <a:off x="-1" y="2588322"/>
            <a:ext cx="9153526" cy="25838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6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6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1" y="357188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6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6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1" y="357188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6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6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1" y="357188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6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6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1" y="357188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6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6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1" y="357188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6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6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1" y="357188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矩形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C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1" name="矩形 10"/>
          <p:cNvSpPr/>
          <p:nvPr userDrawn="1"/>
        </p:nvSpPr>
        <p:spPr>
          <a:xfrm>
            <a:off x="0" y="4886326"/>
            <a:ext cx="7391400" cy="257174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2" name="矩形 11"/>
          <p:cNvSpPr/>
          <p:nvPr userDrawn="1"/>
        </p:nvSpPr>
        <p:spPr>
          <a:xfrm>
            <a:off x="7343775" y="4886326"/>
            <a:ext cx="1800225" cy="257174"/>
          </a:xfrm>
          <a:prstGeom prst="rect">
            <a:avLst/>
          </a:prstGeom>
          <a:solidFill>
            <a:srgbClr val="FE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  <p:sp>
        <p:nvSpPr>
          <p:cNvPr id="13" name="矩形 12"/>
          <p:cNvSpPr/>
          <p:nvPr userDrawn="1"/>
        </p:nvSpPr>
        <p:spPr>
          <a:xfrm>
            <a:off x="1" y="357188"/>
            <a:ext cx="333375" cy="492919"/>
          </a:xfrm>
          <a:prstGeom prst="rect">
            <a:avLst/>
          </a:prstGeom>
          <a:solidFill>
            <a:srgbClr val="EA564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1/17/2023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hyperlink" Target="../%5b&#29275;&#27941;&#20013;&#23567;&#23398;&#33521;&#35821;&#32593;%5d&#35793;&#26519;&#33521;&#35821;&#20116;&#24180;&#32423;&#19979;&#20876;unit3%20asking%20the%20way&#31532;&#19977;&#35838;&#26102;/&#35793;&#26519;&#33521;&#35821;&#20116;&#24180;&#32423;&#19979;&#20876;unit3%20asking%20the%20way&#31532;&#19977;&#35838;&#26102;/U103.sw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artoon/U303.swf" TargetMode="External"/><Relationship Id="rId2" Type="http://schemas.openxmlformats.org/officeDocument/2006/relationships/hyperlink" Target="../%5b&#29275;&#27941;&#20013;&#23567;&#23398;&#33521;&#35821;&#32593;%5d&#35793;&#26519;&#33521;&#35821;&#20116;&#24180;&#32423;&#19979;&#20876;unit3%20asking%20the%20way&#31532;&#19977;&#35838;&#26102;/&#35793;&#26519;&#33521;&#35821;&#20116;&#24180;&#32423;&#19979;&#20876;unit3%20asking%20the%20way&#31532;&#19977;&#35838;&#26102;/U103.swf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7" Type="http://schemas.openxmlformats.org/officeDocument/2006/relationships/hyperlink" Target="../%5b&#29275;&#27941;&#20013;&#23567;&#23398;&#33521;&#35821;&#32593;%5d&#35793;&#26519;&#33521;&#35821;&#20116;&#24180;&#32423;&#19979;&#20876;unit3%20asking%20the%20way&#31532;&#19977;&#35838;&#26102;/&#35793;&#26519;&#33521;&#35821;&#20116;&#24180;&#32423;&#19979;&#20876;unit3%20asking%20the%20way&#31532;&#19977;&#35838;&#26102;/U103.swf" TargetMode="Externa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7" Type="http://schemas.openxmlformats.org/officeDocument/2006/relationships/hyperlink" Target="../%5b&#29275;&#27941;&#20013;&#23567;&#23398;&#33521;&#35821;&#32593;%5d&#35793;&#26519;&#33521;&#35821;&#20116;&#24180;&#32423;&#19979;&#20876;unit3%20asking%20the%20way&#31532;&#19977;&#35838;&#26102;/&#35793;&#26519;&#33521;&#35821;&#20116;&#24180;&#32423;&#19979;&#20876;unit3%20asking%20the%20way&#31532;&#19977;&#35838;&#26102;/U103.swf" TargetMode="External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../%5b&#29275;&#27941;&#20013;&#23567;&#23398;&#33521;&#35821;&#32593;%5d&#35793;&#26519;&#33521;&#35821;&#20116;&#24180;&#32423;&#19979;&#20876;unit3%20asking%20the%20way&#31532;&#19977;&#35838;&#26102;/&#35793;&#26519;&#33521;&#35821;&#20116;&#24180;&#32423;&#19979;&#20876;unit3%20asking%20the%20way&#31532;&#19977;&#35838;&#26102;/U103.swf" TargetMode="External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hyperlink" Target="cartoon/U303.swf" TargetMode="External"/><Relationship Id="rId4" Type="http://schemas.openxmlformats.org/officeDocument/2006/relationships/image" Target="../media/image5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7" Type="http://schemas.openxmlformats.org/officeDocument/2006/relationships/hyperlink" Target="../%5b&#29275;&#27941;&#20013;&#23567;&#23398;&#33521;&#35821;&#32593;%5d&#35793;&#26519;&#33521;&#35821;&#20116;&#24180;&#32423;&#19979;&#20876;unit3%20asking%20the%20way&#31532;&#19977;&#35838;&#26102;/&#35793;&#26519;&#33521;&#35821;&#20116;&#24180;&#32423;&#19979;&#20876;unit3%20asking%20the%20way&#31532;&#19977;&#35838;&#26102;/U103.swf" TargetMode="External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51.png"/><Relationship Id="rId5" Type="http://schemas.openxmlformats.org/officeDocument/2006/relationships/hyperlink" Target="cartoon/U303.swf" TargetMode="External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../%5b&#29275;&#27941;&#20013;&#23567;&#23398;&#33521;&#35821;&#32593;%5d&#35793;&#26519;&#33521;&#35821;&#20116;&#24180;&#32423;&#19979;&#20876;unit3%20asking%20the%20way&#31532;&#19977;&#35838;&#26102;/&#35793;&#26519;&#33521;&#35821;&#20116;&#24180;&#32423;&#19979;&#20876;unit3%20asking%20the%20way&#31532;&#19977;&#35838;&#26102;/U103.swf" TargetMode="External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3" Type="http://schemas.openxmlformats.org/officeDocument/2006/relationships/image" Target="../media/image63.png"/><Relationship Id="rId7" Type="http://schemas.openxmlformats.org/officeDocument/2006/relationships/image" Target="../media/image67.png"/><Relationship Id="rId12" Type="http://schemas.openxmlformats.org/officeDocument/2006/relationships/image" Target="../media/image57.png"/><Relationship Id="rId2" Type="http://schemas.openxmlformats.org/officeDocument/2006/relationships/hyperlink" Target="../%5b&#29275;&#27941;&#20013;&#23567;&#23398;&#33521;&#35821;&#32593;%5d&#35793;&#26519;&#33521;&#35821;&#20116;&#24180;&#32423;&#19979;&#20876;unit3%20asking%20the%20way&#31532;&#19977;&#35838;&#26102;/&#35793;&#26519;&#33521;&#35821;&#20116;&#24180;&#32423;&#19979;&#20876;unit3%20asking%20the%20way&#31532;&#19977;&#35838;&#26102;/U103.swf" TargetMode="Externa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6.png"/><Relationship Id="rId11" Type="http://schemas.openxmlformats.org/officeDocument/2006/relationships/image" Target="../media/image56.png"/><Relationship Id="rId5" Type="http://schemas.openxmlformats.org/officeDocument/2006/relationships/image" Target="../media/image65.png"/><Relationship Id="rId10" Type="http://schemas.openxmlformats.org/officeDocument/2006/relationships/image" Target="../media/image70.png"/><Relationship Id="rId4" Type="http://schemas.openxmlformats.org/officeDocument/2006/relationships/image" Target="../media/image64.png"/><Relationship Id="rId9" Type="http://schemas.openxmlformats.org/officeDocument/2006/relationships/image" Target="../media/image6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3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%5b&#29275;&#27941;&#20013;&#23567;&#23398;&#33521;&#35821;&#32593;%5d&#35793;&#26519;&#33521;&#35821;&#20116;&#24180;&#32423;&#19979;&#20876;unit3%20asking%20the%20way&#31532;&#19977;&#35838;&#26102;/&#35793;&#26519;&#33521;&#35821;&#20116;&#24180;&#32423;&#19979;&#20876;unit3%20asking%20the%20way&#31532;&#19977;&#35838;&#26102;/U103.swf" TargetMode="External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框 4"/>
          <p:cNvSpPr txBox="1"/>
          <p:nvPr/>
        </p:nvSpPr>
        <p:spPr>
          <a:xfrm rot="21325098">
            <a:off x="6282552" y="2774452"/>
            <a:ext cx="1646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五年级</a:t>
            </a:r>
            <a:r>
              <a:rPr lang="en-US" altLang="zh-CN" sz="2400" dirty="0" smtClean="0">
                <a:solidFill>
                  <a:schemeClr val="bg1"/>
                </a:solidFill>
                <a:latin typeface="+mj-ea"/>
                <a:ea typeface="+mj-ea"/>
              </a:rPr>
              <a:t>(</a:t>
            </a:r>
            <a:r>
              <a:rPr lang="zh-CN" altLang="en-US" sz="2400" dirty="0" smtClean="0">
                <a:solidFill>
                  <a:schemeClr val="bg1"/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rPr>
              <a:t>下</a:t>
            </a:r>
            <a:r>
              <a:rPr lang="en-US" altLang="zh-CN" sz="2400" dirty="0" smtClean="0">
                <a:solidFill>
                  <a:schemeClr val="bg1"/>
                </a:solidFill>
                <a:latin typeface="+mj-ea"/>
                <a:ea typeface="+mj-ea"/>
              </a:rPr>
              <a:t>)</a:t>
            </a:r>
            <a:endParaRPr lang="zh-CN" altLang="en-US" sz="2400" dirty="0">
              <a:solidFill>
                <a:schemeClr val="bg1"/>
              </a:solidFill>
              <a:latin typeface="+mj-ea"/>
              <a:ea typeface="+mj-ea"/>
            </a:endParaRPr>
          </a:p>
        </p:txBody>
      </p:sp>
      <p:sp>
        <p:nvSpPr>
          <p:cNvPr id="9" name="文本框 6"/>
          <p:cNvSpPr txBox="1"/>
          <p:nvPr/>
        </p:nvSpPr>
        <p:spPr>
          <a:xfrm rot="21104876">
            <a:off x="1532625" y="1902481"/>
            <a:ext cx="640293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Unit 3  Asking </a:t>
            </a:r>
            <a:r>
              <a:rPr lang="en-US" altLang="zh-CN" sz="4000" b="1" dirty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the </a:t>
            </a:r>
            <a:r>
              <a:rPr lang="en-US" altLang="zh-CN" sz="40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way  </a:t>
            </a:r>
            <a:endParaRPr lang="en-US" altLang="zh-CN" sz="4000" b="1" dirty="0">
              <a:solidFill>
                <a:schemeClr val="bg1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" y="3863664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TextBox 10"/>
          <p:cNvSpPr txBox="1"/>
          <p:nvPr/>
        </p:nvSpPr>
        <p:spPr>
          <a:xfrm rot="21164814">
            <a:off x="3438390" y="2921380"/>
            <a:ext cx="11128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第</a:t>
            </a:r>
            <a:r>
              <a:rPr lang="en-US" altLang="zh-CN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r>
              <a:rPr lang="zh-CN" altLang="en-US" sz="2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课时</a:t>
            </a:r>
            <a:endParaRPr lang="zh-CN" altLang="en-US" sz="2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060377" y="833038"/>
            <a:ext cx="5023247" cy="532839"/>
          </a:xfrm>
          <a:prstGeom prst="rect">
            <a:avLst/>
          </a:prstGeom>
          <a:solidFill>
            <a:schemeClr val="accent4"/>
          </a:solidFill>
          <a:ln w="38100">
            <a:solidFill>
              <a:schemeClr val="accent4"/>
            </a:solidFill>
            <a:prstDash val="sysDot"/>
            <a:miter lim="800000"/>
          </a:ln>
          <a:effectLst/>
        </p:spPr>
        <p:txBody>
          <a:bodyPr lIns="67628" tIns="35243" rIns="67628" bIns="352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How do they go to the cinema?</a:t>
            </a:r>
            <a:r>
              <a:rPr lang="en-US" altLang="zh-CN" sz="300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CN" sz="135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8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381000" y="350834"/>
            <a:ext cx="2839641" cy="482204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</a:t>
            </a:r>
          </a:p>
        </p:txBody>
      </p:sp>
      <p:pic>
        <p:nvPicPr>
          <p:cNvPr id="30733" name="Picture 13" descr="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81537" y="1441450"/>
            <a:ext cx="2713567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合 1"/>
          <p:cNvGrpSpPr/>
          <p:nvPr/>
        </p:nvGrpSpPr>
        <p:grpSpPr>
          <a:xfrm>
            <a:off x="1543050" y="1441450"/>
            <a:ext cx="2496609" cy="1732493"/>
            <a:chOff x="1333500" y="1085850"/>
            <a:chExt cx="2808685" cy="1949054"/>
          </a:xfrm>
        </p:grpSpPr>
        <p:pic>
          <p:nvPicPr>
            <p:cNvPr id="30732" name="Picture 12" descr="1"/>
            <p:cNvPicPr>
              <a:picLocks noChangeAspect="1" noChangeArrowheads="1"/>
            </p:cNvPicPr>
            <p:nvPr/>
          </p:nvPicPr>
          <p:blipFill rotWithShape="1">
            <a:blip r:embed="rId4" cstate="email"/>
            <a:srcRect/>
            <a:stretch>
              <a:fillRect/>
            </a:stretch>
          </p:blipFill>
          <p:spPr bwMode="auto">
            <a:xfrm>
              <a:off x="1333500" y="1085850"/>
              <a:ext cx="2808685" cy="1949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5" name="Picture 15"/>
            <p:cNvPicPr>
              <a:picLocks noChangeAspect="1" noChangeArrowheads="1"/>
            </p:cNvPicPr>
            <p:nvPr/>
          </p:nvPicPr>
          <p:blipFill rotWithShape="1">
            <a:blip r:embed="rId5" cstate="email"/>
            <a:srcRect r="-1"/>
            <a:stretch>
              <a:fillRect/>
            </a:stretch>
          </p:blipFill>
          <p:spPr bwMode="auto">
            <a:xfrm>
              <a:off x="2145506" y="2287796"/>
              <a:ext cx="278607" cy="56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36" name="Picture 16"/>
            <p:cNvPicPr>
              <a:picLocks noChangeAspect="1" noChangeArrowheads="1"/>
            </p:cNvPicPr>
            <p:nvPr/>
          </p:nvPicPr>
          <p:blipFill>
            <a:blip r:embed="rId6" cstate="email"/>
            <a:stretch>
              <a:fillRect/>
            </a:stretch>
          </p:blipFill>
          <p:spPr bwMode="auto">
            <a:xfrm>
              <a:off x="1782954" y="2240270"/>
              <a:ext cx="353028" cy="615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0734" name="Picture 14" descr="5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086100" y="2955267"/>
            <a:ext cx="2540000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3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9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8">
            <a:hlinkClick r:id="rId2" action="ppaction://hlinkfile"/>
          </p:cNvPr>
          <p:cNvSpPr>
            <a:spLocks noChangeArrowheads="1"/>
          </p:cNvSpPr>
          <p:nvPr/>
        </p:nvSpPr>
        <p:spPr bwMode="auto">
          <a:xfrm>
            <a:off x="361950" y="372666"/>
            <a:ext cx="3214688" cy="482204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Watch and answer</a:t>
            </a:r>
          </a:p>
        </p:txBody>
      </p:sp>
      <p:pic>
        <p:nvPicPr>
          <p:cNvPr id="32771" name="Host Control 204">
            <a:hlinkClick r:id="rId3" action="ppaction://hlinkfile"/>
          </p:cNvPr>
          <p:cNvPicPr preferRelativeResize="0">
            <a:picLocks noChangeArrowheads="1" noChangeShapeType="1"/>
          </p:cNvPicPr>
          <p:nvPr/>
        </p:nvPicPr>
        <p:blipFill rotWithShape="1">
          <a:blip r:embed="rId4" cstate="email"/>
          <a:srcRect l="5129" r="5331" b="7156"/>
          <a:stretch>
            <a:fillRect/>
          </a:stretch>
        </p:blipFill>
        <p:spPr bwMode="auto">
          <a:xfrm>
            <a:off x="2346325" y="1847850"/>
            <a:ext cx="4451350" cy="2647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noFill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12" name="AutoShape 21"/>
          <p:cNvSpPr>
            <a:spLocks noChangeArrowheads="1"/>
          </p:cNvSpPr>
          <p:nvPr/>
        </p:nvSpPr>
        <p:spPr bwMode="auto">
          <a:xfrm>
            <a:off x="3889774" y="952500"/>
            <a:ext cx="3628626" cy="1096566"/>
          </a:xfrm>
          <a:prstGeom prst="cloudCallout">
            <a:avLst>
              <a:gd name="adj1" fmla="val -53719"/>
              <a:gd name="adj2" fmla="val 63356"/>
            </a:avLst>
          </a:prstGeom>
          <a:solidFill>
            <a:schemeClr val="bg1"/>
          </a:solidFill>
          <a:ln w="12700">
            <a:solidFill>
              <a:schemeClr val="accent2"/>
            </a:solidFill>
            <a:round/>
          </a:ln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How do they go to the cinema?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3" descr="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81537" y="1243330"/>
            <a:ext cx="2713567" cy="1768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组合 17"/>
          <p:cNvGrpSpPr/>
          <p:nvPr/>
        </p:nvGrpSpPr>
        <p:grpSpPr>
          <a:xfrm>
            <a:off x="1543050" y="1243330"/>
            <a:ext cx="2496609" cy="1732493"/>
            <a:chOff x="1333500" y="1085850"/>
            <a:chExt cx="2808685" cy="1949054"/>
          </a:xfrm>
        </p:grpSpPr>
        <p:pic>
          <p:nvPicPr>
            <p:cNvPr id="19" name="Picture 12" descr="1"/>
            <p:cNvPicPr>
              <a:picLocks noChangeAspect="1" noChangeArrowheads="1"/>
            </p:cNvPicPr>
            <p:nvPr/>
          </p:nvPicPr>
          <p:blipFill rotWithShape="1">
            <a:blip r:embed="rId3" cstate="email"/>
            <a:srcRect/>
            <a:stretch>
              <a:fillRect/>
            </a:stretch>
          </p:blipFill>
          <p:spPr bwMode="auto">
            <a:xfrm>
              <a:off x="1333500" y="1085850"/>
              <a:ext cx="2808685" cy="19490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15"/>
            <p:cNvPicPr>
              <a:picLocks noChangeAspect="1" noChangeArrowheads="1"/>
            </p:cNvPicPr>
            <p:nvPr/>
          </p:nvPicPr>
          <p:blipFill rotWithShape="1">
            <a:blip r:embed="rId4" cstate="email"/>
            <a:srcRect r="-1"/>
            <a:stretch>
              <a:fillRect/>
            </a:stretch>
          </p:blipFill>
          <p:spPr bwMode="auto">
            <a:xfrm>
              <a:off x="2145506" y="2287796"/>
              <a:ext cx="278607" cy="5679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16"/>
            <p:cNvPicPr>
              <a:picLocks noChangeAspect="1" noChangeArrowheads="1"/>
            </p:cNvPicPr>
            <p:nvPr/>
          </p:nvPicPr>
          <p:blipFill>
            <a:blip r:embed="rId5" cstate="email"/>
            <a:stretch>
              <a:fillRect/>
            </a:stretch>
          </p:blipFill>
          <p:spPr bwMode="auto">
            <a:xfrm>
              <a:off x="1782954" y="2240270"/>
              <a:ext cx="353028" cy="6154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22" name="Picture 14" descr="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086100" y="2757147"/>
            <a:ext cx="2540000" cy="165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815" name="Rectangle 15"/>
          <p:cNvSpPr>
            <a:spLocks noChangeArrowheads="1"/>
          </p:cNvSpPr>
          <p:nvPr/>
        </p:nvSpPr>
        <p:spPr bwMode="auto">
          <a:xfrm>
            <a:off x="3086100" y="3949657"/>
            <a:ext cx="11941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Then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564745" y="1243330"/>
            <a:ext cx="121947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Finally</a:t>
            </a:r>
          </a:p>
        </p:txBody>
      </p:sp>
      <p:sp>
        <p:nvSpPr>
          <p:cNvPr id="76818" name="Rectangle 18"/>
          <p:cNvSpPr>
            <a:spLocks noChangeArrowheads="1"/>
          </p:cNvSpPr>
          <p:nvPr/>
        </p:nvSpPr>
        <p:spPr bwMode="auto">
          <a:xfrm>
            <a:off x="4681537" y="1243329"/>
            <a:ext cx="74892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First</a:t>
            </a:r>
          </a:p>
        </p:txBody>
      </p:sp>
      <p:sp>
        <p:nvSpPr>
          <p:cNvPr id="76820" name="Rectangle 8">
            <a:hlinkClick r:id="rId7"/>
          </p:cNvPr>
          <p:cNvSpPr>
            <a:spLocks noChangeArrowheads="1"/>
          </p:cNvSpPr>
          <p:nvPr/>
        </p:nvSpPr>
        <p:spPr bwMode="auto">
          <a:xfrm>
            <a:off x="350520" y="348142"/>
            <a:ext cx="3028950" cy="4822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Check and order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6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6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68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6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68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68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15" grpId="0"/>
      <p:bldP spid="76809" grpId="0"/>
      <p:bldP spid="768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264920" y="987972"/>
            <a:ext cx="1825344" cy="1125507"/>
            <a:chOff x="1143000" y="628650"/>
            <a:chExt cx="2000250" cy="1233354"/>
          </a:xfrm>
        </p:grpSpPr>
        <p:pic>
          <p:nvPicPr>
            <p:cNvPr id="38928" name="Picture 16" descr="3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1143000" y="628650"/>
              <a:ext cx="2000250" cy="1200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34" name="Text Box 22"/>
            <p:cNvSpPr txBox="1">
              <a:spLocks noChangeArrowheads="1"/>
            </p:cNvSpPr>
            <p:nvPr/>
          </p:nvSpPr>
          <p:spPr bwMode="auto">
            <a:xfrm>
              <a:off x="1143000" y="1446415"/>
              <a:ext cx="947487" cy="4155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First</a:t>
              </a: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1264920" y="3430291"/>
            <a:ext cx="1834086" cy="1272744"/>
            <a:chOff x="1143000" y="3307080"/>
            <a:chExt cx="2009829" cy="1394699"/>
          </a:xfrm>
        </p:grpSpPr>
        <p:grpSp>
          <p:nvGrpSpPr>
            <p:cNvPr id="26" name="组合 25"/>
            <p:cNvGrpSpPr/>
            <p:nvPr/>
          </p:nvGrpSpPr>
          <p:grpSpPr>
            <a:xfrm>
              <a:off x="1143000" y="3307080"/>
              <a:ext cx="2009829" cy="1394698"/>
              <a:chOff x="1333500" y="1085848"/>
              <a:chExt cx="2876735" cy="1996276"/>
            </a:xfrm>
          </p:grpSpPr>
          <p:pic>
            <p:nvPicPr>
              <p:cNvPr id="27" name="Picture 12" descr="1"/>
              <p:cNvPicPr>
                <a:picLocks noChangeAspect="1" noChangeArrowheads="1"/>
              </p:cNvPicPr>
              <p:nvPr/>
            </p:nvPicPr>
            <p:blipFill rotWithShape="1">
              <a:blip r:embed="rId3" cstate="email"/>
              <a:srcRect/>
              <a:stretch>
                <a:fillRect/>
              </a:stretch>
            </p:blipFill>
            <p:spPr bwMode="auto">
              <a:xfrm>
                <a:off x="1333500" y="1085848"/>
                <a:ext cx="2876735" cy="199627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15"/>
              <p:cNvPicPr>
                <a:picLocks noChangeAspect="1" noChangeArrowheads="1"/>
              </p:cNvPicPr>
              <p:nvPr/>
            </p:nvPicPr>
            <p:blipFill rotWithShape="1">
              <a:blip r:embed="rId4" cstate="email"/>
              <a:srcRect r="-1"/>
              <a:stretch>
                <a:fillRect/>
              </a:stretch>
            </p:blipFill>
            <p:spPr bwMode="auto">
              <a:xfrm>
                <a:off x="2145506" y="2287796"/>
                <a:ext cx="278607" cy="56791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16"/>
              <p:cNvPicPr>
                <a:picLocks noChangeAspect="1" noChangeArrowheads="1"/>
              </p:cNvPicPr>
              <p:nvPr/>
            </p:nvPicPr>
            <p:blipFill>
              <a:blip r:embed="rId5" cstate="email"/>
              <a:stretch>
                <a:fillRect/>
              </a:stretch>
            </p:blipFill>
            <p:spPr bwMode="auto">
              <a:xfrm>
                <a:off x="1782954" y="2240270"/>
                <a:ext cx="353028" cy="6154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38936" name="Rectangle 24"/>
            <p:cNvSpPr>
              <a:spLocks noChangeArrowheads="1"/>
            </p:cNvSpPr>
            <p:nvPr/>
          </p:nvSpPr>
          <p:spPr bwMode="auto">
            <a:xfrm>
              <a:off x="1148953" y="4286251"/>
              <a:ext cx="1194197" cy="4155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Finally</a:t>
              </a: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1264920" y="2089330"/>
            <a:ext cx="1825344" cy="1340961"/>
            <a:chOff x="1143000" y="1828800"/>
            <a:chExt cx="2000250" cy="1469453"/>
          </a:xfrm>
        </p:grpSpPr>
        <p:pic>
          <p:nvPicPr>
            <p:cNvPr id="38933" name="Picture 21" descr="5"/>
            <p:cNvPicPr>
              <a:picLocks noChangeAspect="1" noChangeArrowheads="1"/>
            </p:cNvPicPr>
            <p:nvPr/>
          </p:nvPicPr>
          <p:blipFill>
            <a:blip r:embed="rId6" cstate="email"/>
            <a:srcRect/>
            <a:stretch>
              <a:fillRect/>
            </a:stretch>
          </p:blipFill>
          <p:spPr bwMode="auto">
            <a:xfrm>
              <a:off x="1143000" y="1828800"/>
              <a:ext cx="2000250" cy="14606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938" name="Rectangle 26"/>
            <p:cNvSpPr>
              <a:spLocks noChangeArrowheads="1"/>
            </p:cNvSpPr>
            <p:nvPr/>
          </p:nvSpPr>
          <p:spPr bwMode="auto">
            <a:xfrm>
              <a:off x="1143000" y="2898143"/>
              <a:ext cx="712054" cy="4001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0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Then</a:t>
              </a:r>
            </a:p>
          </p:txBody>
        </p:sp>
      </p:grpSp>
      <p:sp>
        <p:nvSpPr>
          <p:cNvPr id="38939" name="Rectangle 27"/>
          <p:cNvSpPr>
            <a:spLocks noChangeArrowheads="1"/>
          </p:cNvSpPr>
          <p:nvPr/>
        </p:nvSpPr>
        <p:spPr bwMode="auto">
          <a:xfrm>
            <a:off x="3166110" y="2744509"/>
            <a:ext cx="34785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 bus is </a:t>
            </a:r>
            <a:r>
              <a:rPr lang="en-US" altLang="zh-CN" sz="2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full</a:t>
            </a:r>
            <a:r>
              <a:rPr lang="en-US" altLang="zh-CN" sz="20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满的</a:t>
            </a:r>
            <a:r>
              <a:rPr lang="en-US" altLang="zh-CN" sz="2000" dirty="0">
                <a:solidFill>
                  <a:srgbClr val="C00000"/>
                </a:solidFill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38945" name="Text Box 33"/>
          <p:cNvSpPr txBox="1">
            <a:spLocks noChangeArrowheads="1"/>
          </p:cNvSpPr>
          <p:nvPr/>
        </p:nvSpPr>
        <p:spPr bwMode="auto">
          <a:xfrm>
            <a:off x="3166110" y="2324338"/>
            <a:ext cx="422529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they go to the cinema by taxi?</a:t>
            </a:r>
          </a:p>
        </p:txBody>
      </p:sp>
      <p:sp>
        <p:nvSpPr>
          <p:cNvPr id="38947" name="Text Box 35"/>
          <p:cNvSpPr txBox="1">
            <a:spLocks noChangeArrowheads="1"/>
          </p:cNvSpPr>
          <p:nvPr/>
        </p:nvSpPr>
        <p:spPr bwMode="auto">
          <a:xfrm>
            <a:off x="3166110" y="3657457"/>
            <a:ext cx="334137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do they take the metro?</a:t>
            </a:r>
          </a:p>
        </p:txBody>
      </p:sp>
      <p:sp>
        <p:nvSpPr>
          <p:cNvPr id="38948" name="Text Box 36"/>
          <p:cNvSpPr txBox="1">
            <a:spLocks noChangeArrowheads="1"/>
          </p:cNvSpPr>
          <p:nvPr/>
        </p:nvSpPr>
        <p:spPr bwMode="auto">
          <a:xfrm>
            <a:off x="3166110" y="4057508"/>
            <a:ext cx="4926330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there are too many cars in the street.</a:t>
            </a:r>
          </a:p>
        </p:txBody>
      </p:sp>
      <p:sp>
        <p:nvSpPr>
          <p:cNvPr id="38950" name="Rectangle 38"/>
          <p:cNvSpPr>
            <a:spLocks noChangeArrowheads="1"/>
          </p:cNvSpPr>
          <p:nvPr/>
        </p:nvSpPr>
        <p:spPr bwMode="auto">
          <a:xfrm>
            <a:off x="3166110" y="1371510"/>
            <a:ext cx="234711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First, they go by bus.</a:t>
            </a:r>
          </a:p>
        </p:txBody>
      </p:sp>
      <p:sp>
        <p:nvSpPr>
          <p:cNvPr id="38951" name="Rectangle 8">
            <a:hlinkClick r:id="rId7"/>
          </p:cNvPr>
          <p:cNvSpPr>
            <a:spLocks noChangeArrowheads="1"/>
          </p:cNvSpPr>
          <p:nvPr/>
        </p:nvSpPr>
        <p:spPr bwMode="auto">
          <a:xfrm>
            <a:off x="378781" y="361411"/>
            <a:ext cx="2400300" cy="4822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 and say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89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39" grpId="0"/>
      <p:bldP spid="38945" grpId="0"/>
      <p:bldP spid="38947" grpId="0"/>
      <p:bldP spid="389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63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027063" y="1182442"/>
            <a:ext cx="4057650" cy="2967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5" name="Text Box 7"/>
          <p:cNvSpPr txBox="1">
            <a:spLocks noChangeArrowheads="1"/>
          </p:cNvSpPr>
          <p:nvPr/>
        </p:nvSpPr>
        <p:spPr bwMode="auto">
          <a:xfrm>
            <a:off x="712363" y="1194350"/>
            <a:ext cx="3284657" cy="871393"/>
          </a:xfrm>
          <a:prstGeom prst="rect">
            <a:avLst/>
          </a:prstGeom>
          <a:noFill/>
          <a:ln w="38100">
            <a:noFill/>
            <a:prstDash val="sysDot"/>
            <a:miter lim="800000"/>
          </a:ln>
        </p:spPr>
        <p:txBody>
          <a:bodyPr wrap="square" lIns="67628" tIns="35243" rIns="67628" bIns="352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What 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will Bobby say at last?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Bobby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</a:rPr>
              <a:t>最后会说什么？  </a:t>
            </a:r>
          </a:p>
        </p:txBody>
      </p:sp>
      <p:sp>
        <p:nvSpPr>
          <p:cNvPr id="70666" name="TextBox 9"/>
          <p:cNvSpPr txBox="1">
            <a:spLocks noChangeArrowheads="1"/>
          </p:cNvSpPr>
          <p:nvPr/>
        </p:nvSpPr>
        <p:spPr bwMode="auto">
          <a:xfrm>
            <a:off x="712363" y="2001472"/>
            <a:ext cx="3314700" cy="2092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 pity!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Let’s go home now.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Oh!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day! </a:t>
            </a:r>
          </a:p>
          <a:p>
            <a:pPr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0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多么糟糕的一天啊</a:t>
            </a:r>
            <a:r>
              <a:rPr lang="en-US" altLang="zh-CN" sz="2000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!</a:t>
            </a:r>
            <a:r>
              <a:rPr lang="en-US" altLang="zh-CN" sz="2000" dirty="0" smtClean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en-US" altLang="zh-CN" sz="20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0667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379759" y="358140"/>
            <a:ext cx="2628900" cy="4822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and say</a:t>
            </a:r>
          </a:p>
        </p:txBody>
      </p:sp>
      <p:sp>
        <p:nvSpPr>
          <p:cNvPr id="70668" name="Oval 4"/>
          <p:cNvSpPr>
            <a:spLocks noChangeArrowheads="1"/>
          </p:cNvSpPr>
          <p:nvPr/>
        </p:nvSpPr>
        <p:spPr bwMode="auto">
          <a:xfrm rot="10800000" flipV="1">
            <a:off x="7710063" y="1194350"/>
            <a:ext cx="342900" cy="292892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 sz="1350"/>
          </a:p>
        </p:txBody>
      </p:sp>
      <p:sp>
        <p:nvSpPr>
          <p:cNvPr id="70669" name="Oval 4"/>
          <p:cNvSpPr>
            <a:spLocks noChangeArrowheads="1"/>
          </p:cNvSpPr>
          <p:nvPr/>
        </p:nvSpPr>
        <p:spPr bwMode="auto">
          <a:xfrm flipV="1">
            <a:off x="7162381" y="2723587"/>
            <a:ext cx="742950" cy="9715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 sz="1350"/>
          </a:p>
        </p:txBody>
      </p:sp>
      <p:sp>
        <p:nvSpPr>
          <p:cNvPr id="70671" name="Rectangle 15"/>
          <p:cNvSpPr>
            <a:spLocks noChangeArrowheads="1"/>
          </p:cNvSpPr>
          <p:nvPr/>
        </p:nvSpPr>
        <p:spPr bwMode="auto">
          <a:xfrm>
            <a:off x="6164240" y="2085210"/>
            <a:ext cx="1625511" cy="463117"/>
          </a:xfrm>
          <a:prstGeom prst="roundRect">
            <a:avLst>
              <a:gd name="adj" fmla="val 25886"/>
            </a:avLst>
          </a:prstGeom>
          <a:solidFill>
            <a:schemeClr val="accent4">
              <a:lumMod val="40000"/>
              <a:lumOff val="60000"/>
            </a:schemeClr>
          </a:solidFill>
          <a:ln w="9525">
            <a:solidFill>
              <a:schemeClr val="accent4"/>
            </a:solidFill>
            <a:miter lim="800000"/>
          </a:ln>
          <a:effectLst/>
        </p:spPr>
        <p:txBody>
          <a:bodyPr wrap="none" anchor="ctr"/>
          <a:lstStyle/>
          <a:p>
            <a:pPr algn="ctr"/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</a:t>
            </a:r>
            <a:r>
              <a:rPr lang="en-US" altLang="zh-CN" sz="20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结束了</a:t>
            </a:r>
            <a:r>
              <a:rPr lang="en-US" altLang="zh-CN" sz="2000" dirty="0" smtClean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0672" name="Oval 4"/>
          <p:cNvSpPr>
            <a:spLocks noChangeArrowheads="1"/>
          </p:cNvSpPr>
          <p:nvPr/>
        </p:nvSpPr>
        <p:spPr bwMode="auto">
          <a:xfrm flipV="1">
            <a:off x="4438620" y="2666437"/>
            <a:ext cx="742950" cy="97155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 sz="1350"/>
          </a:p>
        </p:txBody>
      </p:sp>
      <p:sp>
        <p:nvSpPr>
          <p:cNvPr id="70674" name="Line 18"/>
          <p:cNvSpPr>
            <a:spLocks noChangeShapeType="1"/>
          </p:cNvSpPr>
          <p:nvPr/>
        </p:nvSpPr>
        <p:spPr bwMode="auto">
          <a:xfrm>
            <a:off x="5181570" y="4098920"/>
            <a:ext cx="1600200" cy="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70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70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70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500"/>
                                        <p:tgtEl>
                                          <p:spTgt spid="70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0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0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06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6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06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7066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066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0665" grpId="0" bldLvl="0"/>
      <p:bldP spid="70668" grpId="0" animBg="1"/>
      <p:bldP spid="70669" grpId="0" animBg="1"/>
      <p:bldP spid="70671" grpId="0" animBg="1"/>
      <p:bldP spid="70672" grpId="0" animBg="1"/>
      <p:bldP spid="7067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2965" y="1167248"/>
            <a:ext cx="2853747" cy="17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06712" y="1167249"/>
            <a:ext cx="2580693" cy="17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4156" y="2918929"/>
            <a:ext cx="2747185" cy="172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6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01341" y="2917065"/>
            <a:ext cx="2686064" cy="172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62" name="AutoShape 10"/>
          <p:cNvSpPr>
            <a:spLocks noChangeArrowheads="1"/>
          </p:cNvSpPr>
          <p:nvPr/>
        </p:nvSpPr>
        <p:spPr bwMode="auto">
          <a:xfrm>
            <a:off x="2483368" y="624700"/>
            <a:ext cx="4177265" cy="431006"/>
          </a:xfrm>
          <a:prstGeom prst="rect">
            <a:avLst/>
          </a:prstGeom>
          <a:noFill/>
          <a:ln w="9525">
            <a:noFill/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00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注意：人物的语气、动作和表情哦！</a:t>
            </a:r>
          </a:p>
        </p:txBody>
      </p:sp>
      <p:sp>
        <p:nvSpPr>
          <p:cNvPr id="49172" name="Rectangle 8"/>
          <p:cNvSpPr>
            <a:spLocks noChangeArrowheads="1"/>
          </p:cNvSpPr>
          <p:nvPr/>
        </p:nvSpPr>
        <p:spPr bwMode="auto">
          <a:xfrm>
            <a:off x="376707" y="346801"/>
            <a:ext cx="2143125" cy="4822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Let’s read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11"/>
          <p:cNvSpPr txBox="1">
            <a:spLocks noChangeArrowheads="1"/>
          </p:cNvSpPr>
          <p:nvPr/>
        </p:nvSpPr>
        <p:spPr bwMode="auto">
          <a:xfrm>
            <a:off x="2384822" y="951310"/>
            <a:ext cx="4374356" cy="809838"/>
          </a:xfrm>
          <a:prstGeom prst="rect">
            <a:avLst/>
          </a:prstGeom>
          <a:noFill/>
          <a:ln w="63500">
            <a:noFill/>
            <a:prstDash val="dash"/>
            <a:miter lim="800000"/>
          </a:ln>
        </p:spPr>
        <p:txBody>
          <a:bodyPr lIns="67628" tIns="35243" rIns="67628" bIns="35243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>
                <a:latin typeface="黑体" panose="02010609060101010101" charset="-122"/>
                <a:ea typeface="黑体" panose="02010609060101010101" charset="-122"/>
              </a:rPr>
              <a:t>组内朗读，选择一种你们喜欢的方式朗读课文吧！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5689254" y="2037404"/>
            <a:ext cx="2107632" cy="2284916"/>
            <a:chOff x="5721449" y="2230587"/>
            <a:chExt cx="2107632" cy="2284916"/>
          </a:xfrm>
        </p:grpSpPr>
        <p:pic>
          <p:nvPicPr>
            <p:cNvPr id="50180" name="Picture 5" descr="44"/>
            <p:cNvPicPr>
              <a:picLocks noChangeAspect="1"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6027220" y="2230587"/>
              <a:ext cx="1441489" cy="18403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1" name="AutoShape 6"/>
            <p:cNvSpPr>
              <a:spLocks noChangeArrowheads="1"/>
            </p:cNvSpPr>
            <p:nvPr/>
          </p:nvSpPr>
          <p:spPr bwMode="auto">
            <a:xfrm>
              <a:off x="5721449" y="3543907"/>
              <a:ext cx="2107632" cy="971596"/>
            </a:xfrm>
            <a:prstGeom prst="flowChartAlternateProcess">
              <a:avLst/>
            </a:prstGeom>
            <a:solidFill>
              <a:srgbClr val="FFFF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 Read in </a:t>
              </a:r>
              <a:r>
                <a:rPr lang="en-US" altLang="zh-CN" sz="2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roles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2100" dirty="0" smtClean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分</a:t>
              </a:r>
              <a:r>
                <a:rPr lang="zh-CN" altLang="en-US" sz="2100" dirty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角色读</a:t>
              </a:r>
            </a:p>
          </p:txBody>
        </p:sp>
      </p:grpSp>
      <p:grpSp>
        <p:nvGrpSpPr>
          <p:cNvPr id="50183" name="Group 8"/>
          <p:cNvGrpSpPr/>
          <p:nvPr/>
        </p:nvGrpSpPr>
        <p:grpSpPr bwMode="auto">
          <a:xfrm>
            <a:off x="3459908" y="2021379"/>
            <a:ext cx="1994297" cy="2300288"/>
            <a:chOff x="0" y="0"/>
            <a:chExt cx="3489" cy="3856"/>
          </a:xfrm>
        </p:grpSpPr>
        <p:pic>
          <p:nvPicPr>
            <p:cNvPr id="50184" name="Picture 9" descr="44"/>
            <p:cNvPicPr>
              <a:picLocks noChangeAspect="1"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54" y="0"/>
              <a:ext cx="2640" cy="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5" name="AutoShape 10"/>
            <p:cNvSpPr>
              <a:spLocks noChangeArrowheads="1"/>
            </p:cNvSpPr>
            <p:nvPr/>
          </p:nvSpPr>
          <p:spPr bwMode="auto">
            <a:xfrm flipV="1">
              <a:off x="0" y="2268"/>
              <a:ext cx="3489" cy="1588"/>
            </a:xfrm>
            <a:prstGeom prst="flowChartAlternateProcess">
              <a:avLst/>
            </a:prstGeom>
            <a:solidFill>
              <a:srgbClr val="CC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 </a:t>
              </a:r>
              <a:r>
                <a:rPr lang="en-US" altLang="zh-CN" sz="2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together </a:t>
              </a:r>
            </a:p>
            <a:p>
              <a:pPr algn="ctr">
                <a:lnSpc>
                  <a:spcPct val="130000"/>
                </a:lnSpc>
              </a:pPr>
              <a:r>
                <a:rPr lang="zh-CN" altLang="en-US" sz="2100" dirty="0" smtClean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齐</a:t>
              </a:r>
              <a:r>
                <a:rPr lang="zh-CN" altLang="en-US" sz="2100" dirty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读</a:t>
              </a:r>
            </a:p>
          </p:txBody>
        </p:sp>
      </p:grpSp>
      <p:grpSp>
        <p:nvGrpSpPr>
          <p:cNvPr id="50186" name="Group 11"/>
          <p:cNvGrpSpPr/>
          <p:nvPr/>
        </p:nvGrpSpPr>
        <p:grpSpPr bwMode="auto">
          <a:xfrm>
            <a:off x="1334642" y="1999949"/>
            <a:ext cx="1890713" cy="2321719"/>
            <a:chOff x="-131" y="0"/>
            <a:chExt cx="3402" cy="3970"/>
          </a:xfrm>
        </p:grpSpPr>
        <p:pic>
          <p:nvPicPr>
            <p:cNvPr id="50187" name="Picture 12" descr="44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7" y="0"/>
              <a:ext cx="2640" cy="3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0188" name="AutoShape 13"/>
            <p:cNvSpPr>
              <a:spLocks noChangeArrowheads="1"/>
            </p:cNvSpPr>
            <p:nvPr/>
          </p:nvSpPr>
          <p:spPr bwMode="auto">
            <a:xfrm flipV="1">
              <a:off x="-131" y="2382"/>
              <a:ext cx="3402" cy="1588"/>
            </a:xfrm>
            <a:prstGeom prst="flowChartAlternateProcess">
              <a:avLst/>
            </a:prstGeom>
            <a:solidFill>
              <a:srgbClr val="FF99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10800000"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30000"/>
                </a:lnSpc>
              </a:pPr>
              <a:r>
                <a:rPr lang="en-US" altLang="zh-CN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Read </a:t>
              </a:r>
              <a:r>
                <a:rPr lang="en-US" altLang="zh-CN" sz="21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after one</a:t>
              </a:r>
              <a:endParaRPr lang="en-US" altLang="zh-CN" sz="21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>
                <a:lnSpc>
                  <a:spcPct val="130000"/>
                </a:lnSpc>
              </a:pPr>
              <a:r>
                <a:rPr lang="en-US" altLang="zh-CN" sz="21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zh-CN" altLang="en-US" sz="2100" dirty="0">
                  <a:latin typeface="黑体" panose="02010609060101010101" charset="-122"/>
                  <a:ea typeface="黑体" panose="02010609060101010101" charset="-122"/>
                  <a:cs typeface="Times New Roman" panose="02020603050405020304" pitchFamily="18" charset="0"/>
                </a:rPr>
                <a:t>跟读</a:t>
              </a:r>
            </a:p>
          </p:txBody>
        </p:sp>
      </p:grpSp>
      <p:sp>
        <p:nvSpPr>
          <p:cNvPr id="50189" name="Rectangle 8"/>
          <p:cNvSpPr>
            <a:spLocks noChangeArrowheads="1"/>
          </p:cNvSpPr>
          <p:nvPr/>
        </p:nvSpPr>
        <p:spPr bwMode="auto">
          <a:xfrm>
            <a:off x="360554" y="347732"/>
            <a:ext cx="2678906" cy="4822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>
                <a:latin typeface="Times New Roman" panose="02020603050405020304" pitchFamily="18" charset="0"/>
                <a:cs typeface="Times New Roman" panose="02020603050405020304" pitchFamily="18" charset="0"/>
              </a:rPr>
              <a:t>Happy reading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52965" y="1167248"/>
            <a:ext cx="2853747" cy="17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06712" y="1167249"/>
            <a:ext cx="2580693" cy="17498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854156" y="2918929"/>
            <a:ext cx="2747185" cy="1724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6">
            <a:hlinkClick r:id="rId5" action="ppaction://hlinkfile"/>
          </p:cNvPr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601341" y="2917065"/>
            <a:ext cx="2686064" cy="1726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22"/>
          <p:cNvGrpSpPr/>
          <p:nvPr/>
        </p:nvGrpSpPr>
        <p:grpSpPr bwMode="auto">
          <a:xfrm>
            <a:off x="2720579" y="1485900"/>
            <a:ext cx="3925491" cy="1901429"/>
            <a:chOff x="1256" y="1584"/>
            <a:chExt cx="3297" cy="1344"/>
          </a:xfrm>
        </p:grpSpPr>
        <p:sp>
          <p:nvSpPr>
            <p:cNvPr id="27" name="云形 26"/>
            <p:cNvSpPr/>
            <p:nvPr/>
          </p:nvSpPr>
          <p:spPr bwMode="auto">
            <a:xfrm>
              <a:off x="1256" y="1584"/>
              <a:ext cx="3297" cy="1344"/>
            </a:xfrm>
            <a:prstGeom prst="cloud">
              <a:avLst/>
            </a:prstGeom>
            <a:solidFill>
              <a:srgbClr val="FF6666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zh-CN" altLang="en-US" sz="1350"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  <p:sp>
          <p:nvSpPr>
            <p:cNvPr id="51208" name="Text Box 9"/>
            <p:cNvSpPr txBox="1">
              <a:spLocks noChangeArrowheads="1"/>
            </p:cNvSpPr>
            <p:nvPr/>
          </p:nvSpPr>
          <p:spPr bwMode="auto">
            <a:xfrm>
              <a:off x="1596" y="1728"/>
              <a:ext cx="2665" cy="10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67628" tIns="35243" rIns="67628" bIns="35243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小组表演故事，</a:t>
              </a:r>
            </a:p>
            <a:p>
              <a:pPr algn="ctr">
                <a:lnSpc>
                  <a:spcPct val="150000"/>
                </a:lnSpc>
                <a:buFont typeface="Arial" panose="020B0604020202020204" pitchFamily="34" charset="0"/>
                <a:buNone/>
              </a:pPr>
              <a:r>
                <a:rPr lang="zh-CN" altLang="en-US" sz="2000" dirty="0">
                  <a:solidFill>
                    <a:schemeClr val="bg1"/>
                  </a:solidFill>
                  <a:latin typeface="黑体" panose="02010609060101010101" charset="-122"/>
                  <a:ea typeface="黑体" panose="02010609060101010101" charset="-122"/>
                </a:rPr>
                <a:t>可以加入你的表情、动作以及创意结尾哦！</a:t>
              </a:r>
            </a:p>
          </p:txBody>
        </p:sp>
      </p:grpSp>
      <p:sp>
        <p:nvSpPr>
          <p:cNvPr id="13" name="Rectangle 8">
            <a:hlinkClick r:id="rId7" action="ppaction://hlinkfile"/>
          </p:cNvPr>
          <p:cNvSpPr>
            <a:spLocks noChangeArrowheads="1"/>
          </p:cNvSpPr>
          <p:nvPr/>
        </p:nvSpPr>
        <p:spPr bwMode="auto">
          <a:xfrm>
            <a:off x="402466" y="352424"/>
            <a:ext cx="2678906" cy="482204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Happy acting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9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727153" y="1976843"/>
            <a:ext cx="3886148" cy="2631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1" name="Rectangle 8">
            <a:hlinkClick r:id="rId3"/>
          </p:cNvPr>
          <p:cNvSpPr>
            <a:spLocks noChangeArrowheads="1"/>
          </p:cNvSpPr>
          <p:nvPr/>
        </p:nvSpPr>
        <p:spPr bwMode="auto">
          <a:xfrm>
            <a:off x="396025" y="367048"/>
            <a:ext cx="2686050" cy="4822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and talk</a:t>
            </a:r>
          </a:p>
        </p:txBody>
      </p:sp>
      <p:sp>
        <p:nvSpPr>
          <p:cNvPr id="59402" name="Oval 4"/>
          <p:cNvSpPr>
            <a:spLocks noChangeArrowheads="1"/>
          </p:cNvSpPr>
          <p:nvPr/>
        </p:nvSpPr>
        <p:spPr bwMode="auto">
          <a:xfrm flipV="1">
            <a:off x="5370490" y="3351207"/>
            <a:ext cx="1314450" cy="1257300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 sz="1350"/>
          </a:p>
        </p:txBody>
      </p:sp>
      <p:sp>
        <p:nvSpPr>
          <p:cNvPr id="59404" name="Text Box 12"/>
          <p:cNvSpPr txBox="1">
            <a:spLocks noChangeArrowheads="1"/>
          </p:cNvSpPr>
          <p:nvPr/>
        </p:nvSpPr>
        <p:spPr bwMode="auto">
          <a:xfrm>
            <a:off x="1036748" y="1020762"/>
            <a:ext cx="739891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takes them a lot of time to get to the cinema. How do they feel now? </a:t>
            </a:r>
            <a:endParaRPr lang="en-US" altLang="zh-CN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30000"/>
              </a:lnSpc>
            </a:pP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他们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花了很长时间来到电影院，他们现在是什么感觉呢？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9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40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1" name="Picture 15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4772025" y="3499600"/>
            <a:ext cx="672306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32" name="AutoShape 16"/>
          <p:cNvSpPr>
            <a:spLocks noChangeArrowheads="1"/>
          </p:cNvSpPr>
          <p:nvPr/>
        </p:nvSpPr>
        <p:spPr bwMode="auto">
          <a:xfrm>
            <a:off x="5444331" y="3182759"/>
            <a:ext cx="2917064" cy="1205182"/>
          </a:xfrm>
          <a:prstGeom prst="wedgeEllipseCallout">
            <a:avLst>
              <a:gd name="adj1" fmla="val -57105"/>
              <a:gd name="adj2" fmla="val 6714"/>
            </a:avLst>
          </a:prstGeom>
          <a:solidFill>
            <a:schemeClr val="bg1"/>
          </a:solidFill>
          <a:ln w="9525">
            <a:solidFill>
              <a:srgbClr val="0070C0"/>
            </a:solidFill>
            <a:miter lim="800000"/>
          </a:ln>
          <a:effectLst/>
        </p:spPr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 too. Let’s go to the supermarket</a:t>
            </a:r>
            <a:r>
              <a:rPr lang="en-US" altLang="zh-CN" dirty="0">
                <a:solidFill>
                  <a:srgbClr val="FF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buy some snacks.</a:t>
            </a:r>
          </a:p>
        </p:txBody>
      </p:sp>
      <p:pic>
        <p:nvPicPr>
          <p:cNvPr id="60433" name="Picture 17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3558701" y="3537700"/>
            <a:ext cx="74268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3847282" y="3028950"/>
            <a:ext cx="1449436" cy="400110"/>
          </a:xfrm>
          <a:prstGeom prst="rect">
            <a:avLst/>
          </a:prstGeom>
          <a:solidFill>
            <a:schemeClr val="bg1"/>
          </a:solidFill>
          <a:ln>
            <a:solidFill>
              <a:srgbClr val="0070C0"/>
            </a:solidFill>
          </a:ln>
          <a:effectLst/>
        </p:spPr>
        <p:txBody>
          <a:bodyPr wrap="none">
            <a:spAutoFit/>
          </a:bodyPr>
          <a:lstStyle/>
          <a:p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supermarket</a:t>
            </a:r>
          </a:p>
        </p:txBody>
      </p:sp>
      <p:grpSp>
        <p:nvGrpSpPr>
          <p:cNvPr id="60436" name="Group 20"/>
          <p:cNvGrpSpPr/>
          <p:nvPr/>
        </p:nvGrpSpPr>
        <p:grpSpPr bwMode="auto">
          <a:xfrm>
            <a:off x="2314575" y="548990"/>
            <a:ext cx="4514850" cy="2400300"/>
            <a:chOff x="1200" y="0"/>
            <a:chExt cx="3792" cy="2016"/>
          </a:xfrm>
        </p:grpSpPr>
        <p:grpSp>
          <p:nvGrpSpPr>
            <p:cNvPr id="60423" name="Group 7"/>
            <p:cNvGrpSpPr/>
            <p:nvPr/>
          </p:nvGrpSpPr>
          <p:grpSpPr bwMode="auto">
            <a:xfrm>
              <a:off x="1200" y="0"/>
              <a:ext cx="3792" cy="2016"/>
              <a:chOff x="0" y="480"/>
              <a:chExt cx="5376" cy="3547"/>
            </a:xfrm>
          </p:grpSpPr>
          <p:pic>
            <p:nvPicPr>
              <p:cNvPr id="60424" name="Picture 8"/>
              <p:cNvPicPr>
                <a:picLocks noChangeAspect="1" noChangeArrowheads="1"/>
              </p:cNvPicPr>
              <p:nvPr/>
            </p:nvPicPr>
            <p:blipFill>
              <a:blip r:embed="rId4" cstate="email"/>
              <a:srcRect/>
              <a:stretch>
                <a:fillRect/>
              </a:stretch>
            </p:blipFill>
            <p:spPr bwMode="auto">
              <a:xfrm>
                <a:off x="0" y="480"/>
                <a:ext cx="5376" cy="354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0425" name="Picture 9"/>
              <p:cNvPicPr>
                <a:picLocks noChangeAspect="1" noChangeArrowheads="1"/>
              </p:cNvPicPr>
              <p:nvPr/>
            </p:nvPicPr>
            <p:blipFill>
              <a:blip r:embed="rId5" cstate="email"/>
              <a:srcRect/>
              <a:stretch>
                <a:fillRect/>
              </a:stretch>
            </p:blipFill>
            <p:spPr bwMode="auto">
              <a:xfrm>
                <a:off x="2767" y="2886"/>
                <a:ext cx="91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0426" name="Picture 10"/>
              <p:cNvPicPr>
                <a:picLocks noChangeAspect="1" noChangeArrowheads="1"/>
              </p:cNvPicPr>
              <p:nvPr/>
            </p:nvPicPr>
            <p:blipFill>
              <a:blip r:embed="rId6" cstate="email"/>
              <a:srcRect/>
              <a:stretch>
                <a:fillRect/>
              </a:stretch>
            </p:blipFill>
            <p:spPr bwMode="auto">
              <a:xfrm>
                <a:off x="3727" y="2886"/>
                <a:ext cx="240" cy="48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pic>
            <p:nvPicPr>
              <p:cNvPr id="60427" name="Picture 11"/>
              <p:cNvPicPr>
                <a:picLocks noChangeAspect="1" noChangeArrowheads="1"/>
              </p:cNvPicPr>
              <p:nvPr/>
            </p:nvPicPr>
            <p:blipFill>
              <a:blip r:embed="rId7" cstate="email"/>
              <a:srcRect/>
              <a:stretch>
                <a:fillRect/>
              </a:stretch>
            </p:blipFill>
            <p:spPr bwMode="auto">
              <a:xfrm>
                <a:off x="3391" y="2646"/>
                <a:ext cx="432" cy="24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60435" name="Picture 19"/>
            <p:cNvPicPr>
              <a:picLocks noChangeAspect="1" noChangeArrowheads="1"/>
            </p:cNvPicPr>
            <p:nvPr/>
          </p:nvPicPr>
          <p:blipFill>
            <a:blip r:embed="rId8" cstate="email"/>
            <a:srcRect/>
            <a:stretch>
              <a:fillRect/>
            </a:stretch>
          </p:blipFill>
          <p:spPr bwMode="auto">
            <a:xfrm>
              <a:off x="3744" y="1008"/>
              <a:ext cx="144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sp>
        <p:nvSpPr>
          <p:cNvPr id="60428" name="Oval 4"/>
          <p:cNvSpPr>
            <a:spLocks noChangeArrowheads="1"/>
          </p:cNvSpPr>
          <p:nvPr/>
        </p:nvSpPr>
        <p:spPr bwMode="auto">
          <a:xfrm flipV="1">
            <a:off x="3442651" y="2089605"/>
            <a:ext cx="752475" cy="501254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ot="10800000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 sz="1350"/>
          </a:p>
        </p:txBody>
      </p:sp>
      <p:sp>
        <p:nvSpPr>
          <p:cNvPr id="8" name="五角星 7"/>
          <p:cNvSpPr/>
          <p:nvPr/>
        </p:nvSpPr>
        <p:spPr>
          <a:xfrm>
            <a:off x="6253206" y="628650"/>
            <a:ext cx="224942" cy="200025"/>
          </a:xfrm>
          <a:prstGeom prst="star5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1350" dirty="0">
              <a:solidFill>
                <a:srgbClr val="FF0000"/>
              </a:solidFill>
            </a:endParaRPr>
          </a:p>
        </p:txBody>
      </p:sp>
      <p:sp>
        <p:nvSpPr>
          <p:cNvPr id="60430" name="AutoShape 14"/>
          <p:cNvSpPr>
            <a:spLocks noChangeArrowheads="1"/>
          </p:cNvSpPr>
          <p:nvPr/>
        </p:nvSpPr>
        <p:spPr bwMode="auto">
          <a:xfrm>
            <a:off x="1689263" y="3350085"/>
            <a:ext cx="2007604" cy="956256"/>
          </a:xfrm>
          <a:prstGeom prst="wedgeEllipseCallout">
            <a:avLst>
              <a:gd name="adj1" fmla="val 57595"/>
              <a:gd name="adj2" fmla="val 9250"/>
            </a:avLst>
          </a:prstGeom>
          <a:solidFill>
            <a:schemeClr val="bg1"/>
          </a:solidFill>
          <a:ln w="9525">
            <a:solidFill>
              <a:srgbClr val="0070C0"/>
            </a:solidFill>
            <a:miter lim="800000"/>
          </a:ln>
          <a:effectLst/>
        </p:spPr>
        <p:txBody>
          <a:bodyPr/>
          <a:lstStyle/>
          <a:p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Tina, </a:t>
            </a:r>
            <a:r>
              <a:rPr lang="en-US" altLang="zh-CN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I’m hungry now.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0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604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34" grpId="0" animBg="1"/>
      <p:bldP spid="6042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1" name="Picture 3"/>
          <p:cNvPicPr>
            <a:picLocks noChangeAspect="1" noChangeArrowheads="1"/>
          </p:cNvPicPr>
          <p:nvPr/>
        </p:nvPicPr>
        <p:blipFill>
          <a:blip r:embed="rId2">
            <a:lum bright="6000" contrast="12000"/>
          </a:blip>
          <a:srcRect/>
          <a:stretch>
            <a:fillRect/>
          </a:stretch>
        </p:blipFill>
        <p:spPr bwMode="auto">
          <a:xfrm>
            <a:off x="3183137" y="1861542"/>
            <a:ext cx="3401615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04593" y="1634133"/>
            <a:ext cx="2958703" cy="2778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173612" y="1673423"/>
            <a:ext cx="3420665" cy="270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45062" y="1807964"/>
            <a:ext cx="3077765" cy="2431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Picture 8"/>
          <p:cNvPicPr>
            <a:picLocks noChangeAspect="1" noChangeArrowheads="1"/>
          </p:cNvPicPr>
          <p:nvPr/>
        </p:nvPicPr>
        <p:blipFill>
          <a:blip r:embed="rId6">
            <a:lum contrast="6000"/>
          </a:blip>
          <a:srcRect/>
          <a:stretch>
            <a:fillRect/>
          </a:stretch>
        </p:blipFill>
        <p:spPr bwMode="auto">
          <a:xfrm>
            <a:off x="3268862" y="1819275"/>
            <a:ext cx="3230165" cy="24086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477221" y="1707356"/>
            <a:ext cx="2813447" cy="2632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8" name="Picture 10"/>
          <p:cNvPicPr>
            <a:picLocks noChangeAspect="1" noChangeArrowheads="1"/>
          </p:cNvPicPr>
          <p:nvPr/>
        </p:nvPicPr>
        <p:blipFill>
          <a:blip r:embed="rId8">
            <a:lum bright="6000" contrast="12000"/>
          </a:blip>
          <a:srcRect/>
          <a:stretch>
            <a:fillRect/>
          </a:stretch>
        </p:blipFill>
        <p:spPr bwMode="auto">
          <a:xfrm>
            <a:off x="3128963" y="1754981"/>
            <a:ext cx="3509963" cy="2537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oup 7"/>
          <p:cNvGrpSpPr/>
          <p:nvPr/>
        </p:nvGrpSpPr>
        <p:grpSpPr bwMode="auto">
          <a:xfrm>
            <a:off x="4172546" y="1916906"/>
            <a:ext cx="1422797" cy="2213372"/>
            <a:chOff x="0" y="0"/>
            <a:chExt cx="818" cy="2834"/>
          </a:xfrm>
        </p:grpSpPr>
        <p:pic>
          <p:nvPicPr>
            <p:cNvPr id="20490" name="Picture 8"/>
            <p:cNvPicPr>
              <a:picLocks noChangeAspect="1" noChangeArrowheads="1"/>
            </p:cNvPicPr>
            <p:nvPr/>
          </p:nvPicPr>
          <p:blipFill>
            <a:blip r:embed="rId9" cstate="email"/>
            <a:srcRect/>
            <a:stretch>
              <a:fillRect/>
            </a:stretch>
          </p:blipFill>
          <p:spPr bwMode="auto">
            <a:xfrm>
              <a:off x="0" y="0"/>
              <a:ext cx="818" cy="18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491" name="Rectangle 9"/>
            <p:cNvSpPr>
              <a:spLocks noChangeArrowheads="1"/>
            </p:cNvSpPr>
            <p:nvPr/>
          </p:nvSpPr>
          <p:spPr bwMode="auto">
            <a:xfrm>
              <a:off x="340" y="1814"/>
              <a:ext cx="119" cy="1021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</a:ln>
          </p:spPr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buFont typeface="Arial" panose="020B0604020202020204" pitchFamily="34" charset="0"/>
                <a:buNone/>
              </a:pPr>
              <a:endParaRPr lang="zh-CN" altLang="zh-CN" sz="1350"/>
            </a:p>
          </p:txBody>
        </p:sp>
      </p:grpSp>
      <p:sp>
        <p:nvSpPr>
          <p:cNvPr id="20503" name="TextBox 44"/>
          <p:cNvSpPr>
            <a:spLocks noChangeArrowheads="1"/>
          </p:cNvSpPr>
          <p:nvPr/>
        </p:nvSpPr>
        <p:spPr bwMode="auto">
          <a:xfrm>
            <a:off x="-4686300" y="1543050"/>
            <a:ext cx="3176814" cy="52322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walk to Moon Street</a:t>
            </a:r>
            <a:endParaRPr lang="en-US" altLang="zh-CN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04" name="TextBox 44"/>
          <p:cNvSpPr>
            <a:spLocks noChangeArrowheads="1"/>
          </p:cNvSpPr>
          <p:nvPr/>
        </p:nvSpPr>
        <p:spPr bwMode="auto">
          <a:xfrm>
            <a:off x="9772651" y="1943100"/>
            <a:ext cx="2927349" cy="52322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wrap="square">
            <a:sp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zh-CN" sz="2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Calibri" panose="020F0502020204030204" pitchFamily="34" charset="0"/>
              </a:rPr>
              <a:t>go along this street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957514" y="1581387"/>
            <a:ext cx="3852862" cy="28844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89" name="Text Box 26"/>
          <p:cNvSpPr txBox="1">
            <a:spLocks noChangeArrowheads="1"/>
          </p:cNvSpPr>
          <p:nvPr/>
        </p:nvSpPr>
        <p:spPr bwMode="auto">
          <a:xfrm>
            <a:off x="2214563" y="589360"/>
            <a:ext cx="4698206" cy="1052596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Rules</a:t>
            </a:r>
            <a:r>
              <a:rPr lang="en-US" altLang="zh-CN" sz="2400" dirty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规则</a:t>
            </a:r>
            <a:r>
              <a:rPr lang="en-US" altLang="zh-CN" sz="2400" dirty="0" smtClean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0000"/>
              </a:lnSpc>
              <a:buFont typeface="Arial" panose="020B0604020202020204" pitchFamily="34" charset="0"/>
              <a:buNone/>
            </a:pPr>
            <a:r>
              <a:rPr lang="zh-CN" altLang="en-US" sz="2400" dirty="0" smtClean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大声</a:t>
            </a:r>
            <a:r>
              <a:rPr lang="zh-CN" altLang="en-US" sz="2400" dirty="0">
                <a:solidFill>
                  <a:srgbClr val="0066FF"/>
                </a:solidFill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说出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闪过的图片内容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。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441245" y="327750"/>
            <a:ext cx="19367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Play a game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27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327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27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27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9167 4.07407E-6 L 2.05 -0.11328 " pathEditMode="relative" rAng="0" ptsTypes="AA">
                                      <p:cBhvr>
                                        <p:cTn id="40" dur="3000" fill="hold"/>
                                        <p:tgtEl>
                                          <p:spTgt spid="205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7917" y="-567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500"/>
                            </p:stCondLst>
                            <p:childTnLst>
                              <p:par>
                                <p:cTn id="4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75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8000"/>
                            </p:stCondLst>
                            <p:childTnLst>
                              <p:par>
                                <p:cTn id="57" presetID="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327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500"/>
                            </p:stCondLst>
                            <p:childTnLst>
                              <p:par>
                                <p:cTn id="62" presetID="42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7037E-6 L -2.31927 0.43056 " pathEditMode="relative" rAng="0" ptsTypes="AA">
                                      <p:cBhvr>
                                        <p:cTn id="63" dur="3000" fill="hold"/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5972" y="2151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1500"/>
                            </p:stCondLst>
                            <p:childTnLst>
                              <p:par>
                                <p:cTn id="6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2000"/>
                            </p:stCondLst>
                            <p:childTnLst>
                              <p:par>
                                <p:cTn id="70" presetID="2" presetClass="exit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327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2500"/>
                            </p:stCondLst>
                            <p:childTnLst>
                              <p:par>
                                <p:cTn id="7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3000"/>
                            </p:stCondLst>
                            <p:childTnLst>
                              <p:par>
                                <p:cTn id="8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3500"/>
                            </p:stCondLst>
                            <p:childTnLst>
                              <p:par>
                                <p:cTn id="8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4000"/>
                            </p:stCondLst>
                            <p:childTnLst>
                              <p:par>
                                <p:cTn id="9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1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/>
                                        <p:tgtEl>
                                          <p:spTgt spid="327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7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4500"/>
                            </p:stCondLst>
                            <p:childTnLst>
                              <p:par>
                                <p:cTn id="9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03" grpId="0" bldLvl="0" animBg="1" autoUpdateAnimBg="0"/>
      <p:bldP spid="20504" grpId="0" bldLvl="0" animBg="1" autoUpdateAnimBg="0"/>
      <p:bldP spid="3278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80" name="Rectangle 8">
            <a:hlinkClick r:id="rId2"/>
          </p:cNvPr>
          <p:cNvSpPr>
            <a:spLocks noChangeArrowheads="1"/>
          </p:cNvSpPr>
          <p:nvPr/>
        </p:nvSpPr>
        <p:spPr bwMode="auto">
          <a:xfrm>
            <a:off x="374719" y="375046"/>
            <a:ext cx="2800350" cy="482204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Think and talk </a:t>
            </a:r>
          </a:p>
        </p:txBody>
      </p:sp>
      <p:pic>
        <p:nvPicPr>
          <p:cNvPr id="62481" name="Picture 17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6983586" y="2875955"/>
            <a:ext cx="856150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2484" name="Picture 20"/>
          <p:cNvPicPr>
            <a:picLocks noChangeAspect="1" noChangeArrowheads="1"/>
          </p:cNvPicPr>
          <p:nvPr/>
        </p:nvPicPr>
        <p:blipFill>
          <a:blip r:embed="rId4" cstate="email"/>
          <a:stretch>
            <a:fillRect/>
          </a:stretch>
        </p:blipFill>
        <p:spPr bwMode="auto">
          <a:xfrm>
            <a:off x="6487922" y="3623629"/>
            <a:ext cx="804863" cy="904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2485" name="Picture 21"/>
          <p:cNvPicPr>
            <a:picLocks noChangeAspect="1" noChangeArrowheads="1"/>
          </p:cNvPicPr>
          <p:nvPr/>
        </p:nvPicPr>
        <p:blipFill>
          <a:blip r:embed="rId5" cstate="email"/>
          <a:stretch>
            <a:fillRect/>
          </a:stretch>
        </p:blipFill>
        <p:spPr bwMode="auto">
          <a:xfrm>
            <a:off x="7527250" y="3631189"/>
            <a:ext cx="808150" cy="889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2486" name="AutoShape 22"/>
          <p:cNvSpPr>
            <a:spLocks noChangeArrowheads="1"/>
          </p:cNvSpPr>
          <p:nvPr/>
        </p:nvSpPr>
        <p:spPr bwMode="auto">
          <a:xfrm flipV="1">
            <a:off x="6231044" y="1694661"/>
            <a:ext cx="2211126" cy="1009750"/>
          </a:xfrm>
          <a:prstGeom prst="wedgeRoundRectCallout">
            <a:avLst>
              <a:gd name="adj1" fmla="val -12562"/>
              <a:gd name="adj2" fmla="val -74090"/>
              <a:gd name="adj3" fmla="val 16667"/>
            </a:avLst>
          </a:prstGeom>
          <a:solidFill>
            <a:schemeClr val="bg1"/>
          </a:solidFill>
          <a:ln w="9525">
            <a:solidFill>
              <a:srgbClr val="0070C0"/>
            </a:solidFill>
            <a:miter lim="800000"/>
          </a:ln>
          <a:effectLst/>
        </p:spPr>
        <p:txBody>
          <a:bodyPr rot="10800000"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Walk along …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Then, turn … at …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… is on your …</a:t>
            </a:r>
          </a:p>
          <a:p>
            <a:pPr algn="ctr"/>
            <a:endParaRPr lang="en-US" altLang="zh-CN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87" name="AutoShape 23"/>
          <p:cNvSpPr>
            <a:spLocks noChangeArrowheads="1"/>
          </p:cNvSpPr>
          <p:nvPr/>
        </p:nvSpPr>
        <p:spPr bwMode="auto">
          <a:xfrm>
            <a:off x="976712" y="1837678"/>
            <a:ext cx="1931402" cy="1067446"/>
          </a:xfrm>
          <a:prstGeom prst="wedgeRoundRectCallout">
            <a:avLst>
              <a:gd name="adj1" fmla="val 21777"/>
              <a:gd name="adj2" fmla="val 67497"/>
              <a:gd name="adj3" fmla="val 16667"/>
            </a:avLst>
          </a:prstGeom>
          <a:solidFill>
            <a:schemeClr val="bg1"/>
          </a:solidFill>
          <a:ln w="9525">
            <a:solidFill>
              <a:srgbClr val="0070C0"/>
            </a:solidFill>
            <a:miter lim="800000"/>
          </a:ln>
          <a:effectLst/>
        </p:spPr>
        <p:txBody>
          <a:bodyPr/>
          <a:lstStyle/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Excuse me, how</a:t>
            </a:r>
          </a:p>
          <a:p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I get to …?</a:t>
            </a:r>
          </a:p>
          <a:p>
            <a:r>
              <a:rPr kumimoji="1" lang="en-US" altLang="zh-CN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kumimoji="1"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is the …?</a:t>
            </a:r>
          </a:p>
          <a:p>
            <a:pPr algn="ctr"/>
            <a:endParaRPr lang="en-US" altLang="zh-CN" sz="13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1800895" y="914248"/>
            <a:ext cx="5542211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小组内创编</a:t>
            </a:r>
            <a:r>
              <a:rPr lang="zh-CN" altLang="en-US" sz="2000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对话，帮助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Bobby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和</a:t>
            </a:r>
            <a:r>
              <a:rPr lang="en-US" altLang="zh-CN" sz="20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Tina</a:t>
            </a: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找到超市吧！</a:t>
            </a:r>
          </a:p>
        </p:txBody>
      </p:sp>
      <p:sp>
        <p:nvSpPr>
          <p:cNvPr id="62489" name="Text Box 25"/>
          <p:cNvSpPr txBox="1">
            <a:spLocks noChangeArrowheads="1"/>
          </p:cNvSpPr>
          <p:nvPr/>
        </p:nvSpPr>
        <p:spPr bwMode="auto">
          <a:xfrm>
            <a:off x="3148884" y="3971823"/>
            <a:ext cx="302895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6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Tip: </a:t>
            </a:r>
            <a:r>
              <a:rPr lang="zh-CN" altLang="en-US" sz="1600" dirty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结尾要记得礼貌感谢</a:t>
            </a:r>
            <a:r>
              <a:rPr lang="zh-CN" altLang="en-US" sz="1600" dirty="0" smtClean="0">
                <a:solidFill>
                  <a:srgbClr val="C00000"/>
                </a:solidFill>
                <a:latin typeface="黑体" panose="02010609060101010101" charset="-122"/>
                <a:ea typeface="黑体" panose="02010609060101010101" charset="-122"/>
              </a:rPr>
              <a:t>哦！</a:t>
            </a:r>
            <a:endParaRPr lang="zh-CN" altLang="en-US" sz="1600" dirty="0">
              <a:solidFill>
                <a:srgbClr val="C00000"/>
              </a:solidFill>
              <a:latin typeface="黑体" panose="02010609060101010101" charset="-122"/>
              <a:ea typeface="黑体" panose="02010609060101010101" charset="-122"/>
            </a:endParaRPr>
          </a:p>
        </p:txBody>
      </p:sp>
      <p:grpSp>
        <p:nvGrpSpPr>
          <p:cNvPr id="62491" name="Group 27"/>
          <p:cNvGrpSpPr/>
          <p:nvPr/>
        </p:nvGrpSpPr>
        <p:grpSpPr bwMode="auto">
          <a:xfrm>
            <a:off x="3217545" y="1748051"/>
            <a:ext cx="2708910" cy="1805940"/>
            <a:chOff x="2928" y="672"/>
            <a:chExt cx="2592" cy="1728"/>
          </a:xfrm>
        </p:grpSpPr>
        <p:grpSp>
          <p:nvGrpSpPr>
            <p:cNvPr id="62471" name="Group 7"/>
            <p:cNvGrpSpPr/>
            <p:nvPr/>
          </p:nvGrpSpPr>
          <p:grpSpPr bwMode="auto">
            <a:xfrm>
              <a:off x="2928" y="672"/>
              <a:ext cx="2592" cy="1728"/>
              <a:chOff x="1920" y="1200"/>
              <a:chExt cx="2592" cy="1728"/>
            </a:xfrm>
          </p:grpSpPr>
          <p:grpSp>
            <p:nvGrpSpPr>
              <p:cNvPr id="62472" name="Group 8"/>
              <p:cNvGrpSpPr/>
              <p:nvPr/>
            </p:nvGrpSpPr>
            <p:grpSpPr bwMode="auto">
              <a:xfrm>
                <a:off x="1920" y="1200"/>
                <a:ext cx="2592" cy="1728"/>
                <a:chOff x="0" y="0"/>
                <a:chExt cx="4608" cy="3216"/>
              </a:xfrm>
            </p:grpSpPr>
            <p:grpSp>
              <p:nvGrpSpPr>
                <p:cNvPr id="62473" name="Group 9"/>
                <p:cNvGrpSpPr/>
                <p:nvPr/>
              </p:nvGrpSpPr>
              <p:grpSpPr bwMode="auto">
                <a:xfrm>
                  <a:off x="0" y="0"/>
                  <a:ext cx="4608" cy="3216"/>
                  <a:chOff x="0" y="480"/>
                  <a:chExt cx="5376" cy="3547"/>
                </a:xfrm>
              </p:grpSpPr>
              <p:pic>
                <p:nvPicPr>
                  <p:cNvPr id="62474" name="Picture 10"/>
                  <p:cNvPicPr>
                    <a:picLocks noChangeAspect="1" noChangeArrowheads="1"/>
                  </p:cNvPicPr>
                  <p:nvPr/>
                </p:nvPicPr>
                <p:blipFill>
                  <a:blip r:embed="rId6" cstate="email"/>
                  <a:srcRect/>
                  <a:stretch>
                    <a:fillRect/>
                  </a:stretch>
                </p:blipFill>
                <p:spPr bwMode="auto">
                  <a:xfrm>
                    <a:off x="0" y="480"/>
                    <a:ext cx="5376" cy="3547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2475" name="Picture 11"/>
                  <p:cNvPicPr>
                    <a:picLocks noChangeAspect="1" noChangeArrowheads="1"/>
                  </p:cNvPicPr>
                  <p:nvPr/>
                </p:nvPicPr>
                <p:blipFill>
                  <a:blip r:embed="rId7" cstate="email"/>
                  <a:srcRect/>
                  <a:stretch>
                    <a:fillRect/>
                  </a:stretch>
                </p:blipFill>
                <p:spPr bwMode="auto">
                  <a:xfrm>
                    <a:off x="2767" y="2886"/>
                    <a:ext cx="912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2476" name="Picture 12"/>
                  <p:cNvPicPr>
                    <a:picLocks noChangeAspect="1" noChangeArrowheads="1"/>
                  </p:cNvPicPr>
                  <p:nvPr/>
                </p:nvPicPr>
                <p:blipFill>
                  <a:blip r:embed="rId8" cstate="email"/>
                  <a:srcRect/>
                  <a:stretch>
                    <a:fillRect/>
                  </a:stretch>
                </p:blipFill>
                <p:spPr bwMode="auto">
                  <a:xfrm>
                    <a:off x="3727" y="2886"/>
                    <a:ext cx="240" cy="48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  <p:pic>
                <p:nvPicPr>
                  <p:cNvPr id="62477" name="Picture 13"/>
                  <p:cNvPicPr>
                    <a:picLocks noChangeAspect="1" noChangeArrowheads="1"/>
                  </p:cNvPicPr>
                  <p:nvPr/>
                </p:nvPicPr>
                <p:blipFill>
                  <a:blip r:embed="rId9" cstate="email"/>
                  <a:srcRect/>
                  <a:stretch>
                    <a:fillRect/>
                  </a:stretch>
                </p:blipFill>
                <p:spPr bwMode="auto">
                  <a:xfrm>
                    <a:off x="3391" y="2646"/>
                    <a:ext cx="432" cy="240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rgbClr val="808080"/>
                          </a:outerShdw>
                        </a:effectLst>
                      </a14:hiddenEffects>
                    </a:ext>
                  </a:extLst>
                </p:spPr>
              </p:pic>
            </p:grpSp>
            <p:sp>
              <p:nvSpPr>
                <p:cNvPr id="62478" name="Oval 4"/>
                <p:cNvSpPr>
                  <a:spLocks noChangeArrowheads="1"/>
                </p:cNvSpPr>
                <p:nvPr/>
              </p:nvSpPr>
              <p:spPr bwMode="auto">
                <a:xfrm flipV="1">
                  <a:off x="1152" y="2030"/>
                  <a:ext cx="768" cy="672"/>
                </a:xfrm>
                <a:prstGeom prst="ellipse">
                  <a:avLst/>
                </a:prstGeom>
                <a:noFill/>
                <a:ln w="12700">
                  <a:solidFill>
                    <a:srgbClr val="C00000"/>
                  </a:solidFill>
                  <a:rou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rot="10800000" anchor="ctr"/>
                <a:lstStyle>
                  <a:lvl1pPr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1pPr>
                  <a:lvl2pPr marL="742950" indent="-28575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2pPr>
                  <a:lvl3pPr marL="11430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3pPr>
                  <a:lvl4pPr marL="16002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4pPr>
                  <a:lvl5pPr marL="2057400" indent="-228600"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5pPr>
                  <a:lvl6pPr marL="25146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6pPr>
                  <a:lvl7pPr marL="29718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7pPr>
                  <a:lvl8pPr marL="34290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8pPr>
                  <a:lvl9pPr marL="3886200" indent="-228600" fontAlgn="base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panose="020B0604020202020204" pitchFamily="34" charset="0"/>
                      <a:ea typeface="宋体" panose="02010600030101010101" pitchFamily="2" charset="-122"/>
                    </a:defRPr>
                  </a:lvl9pPr>
                </a:lstStyle>
                <a:p>
                  <a:pPr>
                    <a:buFont typeface="Arial" panose="020B0604020202020204" pitchFamily="34" charset="0"/>
                    <a:buNone/>
                  </a:pPr>
                  <a:endParaRPr lang="zh-CN" altLang="zh-CN" sz="1350"/>
                </a:p>
              </p:txBody>
            </p:sp>
          </p:grpSp>
          <p:sp>
            <p:nvSpPr>
              <p:cNvPr id="8" name="五角星 7"/>
              <p:cNvSpPr/>
              <p:nvPr/>
            </p:nvSpPr>
            <p:spPr>
              <a:xfrm>
                <a:off x="4144" y="1632"/>
                <a:ext cx="160" cy="144"/>
              </a:xfrm>
              <a:prstGeom prst="star5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350" dirty="0">
                  <a:solidFill>
                    <a:srgbClr val="FF0000"/>
                  </a:solidFill>
                </a:endParaRPr>
              </a:p>
            </p:txBody>
          </p:sp>
        </p:grpSp>
        <p:pic>
          <p:nvPicPr>
            <p:cNvPr id="62490" name="Picture 26"/>
            <p:cNvPicPr>
              <a:picLocks noChangeAspect="1" noChangeArrowheads="1"/>
            </p:cNvPicPr>
            <p:nvPr/>
          </p:nvPicPr>
          <p:blipFill>
            <a:blip r:embed="rId10" cstate="email"/>
            <a:srcRect/>
            <a:stretch>
              <a:fillRect/>
            </a:stretch>
          </p:blipFill>
          <p:spPr bwMode="auto">
            <a:xfrm>
              <a:off x="4656" y="1488"/>
              <a:ext cx="80" cy="24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pic>
        <p:nvPicPr>
          <p:cNvPr id="23" name="Picture 15"/>
          <p:cNvPicPr>
            <a:picLocks noChangeAspect="1" noChangeArrowheads="1"/>
          </p:cNvPicPr>
          <p:nvPr/>
        </p:nvPicPr>
        <p:blipFill>
          <a:blip r:embed="rId11" cstate="email"/>
          <a:stretch>
            <a:fillRect/>
          </a:stretch>
        </p:blipFill>
        <p:spPr bwMode="auto">
          <a:xfrm flipH="1">
            <a:off x="1325346" y="3084824"/>
            <a:ext cx="672306" cy="1200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7"/>
          <p:cNvPicPr>
            <a:picLocks noChangeAspect="1" noChangeArrowheads="1"/>
          </p:cNvPicPr>
          <p:nvPr/>
        </p:nvPicPr>
        <p:blipFill>
          <a:blip r:embed="rId12" cstate="email"/>
          <a:stretch>
            <a:fillRect/>
          </a:stretch>
        </p:blipFill>
        <p:spPr bwMode="auto">
          <a:xfrm>
            <a:off x="1849179" y="3199124"/>
            <a:ext cx="742681" cy="1085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2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8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1" name="Rectangle 5"/>
          <p:cNvSpPr>
            <a:spLocks noChangeArrowheads="1"/>
          </p:cNvSpPr>
          <p:nvPr/>
        </p:nvSpPr>
        <p:spPr bwMode="auto">
          <a:xfrm>
            <a:off x="1589535" y="1642328"/>
            <a:ext cx="6131350" cy="19495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1.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听录音，背诵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Cartoon time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。</a:t>
            </a:r>
          </a:p>
          <a:p>
            <a:pPr>
              <a:lnSpc>
                <a:spcPct val="150000"/>
              </a:lnSpc>
            </a:pPr>
            <a:r>
              <a:rPr lang="en-US" altLang="zh-CN" sz="2800" dirty="0">
                <a:latin typeface="黑体" panose="02010609060101010101" charset="-122"/>
                <a:ea typeface="黑体" panose="02010609060101010101" charset="-122"/>
              </a:rPr>
              <a:t>2</a:t>
            </a:r>
            <a:r>
              <a:rPr lang="en-US" altLang="zh-CN" sz="2800" dirty="0" smtClean="0">
                <a:latin typeface="黑体" panose="02010609060101010101" charset="-122"/>
                <a:ea typeface="黑体" panose="02010609060101010101" charset="-122"/>
              </a:rPr>
              <a:t>.</a:t>
            </a:r>
            <a:r>
              <a:rPr lang="zh-CN" altLang="en-US" sz="2800" dirty="0" smtClean="0">
                <a:latin typeface="黑体" panose="02010609060101010101" charset="-122"/>
                <a:ea typeface="黑体" panose="02010609060101010101" charset="-122"/>
              </a:rPr>
              <a:t>预习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Culture time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、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Checkout time</a:t>
            </a:r>
            <a:r>
              <a:rPr lang="zh-CN" altLang="en-US" sz="2800" dirty="0">
                <a:latin typeface="黑体" panose="02010609060101010101" charset="-122"/>
                <a:ea typeface="黑体" panose="02010609060101010101" charset="-122"/>
              </a:rPr>
              <a:t>和</a:t>
            </a:r>
            <a:r>
              <a:rPr lang="en-US" altLang="zh-CN" sz="2800" dirty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Ticking </a:t>
            </a:r>
            <a:r>
              <a:rPr lang="en-US" altLang="zh-CN" sz="28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time</a:t>
            </a:r>
            <a:r>
              <a:rPr lang="zh-CN" altLang="en-US" sz="2800" dirty="0" smtClean="0">
                <a:latin typeface="黑体" panose="02010609060101010101" charset="-122"/>
                <a:ea typeface="黑体" panose="02010609060101010101" charset="-122"/>
              </a:rPr>
              <a:t>。</a:t>
            </a:r>
            <a:endParaRPr lang="zh-CN" altLang="en-US" sz="2800" dirty="0">
              <a:latin typeface="黑体" panose="02010609060101010101" charset="-122"/>
              <a:ea typeface="黑体" panose="02010609060101010101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427479" y="339344"/>
            <a:ext cx="18004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Homework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6"/>
          <p:cNvGrpSpPr/>
          <p:nvPr/>
        </p:nvGrpSpPr>
        <p:grpSpPr bwMode="auto">
          <a:xfrm>
            <a:off x="2514600" y="571500"/>
            <a:ext cx="2292004" cy="647700"/>
            <a:chOff x="0" y="0"/>
            <a:chExt cx="2608" cy="1360"/>
          </a:xfrm>
        </p:grpSpPr>
        <p:sp>
          <p:nvSpPr>
            <p:cNvPr id="11281" name="云形标注2 224"/>
            <p:cNvSpPr/>
            <p:nvPr/>
          </p:nvSpPr>
          <p:spPr bwMode="auto">
            <a:xfrm>
              <a:off x="0" y="0"/>
              <a:ext cx="2608" cy="1360"/>
            </a:xfrm>
            <a:custGeom>
              <a:avLst/>
              <a:gdLst>
                <a:gd name="T0" fmla="*/ 0 w 2590131"/>
                <a:gd name="T1" fmla="*/ 0 h 1711271"/>
                <a:gd name="T2" fmla="*/ 0 w 2590131"/>
                <a:gd name="T3" fmla="*/ 0 h 1711271"/>
                <a:gd name="T4" fmla="*/ 0 w 2590131"/>
                <a:gd name="T5" fmla="*/ 0 h 1711271"/>
                <a:gd name="T6" fmla="*/ 0 w 2590131"/>
                <a:gd name="T7" fmla="*/ 0 h 1711271"/>
                <a:gd name="T8" fmla="*/ 0 w 2590131"/>
                <a:gd name="T9" fmla="*/ 0 h 1711271"/>
                <a:gd name="T10" fmla="*/ 0 w 2590131"/>
                <a:gd name="T11" fmla="*/ 0 h 1711271"/>
                <a:gd name="T12" fmla="*/ 0 w 2590131"/>
                <a:gd name="T13" fmla="*/ 0 h 1711271"/>
                <a:gd name="T14" fmla="*/ 0 w 2590131"/>
                <a:gd name="T15" fmla="*/ 0 h 1711271"/>
                <a:gd name="T16" fmla="*/ 0 w 2590131"/>
                <a:gd name="T17" fmla="*/ 0 h 1711271"/>
                <a:gd name="T18" fmla="*/ 0 w 2590131"/>
                <a:gd name="T19" fmla="*/ 0 h 1711271"/>
                <a:gd name="T20" fmla="*/ 0 w 2590131"/>
                <a:gd name="T21" fmla="*/ 0 h 1711271"/>
                <a:gd name="T22" fmla="*/ 0 w 2590131"/>
                <a:gd name="T23" fmla="*/ 0 h 1711271"/>
                <a:gd name="T24" fmla="*/ 0 w 2590131"/>
                <a:gd name="T25" fmla="*/ 0 h 1711271"/>
                <a:gd name="T26" fmla="*/ 0 w 2590131"/>
                <a:gd name="T27" fmla="*/ 0 h 1711271"/>
                <a:gd name="T28" fmla="*/ 0 w 2590131"/>
                <a:gd name="T29" fmla="*/ 0 h 1711271"/>
                <a:gd name="T30" fmla="*/ 0 w 2590131"/>
                <a:gd name="T31" fmla="*/ 0 h 1711271"/>
                <a:gd name="T32" fmla="*/ 0 w 2590131"/>
                <a:gd name="T33" fmla="*/ 0 h 1711271"/>
                <a:gd name="T34" fmla="*/ 0 w 2590131"/>
                <a:gd name="T35" fmla="*/ 0 h 1711271"/>
                <a:gd name="T36" fmla="*/ 0 w 2590131"/>
                <a:gd name="T37" fmla="*/ 0 h 1711271"/>
                <a:gd name="T38" fmla="*/ 0 w 2590131"/>
                <a:gd name="T39" fmla="*/ 0 h 1711271"/>
                <a:gd name="T40" fmla="*/ 0 w 2590131"/>
                <a:gd name="T41" fmla="*/ 0 h 1711271"/>
                <a:gd name="T42" fmla="*/ 0 w 2590131"/>
                <a:gd name="T43" fmla="*/ 0 h 1711271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w 2590131"/>
                <a:gd name="T67" fmla="*/ 0 h 1711271"/>
                <a:gd name="T68" fmla="*/ 2590131 w 2590131"/>
                <a:gd name="T69" fmla="*/ 1711271 h 1711271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T66" t="T67" r="T68" b="T69"/>
              <a:pathLst>
                <a:path w="2590131" h="1711271">
                  <a:moveTo>
                    <a:pt x="1308079" y="1"/>
                  </a:moveTo>
                  <a:cubicBezTo>
                    <a:pt x="1566396" y="-107"/>
                    <a:pt x="1752248" y="158703"/>
                    <a:pt x="1824329" y="234217"/>
                  </a:cubicBezTo>
                  <a:cubicBezTo>
                    <a:pt x="2958405" y="74951"/>
                    <a:pt x="2675572" y="1414975"/>
                    <a:pt x="1989086" y="1263947"/>
                  </a:cubicBezTo>
                  <a:lnTo>
                    <a:pt x="1981650" y="1265904"/>
                  </a:lnTo>
                  <a:cubicBezTo>
                    <a:pt x="1981624" y="1266183"/>
                    <a:pt x="1981599" y="1266461"/>
                    <a:pt x="1981573" y="1266740"/>
                  </a:cubicBezTo>
                  <a:cubicBezTo>
                    <a:pt x="1969032" y="1345227"/>
                    <a:pt x="1945334" y="1429962"/>
                    <a:pt x="1912938" y="1496165"/>
                  </a:cubicBezTo>
                  <a:cubicBezTo>
                    <a:pt x="1870183" y="1579875"/>
                    <a:pt x="1838329" y="1707330"/>
                    <a:pt x="1517453" y="1711271"/>
                  </a:cubicBezTo>
                  <a:cubicBezTo>
                    <a:pt x="1626176" y="1677603"/>
                    <a:pt x="1749492" y="1546894"/>
                    <a:pt x="1696726" y="1363880"/>
                  </a:cubicBezTo>
                  <a:lnTo>
                    <a:pt x="1687689" y="1343262"/>
                  </a:lnTo>
                  <a:lnTo>
                    <a:pt x="1676048" y="1346325"/>
                  </a:lnTo>
                  <a:cubicBezTo>
                    <a:pt x="1501091" y="1409580"/>
                    <a:pt x="1382653" y="1608349"/>
                    <a:pt x="854235" y="1318790"/>
                  </a:cubicBezTo>
                  <a:lnTo>
                    <a:pt x="765530" y="1259338"/>
                  </a:lnTo>
                  <a:lnTo>
                    <a:pt x="762632" y="1260911"/>
                  </a:lnTo>
                  <a:cubicBezTo>
                    <a:pt x="700440" y="1287215"/>
                    <a:pt x="632064" y="1301761"/>
                    <a:pt x="560291" y="1301761"/>
                  </a:cubicBezTo>
                  <a:lnTo>
                    <a:pt x="519829" y="1301761"/>
                  </a:lnTo>
                  <a:cubicBezTo>
                    <a:pt x="232735" y="1301761"/>
                    <a:pt x="0" y="1069026"/>
                    <a:pt x="0" y="781932"/>
                  </a:cubicBezTo>
                  <a:lnTo>
                    <a:pt x="0" y="741470"/>
                  </a:lnTo>
                  <a:cubicBezTo>
                    <a:pt x="0" y="454376"/>
                    <a:pt x="232735" y="221641"/>
                    <a:pt x="519829" y="221641"/>
                  </a:cubicBezTo>
                  <a:lnTo>
                    <a:pt x="560291" y="221641"/>
                  </a:lnTo>
                  <a:cubicBezTo>
                    <a:pt x="596178" y="221641"/>
                    <a:pt x="631215" y="225278"/>
                    <a:pt x="665055" y="232202"/>
                  </a:cubicBezTo>
                  <a:lnTo>
                    <a:pt x="760997" y="261984"/>
                  </a:lnTo>
                  <a:cubicBezTo>
                    <a:pt x="873847" y="209808"/>
                    <a:pt x="1049762" y="109"/>
                    <a:pt x="1308079" y="1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rgbClr val="FF6600"/>
              </a:solidFill>
              <a:prstDash val="dash"/>
              <a:bevel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350">
                <a:solidFill>
                  <a:srgbClr val="FF0000"/>
                </a:solidFill>
              </a:endParaRPr>
            </a:p>
          </p:txBody>
        </p:sp>
        <p:sp>
          <p:nvSpPr>
            <p:cNvPr id="11282" name="Text Box 18"/>
            <p:cNvSpPr txBox="1">
              <a:spLocks noChangeArrowheads="1"/>
            </p:cNvSpPr>
            <p:nvPr/>
          </p:nvSpPr>
          <p:spPr bwMode="auto">
            <a:xfrm>
              <a:off x="272" y="152"/>
              <a:ext cx="2148" cy="8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Hi, I’m Sharon.</a:t>
              </a:r>
            </a:p>
          </p:txBody>
        </p:sp>
      </p:grpSp>
      <p:grpSp>
        <p:nvGrpSpPr>
          <p:cNvPr id="11293" name="Group 29"/>
          <p:cNvGrpSpPr/>
          <p:nvPr/>
        </p:nvGrpSpPr>
        <p:grpSpPr bwMode="auto">
          <a:xfrm>
            <a:off x="3664743" y="1371600"/>
            <a:ext cx="3738562" cy="2971800"/>
            <a:chOff x="2214" y="1104"/>
            <a:chExt cx="3140" cy="2496"/>
          </a:xfrm>
        </p:grpSpPr>
        <p:pic>
          <p:nvPicPr>
            <p:cNvPr id="11289" name="Picture 25"/>
            <p:cNvPicPr>
              <a:picLocks noChangeAspect="1" noChangeArrowheads="1"/>
            </p:cNvPicPr>
            <p:nvPr/>
          </p:nvPicPr>
          <p:blipFill>
            <a:blip r:embed="rId2" cstate="email"/>
            <a:stretch>
              <a:fillRect/>
            </a:stretch>
          </p:blipFill>
          <p:spPr bwMode="auto">
            <a:xfrm>
              <a:off x="2214" y="1104"/>
              <a:ext cx="3140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92" name="WordArt 28"/>
            <p:cNvSpPr>
              <a:spLocks noChangeArrowheads="1" noChangeShapeType="1" noTextEdit="1"/>
            </p:cNvSpPr>
            <p:nvPr/>
          </p:nvSpPr>
          <p:spPr bwMode="auto">
            <a:xfrm>
              <a:off x="3153" y="1451"/>
              <a:ext cx="1056" cy="354"/>
            </a:xfrm>
            <a:prstGeom prst="rect">
              <a:avLst/>
            </a:prstGeom>
            <a:noFill/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altLang="zh-CN" sz="2400" kern="10" dirty="0">
                  <a:ln w="9525">
                    <a:noFill/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Shoe Shop</a:t>
              </a:r>
              <a:endParaRPr lang="zh-CN" altLang="en-US" sz="2400" kern="10" dirty="0">
                <a:ln w="9525">
                  <a:noFill/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296" name="Group 32"/>
          <p:cNvGrpSpPr/>
          <p:nvPr/>
        </p:nvGrpSpPr>
        <p:grpSpPr bwMode="auto">
          <a:xfrm>
            <a:off x="1771650" y="1381125"/>
            <a:ext cx="1428750" cy="2687242"/>
            <a:chOff x="528" y="1160"/>
            <a:chExt cx="1200" cy="2257"/>
          </a:xfrm>
        </p:grpSpPr>
        <p:pic>
          <p:nvPicPr>
            <p:cNvPr id="11294" name="Picture 30"/>
            <p:cNvPicPr>
              <a:picLocks noChangeAspect="1" noChangeArrowheads="1"/>
            </p:cNvPicPr>
            <p:nvPr/>
          </p:nvPicPr>
          <p:blipFill>
            <a:blip r:embed="rId3" cstate="email"/>
            <a:stretch>
              <a:fillRect/>
            </a:stretch>
          </p:blipFill>
          <p:spPr bwMode="auto">
            <a:xfrm>
              <a:off x="528" y="1160"/>
              <a:ext cx="1200" cy="19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295" name="Rectangle 31"/>
            <p:cNvSpPr>
              <a:spLocks noChangeArrowheads="1"/>
            </p:cNvSpPr>
            <p:nvPr/>
          </p:nvSpPr>
          <p:spPr bwMode="auto">
            <a:xfrm>
              <a:off x="754" y="3068"/>
              <a:ext cx="796" cy="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zh-CN" sz="21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Sharon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1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IMG_158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001044" y="1573610"/>
            <a:ext cx="5185172" cy="2160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5" name="Text Box 9"/>
          <p:cNvSpPr txBox="1">
            <a:spLocks noChangeArrowheads="1"/>
          </p:cNvSpPr>
          <p:nvPr/>
        </p:nvSpPr>
        <p:spPr bwMode="auto">
          <a:xfrm>
            <a:off x="2714777" y="3794709"/>
            <a:ext cx="3875622" cy="83099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along … and turn ... at …</a:t>
            </a:r>
          </a:p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You can see...on your …</a:t>
            </a:r>
          </a:p>
        </p:txBody>
      </p:sp>
      <p:pic>
        <p:nvPicPr>
          <p:cNvPr id="21510" name="Picture 8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192044" y="2212975"/>
            <a:ext cx="451247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11" name="Rectangle 9"/>
          <p:cNvSpPr>
            <a:spLocks noChangeArrowheads="1"/>
          </p:cNvSpPr>
          <p:nvPr/>
        </p:nvSpPr>
        <p:spPr bwMode="auto">
          <a:xfrm>
            <a:off x="6353969" y="2807097"/>
            <a:ext cx="65485" cy="3429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endParaRPr lang="zh-CN" altLang="zh-CN" sz="1350"/>
          </a:p>
        </p:txBody>
      </p:sp>
      <p:sp>
        <p:nvSpPr>
          <p:cNvPr id="9236" name="Line 20"/>
          <p:cNvSpPr>
            <a:spLocks noChangeShapeType="1"/>
          </p:cNvSpPr>
          <p:nvPr/>
        </p:nvSpPr>
        <p:spPr bwMode="auto">
          <a:xfrm flipV="1">
            <a:off x="3044031" y="2969022"/>
            <a:ext cx="2878932" cy="689372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9237" name="Line 21"/>
          <p:cNvSpPr>
            <a:spLocks noChangeShapeType="1"/>
          </p:cNvSpPr>
          <p:nvPr/>
        </p:nvSpPr>
        <p:spPr bwMode="auto">
          <a:xfrm flipH="1" flipV="1">
            <a:off x="5597922" y="2158206"/>
            <a:ext cx="323850" cy="809625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1514" name="Oval 22"/>
          <p:cNvSpPr>
            <a:spLocks noChangeArrowheads="1"/>
          </p:cNvSpPr>
          <p:nvPr/>
        </p:nvSpPr>
        <p:spPr bwMode="auto">
          <a:xfrm>
            <a:off x="2920208" y="3564335"/>
            <a:ext cx="162500" cy="164306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350"/>
          </a:p>
        </p:txBody>
      </p:sp>
      <p:grpSp>
        <p:nvGrpSpPr>
          <p:cNvPr id="21525" name="Group 21"/>
          <p:cNvGrpSpPr/>
          <p:nvPr/>
        </p:nvGrpSpPr>
        <p:grpSpPr bwMode="auto">
          <a:xfrm>
            <a:off x="4108450" y="1784350"/>
            <a:ext cx="1371600" cy="1028700"/>
            <a:chOff x="2208" y="1104"/>
            <a:chExt cx="3152" cy="2496"/>
          </a:xfrm>
        </p:grpSpPr>
        <p:pic>
          <p:nvPicPr>
            <p:cNvPr id="21526" name="Picture 22" descr="IMG_7079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2208" y="1104"/>
              <a:ext cx="3152" cy="2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527" name="Picture 23" descr="IMG_7079"/>
            <p:cNvPicPr>
              <a:picLocks noChangeAspect="1" noChangeArrowheads="1"/>
            </p:cNvPicPr>
            <p:nvPr/>
          </p:nvPicPr>
          <p:blipFill>
            <a:blip r:embed="rId5" cstate="email"/>
            <a:srcRect/>
            <a:stretch>
              <a:fillRect/>
            </a:stretch>
          </p:blipFill>
          <p:spPr bwMode="auto">
            <a:xfrm>
              <a:off x="3312" y="1296"/>
              <a:ext cx="720" cy="3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528" name="WordArt 24"/>
            <p:cNvSpPr>
              <a:spLocks noChangeArrowheads="1" noChangeShapeType="1" noTextEdit="1"/>
            </p:cNvSpPr>
            <p:nvPr/>
          </p:nvSpPr>
          <p:spPr bwMode="auto">
            <a:xfrm>
              <a:off x="3153" y="1437"/>
              <a:ext cx="1056" cy="35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>
                  <a:effectLst/>
                </a14:hiddenEffects>
              </a:ext>
            </a:extLst>
          </p:spPr>
          <p:txBody>
            <a:bodyPr spcFirstLastPara="1" wrap="none" fromWordArt="1">
              <a:prstTxWarp prst="textArchUp">
                <a:avLst>
                  <a:gd name="adj" fmla="val 10800000"/>
                </a:avLst>
              </a:prstTxWarp>
            </a:bodyPr>
            <a:lstStyle/>
            <a:p>
              <a:pPr algn="ctr"/>
              <a:r>
                <a:rPr lang="en-US" altLang="zh-CN" sz="2700" kern="10" dirty="0">
                  <a:ln w="9525">
                    <a:noFill/>
                    <a:round/>
                  </a:ln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Shoe Shop</a:t>
              </a:r>
              <a:endParaRPr lang="zh-CN" altLang="en-US" sz="2700" kern="10" dirty="0">
                <a:ln w="9525">
                  <a:noFill/>
                  <a:round/>
                </a:ln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21515" name="Picture 5"/>
          <p:cNvPicPr>
            <a:picLocks noChangeAspect="1" noChangeArrowheads="1"/>
          </p:cNvPicPr>
          <p:nvPr/>
        </p:nvPicPr>
        <p:blipFill>
          <a:blip r:embed="rId6" cstate="email"/>
          <a:stretch>
            <a:fillRect/>
          </a:stretch>
        </p:blipFill>
        <p:spPr bwMode="auto">
          <a:xfrm>
            <a:off x="1370608" y="1373688"/>
            <a:ext cx="571500" cy="906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8" name="Text Box 12"/>
          <p:cNvSpPr txBox="1">
            <a:spLocks noChangeArrowheads="1"/>
          </p:cNvSpPr>
          <p:nvPr/>
        </p:nvSpPr>
        <p:spPr bwMode="auto">
          <a:xfrm rot="20804036">
            <a:off x="3718550" y="3078351"/>
            <a:ext cx="189347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Moon Street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2468300" y="652498"/>
            <a:ext cx="3282999" cy="1198669"/>
            <a:chOff x="2360350" y="525498"/>
            <a:chExt cx="3282999" cy="1198669"/>
          </a:xfrm>
        </p:grpSpPr>
        <p:grpSp>
          <p:nvGrpSpPr>
            <p:cNvPr id="3" name="组合 2"/>
            <p:cNvGrpSpPr/>
            <p:nvPr/>
          </p:nvGrpSpPr>
          <p:grpSpPr>
            <a:xfrm rot="158446">
              <a:off x="2360350" y="525498"/>
              <a:ext cx="3282999" cy="1198669"/>
              <a:chOff x="3029372" y="177793"/>
              <a:chExt cx="4743450" cy="1198669"/>
            </a:xfrm>
          </p:grpSpPr>
          <p:sp>
            <p:nvSpPr>
              <p:cNvPr id="21529" name="AutoShape 25"/>
              <p:cNvSpPr>
                <a:spLocks noChangeArrowheads="1"/>
              </p:cNvSpPr>
              <p:nvPr/>
            </p:nvSpPr>
            <p:spPr bwMode="auto">
              <a:xfrm>
                <a:off x="3029372" y="177793"/>
                <a:ext cx="4743450" cy="1198669"/>
              </a:xfrm>
              <a:prstGeom prst="cloudCallout">
                <a:avLst>
                  <a:gd name="adj1" fmla="val -64606"/>
                  <a:gd name="adj2" fmla="val 27556"/>
                </a:avLst>
              </a:prstGeom>
              <a:solidFill>
                <a:srgbClr val="99FF99"/>
              </a:solidFill>
              <a:ln w="9525">
                <a:solidFill>
                  <a:schemeClr val="tx1"/>
                </a:solidFill>
                <a:rou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ctr"/>
                <a:endPara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" name="椭圆 1"/>
              <p:cNvSpPr/>
              <p:nvPr/>
            </p:nvSpPr>
            <p:spPr>
              <a:xfrm>
                <a:off x="6711157" y="708025"/>
                <a:ext cx="495300" cy="368300"/>
              </a:xfrm>
              <a:prstGeom prst="ellipse">
                <a:avLst/>
              </a:prstGeom>
              <a:solidFill>
                <a:srgbClr val="99FF9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4" name="矩形 3"/>
            <p:cNvSpPr/>
            <p:nvPr/>
          </p:nvSpPr>
          <p:spPr>
            <a:xfrm>
              <a:off x="3021520" y="711340"/>
              <a:ext cx="2150124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zh-CN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How do I get to the shoe </a:t>
              </a:r>
              <a:r>
                <a:rPr lang="en-US" altLang="zh-CN" sz="2400" dirty="0" smtClean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shop?</a:t>
              </a:r>
              <a:endParaRPr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6" name="矩形 5"/>
          <p:cNvSpPr/>
          <p:nvPr/>
        </p:nvSpPr>
        <p:spPr>
          <a:xfrm>
            <a:off x="393260" y="352415"/>
            <a:ext cx="21178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Look and say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7284E-6 L 0.2585 0.13518 " pathEditMode="relative" rAng="0" ptsTypes="AA">
                                      <p:cBhvr>
                                        <p:cTn id="20" dur="1000" fill="hold"/>
                                        <p:tgtEl>
                                          <p:spTgt spid="215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917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5" grpId="0"/>
      <p:bldP spid="9236" grpId="0" animBg="1"/>
      <p:bldP spid="923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1655444" y="3512583"/>
            <a:ext cx="6071235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latin typeface="Times New Roman" panose="02020603050405020304" pitchFamily="18" charset="0"/>
                <a:ea typeface="楷体_GB2312" pitchFamily="49" charset="-122"/>
                <a:cs typeface="Times New Roman" panose="02020603050405020304" pitchFamily="18" charset="0"/>
              </a:rPr>
              <a:t>There are so many shoes. She has a problem. What is it?</a:t>
            </a:r>
            <a:endParaRPr lang="en-US" altLang="zh-C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zh-CN" altLang="en-US" sz="20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鞋店里有这么多的鞋。她因此遇到什么麻烦了呢？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2593208" y="697170"/>
            <a:ext cx="4211452" cy="461665"/>
            <a:chOff x="2867132" y="491430"/>
            <a:chExt cx="4211452" cy="461665"/>
          </a:xfrm>
        </p:grpSpPr>
        <p:sp>
          <p:nvSpPr>
            <p:cNvPr id="12305" name="Text Box 17"/>
            <p:cNvSpPr txBox="1">
              <a:spLocks noChangeArrowheads="1"/>
            </p:cNvSpPr>
            <p:nvPr/>
          </p:nvSpPr>
          <p:spPr bwMode="auto">
            <a:xfrm>
              <a:off x="4480074" y="491430"/>
              <a:ext cx="2598510" cy="46166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400" dirty="0">
                  <a:latin typeface="黑体" panose="02010609060101010101" charset="-122"/>
                  <a:ea typeface="黑体" panose="02010609060101010101" charset="-122"/>
                </a:rPr>
                <a:t>闪闪发亮的鞋子</a:t>
              </a:r>
            </a:p>
          </p:txBody>
        </p:sp>
        <p:sp>
          <p:nvSpPr>
            <p:cNvPr id="2" name="矩形 1"/>
            <p:cNvSpPr/>
            <p:nvPr/>
          </p:nvSpPr>
          <p:spPr>
            <a:xfrm>
              <a:off x="2867132" y="491430"/>
              <a:ext cx="161294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shiny shoes</a:t>
              </a:r>
            </a:p>
          </p:txBody>
        </p:sp>
      </p:grpSp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653894" y="1253489"/>
            <a:ext cx="5836212" cy="2320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2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图片 1" descr="屏幕快照 2014-12-08 下午08.59.33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26721" y="344039"/>
            <a:ext cx="2049860" cy="5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1538355" y="907057"/>
            <a:ext cx="42291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>
                <a:latin typeface="Times New Roman" panose="02020603050405020304" pitchFamily="18" charset="0"/>
                <a:cs typeface="Times New Roman" panose="02020603050405020304" pitchFamily="18" charset="0"/>
              </a:rPr>
              <a:t>Sharon is in the shoe shop.</a:t>
            </a: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1538355" y="1335682"/>
            <a:ext cx="42291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likes shiny shoes,</a:t>
            </a: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1538355" y="1764307"/>
            <a:ext cx="42291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there are so many.</a:t>
            </a: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1538355" y="2246510"/>
            <a:ext cx="5893594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She doesn’t know which to </a:t>
            </a:r>
            <a:r>
              <a:rPr kumimoji="1"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choose! 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选择</a:t>
            </a:r>
            <a:r>
              <a:rPr lang="zh-CN" altLang="en-US" sz="2400" dirty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哪个</a:t>
            </a:r>
          </a:p>
        </p:txBody>
      </p:sp>
      <p:sp>
        <p:nvSpPr>
          <p:cNvPr id="22557" name="Line 29"/>
          <p:cNvSpPr>
            <a:spLocks noChangeShapeType="1"/>
          </p:cNvSpPr>
          <p:nvPr/>
        </p:nvSpPr>
        <p:spPr bwMode="auto">
          <a:xfrm flipH="1">
            <a:off x="2749697" y="928934"/>
            <a:ext cx="114300" cy="4572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22558" name="Line 30"/>
          <p:cNvSpPr>
            <a:spLocks noChangeShapeType="1"/>
          </p:cNvSpPr>
          <p:nvPr/>
        </p:nvSpPr>
        <p:spPr bwMode="auto">
          <a:xfrm flipH="1">
            <a:off x="3786889" y="2278680"/>
            <a:ext cx="114300" cy="457200"/>
          </a:xfrm>
          <a:prstGeom prst="line">
            <a:avLst/>
          </a:prstGeom>
          <a:noFill/>
          <a:ln w="19050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 sz="1350"/>
          </a:p>
        </p:txBody>
      </p:sp>
      <p:pic>
        <p:nvPicPr>
          <p:cNvPr id="10" name="Picture 22"/>
          <p:cNvPicPr>
            <a:picLocks noChangeAspect="1" noChangeArrowheads="1"/>
          </p:cNvPicPr>
          <p:nvPr/>
        </p:nvPicPr>
        <p:blipFill>
          <a:blip r:embed="rId3" cstate="email"/>
          <a:stretch>
            <a:fillRect/>
          </a:stretch>
        </p:blipFill>
        <p:spPr bwMode="auto">
          <a:xfrm>
            <a:off x="2057400" y="2657875"/>
            <a:ext cx="5029200" cy="19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2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22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22557" grpId="0" animBg="1"/>
      <p:bldP spid="2255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3"/>
          <p:cNvSpPr txBox="1">
            <a:spLocks noChangeArrowheads="1"/>
          </p:cNvSpPr>
          <p:nvPr/>
        </p:nvSpPr>
        <p:spPr bwMode="auto">
          <a:xfrm>
            <a:off x="2589610" y="696516"/>
            <a:ext cx="42291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aron</a:t>
            </a:r>
            <a:r>
              <a:rPr kumimoji="1" lang="en-US" altLang="zh-CN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 the </a:t>
            </a:r>
            <a:r>
              <a:rPr kumimoji="1"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</a:t>
            </a:r>
            <a:r>
              <a:rPr kumimoji="1" lang="en-US" altLang="zh-CN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op.</a:t>
            </a:r>
          </a:p>
        </p:txBody>
      </p:sp>
      <p:sp>
        <p:nvSpPr>
          <p:cNvPr id="6" name="文本框 3"/>
          <p:cNvSpPr txBox="1">
            <a:spLocks noChangeArrowheads="1"/>
          </p:cNvSpPr>
          <p:nvPr/>
        </p:nvSpPr>
        <p:spPr bwMode="auto">
          <a:xfrm>
            <a:off x="2589610" y="1143000"/>
            <a:ext cx="42291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zh-CN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likes</a:t>
            </a:r>
            <a:r>
              <a:rPr kumimoji="1" lang="en-US" altLang="zh-CN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iny</a:t>
            </a:r>
            <a:r>
              <a:rPr kumimoji="1" lang="en-US" altLang="zh-CN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oes,</a:t>
            </a:r>
          </a:p>
        </p:txBody>
      </p:sp>
      <p:sp>
        <p:nvSpPr>
          <p:cNvPr id="7" name="文本框 3"/>
          <p:cNvSpPr txBox="1">
            <a:spLocks noChangeArrowheads="1"/>
          </p:cNvSpPr>
          <p:nvPr/>
        </p:nvSpPr>
        <p:spPr bwMode="auto">
          <a:xfrm>
            <a:off x="2589610" y="1589484"/>
            <a:ext cx="4229100" cy="46166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But there are so many.</a:t>
            </a:r>
          </a:p>
        </p:txBody>
      </p:sp>
      <p:sp>
        <p:nvSpPr>
          <p:cNvPr id="8" name="文本框 3"/>
          <p:cNvSpPr txBox="1">
            <a:spLocks noChangeArrowheads="1"/>
          </p:cNvSpPr>
          <p:nvPr/>
        </p:nvSpPr>
        <p:spPr bwMode="auto">
          <a:xfrm>
            <a:off x="2602488" y="2035969"/>
            <a:ext cx="4712712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kumimoji="1"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kumimoji="1" lang="en-US" altLang="zh-CN" sz="2400" dirty="0">
                <a:solidFill>
                  <a:srgbClr val="0066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1" lang="en-US" altLang="zh-CN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doesn’t know which to </a:t>
            </a:r>
            <a:r>
              <a:rPr kumimoji="1"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choose!</a:t>
            </a:r>
            <a:endParaRPr kumimoji="1" lang="en-US" altLang="zh-C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矩形 12"/>
          <p:cNvSpPr>
            <a:spLocks noChangeArrowheads="1"/>
          </p:cNvSpPr>
          <p:nvPr/>
        </p:nvSpPr>
        <p:spPr bwMode="auto">
          <a:xfrm>
            <a:off x="1449528" y="1943636"/>
            <a:ext cx="80365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>
              <a:buFont typeface="Arial" panose="020B0604020202020204" pitchFamily="34" charset="0"/>
              <a:buNone/>
            </a:pPr>
            <a:r>
              <a:rPr lang="en-US" altLang="zh-CN" sz="3000" dirty="0">
                <a:solidFill>
                  <a:srgbClr val="C00000"/>
                </a:solidFill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/ ʃ /</a:t>
            </a:r>
          </a:p>
        </p:txBody>
      </p:sp>
      <p:pic>
        <p:nvPicPr>
          <p:cNvPr id="24598" name="Picture 22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2057400" y="2657875"/>
            <a:ext cx="5029200" cy="19994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组 2"/>
          <p:cNvGrpSpPr/>
          <p:nvPr/>
        </p:nvGrpSpPr>
        <p:grpSpPr bwMode="auto">
          <a:xfrm>
            <a:off x="2324559" y="2623661"/>
            <a:ext cx="4494151" cy="480698"/>
            <a:chOff x="2674718" y="3460897"/>
            <a:chExt cx="5992375" cy="641705"/>
          </a:xfrm>
        </p:grpSpPr>
        <p:sp>
          <p:nvSpPr>
            <p:cNvPr id="24587" name="Text Box 14"/>
            <p:cNvSpPr txBox="1">
              <a:spLocks noChangeArrowheads="1"/>
            </p:cNvSpPr>
            <p:nvPr/>
          </p:nvSpPr>
          <p:spPr bwMode="auto">
            <a:xfrm rot="329811">
              <a:off x="2674718" y="3460897"/>
              <a:ext cx="1180273" cy="61629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sheep</a:t>
              </a:r>
            </a:p>
          </p:txBody>
        </p:sp>
        <p:sp>
          <p:nvSpPr>
            <p:cNvPr id="24588" name="Text Box 14"/>
            <p:cNvSpPr txBox="1">
              <a:spLocks noChangeArrowheads="1"/>
            </p:cNvSpPr>
            <p:nvPr/>
          </p:nvSpPr>
          <p:spPr bwMode="auto">
            <a:xfrm rot="20962405">
              <a:off x="4363726" y="3486305"/>
              <a:ext cx="930196" cy="61629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ship</a:t>
              </a:r>
            </a:p>
          </p:txBody>
        </p:sp>
        <p:sp>
          <p:nvSpPr>
            <p:cNvPr id="24589" name="Text Box 14"/>
            <p:cNvSpPr txBox="1">
              <a:spLocks noChangeArrowheads="1"/>
            </p:cNvSpPr>
            <p:nvPr/>
          </p:nvSpPr>
          <p:spPr bwMode="auto">
            <a:xfrm rot="21374897">
              <a:off x="5930021" y="3473600"/>
              <a:ext cx="998593" cy="61629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shoe</a:t>
              </a:r>
            </a:p>
          </p:txBody>
        </p:sp>
        <p:sp>
          <p:nvSpPr>
            <p:cNvPr id="24590" name="Text Box 14"/>
            <p:cNvSpPr txBox="1">
              <a:spLocks noChangeArrowheads="1"/>
            </p:cNvSpPr>
            <p:nvPr/>
          </p:nvSpPr>
          <p:spPr bwMode="auto">
            <a:xfrm rot="260884">
              <a:off x="7644987" y="3465661"/>
              <a:ext cx="1022106" cy="616297"/>
            </a:xfrm>
            <a:prstGeom prst="rect">
              <a:avLst/>
            </a:prstGeom>
            <a:solidFill>
              <a:srgbClr val="FFFF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2400" dirty="0">
                  <a:solidFill>
                    <a:srgbClr val="C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shop</a:t>
              </a:r>
            </a:p>
          </p:txBody>
        </p:sp>
      </p:grpSp>
      <p:sp>
        <p:nvSpPr>
          <p:cNvPr id="19" name="Text Box 19"/>
          <p:cNvSpPr txBox="1">
            <a:spLocks noChangeArrowheads="1"/>
          </p:cNvSpPr>
          <p:nvPr/>
        </p:nvSpPr>
        <p:spPr bwMode="auto">
          <a:xfrm>
            <a:off x="2325172" y="3475949"/>
            <a:ext cx="4493538" cy="461665"/>
          </a:xfrm>
          <a:prstGeom prst="rect">
            <a:avLst/>
          </a:prstGeom>
          <a:solidFill>
            <a:srgbClr val="CCFFFF"/>
          </a:solidFill>
          <a:ln w="19050">
            <a:solidFill>
              <a:schemeClr val="accent6"/>
            </a:solidFill>
            <a:prstDash val="sysDash"/>
            <a:miter lim="800000"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2400" dirty="0">
                <a:ea typeface="黑体" panose="02010609060101010101" charset="-122"/>
              </a:rPr>
              <a:t>你能说出有同样发音的单词吗？</a:t>
            </a:r>
          </a:p>
        </p:txBody>
      </p:sp>
      <p:sp>
        <p:nvSpPr>
          <p:cNvPr id="17" name="圆角矩形 16"/>
          <p:cNvSpPr/>
          <p:nvPr/>
        </p:nvSpPr>
        <p:spPr>
          <a:xfrm>
            <a:off x="1449505" y="1032795"/>
            <a:ext cx="803678" cy="910835"/>
          </a:xfrm>
          <a:prstGeom prst="roundRect">
            <a:avLst/>
          </a:prstGeom>
          <a:solidFill>
            <a:srgbClr val="5FACDB"/>
          </a:solidFill>
          <a:ln>
            <a:solidFill>
              <a:srgbClr val="5FACD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4050" dirty="0" err="1">
                <a:ln w="18415" cmpd="sng">
                  <a:noFill/>
                  <a:prstDash val="solid"/>
                </a:ln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endParaRPr lang="zh-CN" altLang="en-US" sz="4050" dirty="0">
              <a:ln w="18415" cmpd="sng">
                <a:noFill/>
                <a:prstDash val="solid"/>
              </a:ln>
              <a:solidFill>
                <a:srgbClr val="FFFF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图片 1" descr="屏幕快照 2014-12-08 下午08.59.33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26721" y="344039"/>
            <a:ext cx="2049860" cy="5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4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9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9"/>
          <p:cNvSpPr txBox="1">
            <a:spLocks noChangeArrowheads="1"/>
          </p:cNvSpPr>
          <p:nvPr/>
        </p:nvSpPr>
        <p:spPr bwMode="auto">
          <a:xfrm>
            <a:off x="2729188" y="870377"/>
            <a:ext cx="3685624" cy="415498"/>
          </a:xfrm>
          <a:prstGeom prst="rect">
            <a:avLst/>
          </a:prstGeom>
          <a:solidFill>
            <a:srgbClr val="CCFFFF"/>
          </a:solidFill>
          <a:ln w="12700">
            <a:solidFill>
              <a:schemeClr val="accent6"/>
            </a:solidFill>
            <a:prstDash val="sysDash"/>
            <a:miter lim="800000"/>
          </a:ln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sz="2100" dirty="0">
                <a:ea typeface="黑体" panose="02010609060101010101" charset="-122"/>
              </a:rPr>
              <a:t>根据发音规律读一读以下单词</a:t>
            </a:r>
          </a:p>
        </p:txBody>
      </p:sp>
      <p:sp>
        <p:nvSpPr>
          <p:cNvPr id="5" name="Text Box 14"/>
          <p:cNvSpPr txBox="1">
            <a:spLocks noChangeArrowheads="1"/>
          </p:cNvSpPr>
          <p:nvPr/>
        </p:nvSpPr>
        <p:spPr bwMode="auto">
          <a:xfrm>
            <a:off x="2301240" y="1485900"/>
            <a:ext cx="2089547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altLang="zh-CN" sz="2400" dirty="0" smtClean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害羞的</a:t>
            </a:r>
            <a:r>
              <a:rPr lang="en-US" altLang="zh-CN" sz="2400" dirty="0" smtClean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6" name="Text Box 14"/>
          <p:cNvSpPr txBox="1">
            <a:spLocks noChangeArrowheads="1"/>
          </p:cNvSpPr>
          <p:nvPr/>
        </p:nvSpPr>
        <p:spPr bwMode="auto">
          <a:xfrm>
            <a:off x="4930140" y="2114550"/>
            <a:ext cx="1828800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wi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sh</a:t>
            </a:r>
            <a:r>
              <a:rPr lang="en-US" altLang="zh-CN" sz="2400" dirty="0" smtClean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愿望</a:t>
            </a:r>
            <a:r>
              <a:rPr lang="en-US" altLang="zh-CN" sz="2400" dirty="0" smtClean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7" name="Text Box 14"/>
          <p:cNvSpPr txBox="1">
            <a:spLocks noChangeArrowheads="1"/>
          </p:cNvSpPr>
          <p:nvPr/>
        </p:nvSpPr>
        <p:spPr bwMode="auto">
          <a:xfrm>
            <a:off x="4930141" y="1485900"/>
            <a:ext cx="1828800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sh</a:t>
            </a:r>
            <a:r>
              <a:rPr lang="en-US" altLang="zh-CN" sz="2400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ell</a:t>
            </a:r>
            <a:r>
              <a:rPr lang="en-US" altLang="zh-CN" sz="2400" dirty="0" smtClean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贝壳</a:t>
            </a:r>
            <a:r>
              <a:rPr lang="en-US" altLang="zh-CN" sz="2400" dirty="0" smtClean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5609" name="Text Box 14"/>
          <p:cNvSpPr txBox="1">
            <a:spLocks noChangeArrowheads="1"/>
          </p:cNvSpPr>
          <p:nvPr/>
        </p:nvSpPr>
        <p:spPr bwMode="auto">
          <a:xfrm>
            <a:off x="2301240" y="2114550"/>
            <a:ext cx="2114550" cy="461665"/>
          </a:xfrm>
          <a:prstGeom prst="rect">
            <a:avLst/>
          </a:prstGeom>
          <a:solidFill>
            <a:srgbClr val="CC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sh</a:t>
            </a:r>
            <a:r>
              <a:rPr lang="en-US" altLang="zh-CN" sz="2400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ape</a:t>
            </a:r>
            <a:r>
              <a:rPr lang="en-US" altLang="zh-CN" sz="2400" dirty="0" smtClean="0">
                <a:latin typeface="+mj-ea"/>
                <a:ea typeface="+mj-ea"/>
                <a:cs typeface="Times New Roman" panose="02020603050405020304" pitchFamily="18" charset="0"/>
              </a:rPr>
              <a:t>(</a:t>
            </a:r>
            <a:r>
              <a:rPr lang="zh-CN" altLang="en-US" sz="2400" dirty="0" smtClean="0">
                <a:latin typeface="黑体" panose="02010609060101010101" charset="-122"/>
                <a:ea typeface="黑体" panose="02010609060101010101" charset="-122"/>
                <a:cs typeface="Times New Roman" panose="02020603050405020304" pitchFamily="18" charset="0"/>
              </a:rPr>
              <a:t>形状</a:t>
            </a:r>
            <a:r>
              <a:rPr lang="en-US" altLang="zh-CN" sz="2400" dirty="0" smtClean="0">
                <a:latin typeface="+mj-ea"/>
                <a:ea typeface="+mj-ea"/>
                <a:cs typeface="Times New Roman" panose="02020603050405020304" pitchFamily="18" charset="0"/>
              </a:rPr>
              <a:t>)</a:t>
            </a:r>
            <a:endParaRPr lang="zh-CN" altLang="en-US" sz="2400" dirty="0">
              <a:latin typeface="+mj-ea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10" name="文本框 3"/>
          <p:cNvSpPr txBox="1">
            <a:spLocks noChangeArrowheads="1"/>
          </p:cNvSpPr>
          <p:nvPr/>
        </p:nvSpPr>
        <p:spPr bwMode="auto">
          <a:xfrm>
            <a:off x="1063262" y="2667923"/>
            <a:ext cx="354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The girl is </a:t>
            </a:r>
            <a:r>
              <a:rPr lang="en-US" altLang="zh-CN" sz="2400" dirty="0" smtClean="0">
                <a:solidFill>
                  <a:srgbClr val="C0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sh</a:t>
            </a:r>
            <a:r>
              <a:rPr lang="en-US" altLang="zh-CN" sz="2400" dirty="0" smtClean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y.</a:t>
            </a:r>
            <a:endParaRPr lang="en-US" altLang="zh-CN" sz="2400" dirty="0">
              <a:latin typeface="Times New Roman" panose="02020603050405020304" pitchFamily="18" charset="0"/>
              <a:ea typeface="迷你简卡通" panose="03000509000000000000" pitchFamily="65" charset="-122"/>
              <a:cs typeface="Times New Roman" panose="02020603050405020304" pitchFamily="18" charset="0"/>
            </a:endParaRPr>
          </a:p>
        </p:txBody>
      </p:sp>
      <p:sp>
        <p:nvSpPr>
          <p:cNvPr id="11" name="文本框 3"/>
          <p:cNvSpPr txBox="1">
            <a:spLocks noChangeArrowheads="1"/>
          </p:cNvSpPr>
          <p:nvPr/>
        </p:nvSpPr>
        <p:spPr bwMode="auto">
          <a:xfrm>
            <a:off x="1063262" y="3067973"/>
            <a:ext cx="354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She likes </a:t>
            </a:r>
            <a:r>
              <a:rPr lang="en-US" altLang="zh-CN" sz="2400" dirty="0" err="1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colourful</a:t>
            </a:r>
            <a:r>
              <a:rPr lang="en-US" altLang="zh-CN" sz="2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sh</a:t>
            </a:r>
            <a:r>
              <a:rPr lang="en-US" altLang="zh-CN" sz="2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ells.</a:t>
            </a:r>
          </a:p>
        </p:txBody>
      </p:sp>
      <p:sp>
        <p:nvSpPr>
          <p:cNvPr id="12" name="文本框 3"/>
          <p:cNvSpPr txBox="1">
            <a:spLocks noChangeArrowheads="1"/>
          </p:cNvSpPr>
          <p:nvPr/>
        </p:nvSpPr>
        <p:spPr bwMode="auto">
          <a:xfrm>
            <a:off x="1063262" y="3868073"/>
            <a:ext cx="354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She has a wi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sh</a:t>
            </a:r>
            <a:r>
              <a:rPr lang="en-US" altLang="zh-CN" sz="2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,</a:t>
            </a:r>
          </a:p>
        </p:txBody>
      </p:sp>
      <p:sp>
        <p:nvSpPr>
          <p:cNvPr id="13" name="文本框 3"/>
          <p:cNvSpPr txBox="1">
            <a:spLocks noChangeArrowheads="1"/>
          </p:cNvSpPr>
          <p:nvPr/>
        </p:nvSpPr>
        <p:spPr bwMode="auto">
          <a:xfrm>
            <a:off x="1063262" y="4268123"/>
            <a:ext cx="354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To watch a  film.</a:t>
            </a:r>
          </a:p>
        </p:txBody>
      </p:sp>
      <p:pic>
        <p:nvPicPr>
          <p:cNvPr id="15" name="图片 14" descr="cinema.jp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11015" y="3067973"/>
            <a:ext cx="1790164" cy="151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图片 15" descr="B)H(5`D68[@ORIF3D0FF~MM.png"/>
          <p:cNvPicPr>
            <a:picLocks noChangeAspect="1"/>
          </p:cNvPicPr>
          <p:nvPr/>
        </p:nvPicPr>
        <p:blipFill rotWithShape="1">
          <a:blip r:embed="rId4" cstate="email"/>
          <a:srcRect/>
          <a:stretch>
            <a:fillRect/>
          </a:stretch>
        </p:blipFill>
        <p:spPr bwMode="auto">
          <a:xfrm>
            <a:off x="6282525" y="3067973"/>
            <a:ext cx="1489791" cy="15116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文本框 3"/>
          <p:cNvSpPr txBox="1">
            <a:spLocks noChangeArrowheads="1"/>
          </p:cNvSpPr>
          <p:nvPr/>
        </p:nvSpPr>
        <p:spPr bwMode="auto">
          <a:xfrm>
            <a:off x="1063262" y="3468023"/>
            <a:ext cx="354737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2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The </a:t>
            </a:r>
            <a:r>
              <a:rPr lang="en-US" altLang="zh-CN" sz="2400" dirty="0">
                <a:solidFill>
                  <a:srgbClr val="C00000"/>
                </a:solidFill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sh</a:t>
            </a:r>
            <a:r>
              <a:rPr lang="en-US" altLang="zh-CN" sz="2400" dirty="0">
                <a:latin typeface="Times New Roman" panose="02020603050405020304" pitchFamily="18" charset="0"/>
                <a:ea typeface="迷你简卡通" panose="03000509000000000000" pitchFamily="65" charset="-122"/>
                <a:cs typeface="Times New Roman" panose="02020603050405020304" pitchFamily="18" charset="0"/>
              </a:rPr>
              <a:t>apes are very nice.</a:t>
            </a:r>
          </a:p>
        </p:txBody>
      </p:sp>
      <p:sp>
        <p:nvSpPr>
          <p:cNvPr id="25624" name="Oval 24"/>
          <p:cNvSpPr>
            <a:spLocks noChangeArrowheads="1"/>
          </p:cNvSpPr>
          <p:nvPr/>
        </p:nvSpPr>
        <p:spPr bwMode="auto">
          <a:xfrm rot="10800000" flipV="1">
            <a:off x="2561286" y="4289891"/>
            <a:ext cx="709948" cy="431006"/>
          </a:xfrm>
          <a:prstGeom prst="ellipse">
            <a:avLst/>
          </a:prstGeom>
          <a:noFill/>
          <a:ln w="19050">
            <a:solidFill>
              <a:srgbClr val="C0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endParaRPr lang="zh-CN" altLang="en-US" sz="1350"/>
          </a:p>
        </p:txBody>
      </p:sp>
      <p:pic>
        <p:nvPicPr>
          <p:cNvPr id="22" name="图片 1" descr="屏幕快照 2014-12-08 下午08.59.33.pn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426721" y="344039"/>
            <a:ext cx="2049860" cy="51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6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500"/>
                                        <p:tgtEl>
                                          <p:spTgt spid="256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7" grpId="0" animBg="1"/>
      <p:bldP spid="25609" grpId="0" animBg="1"/>
      <p:bldP spid="10" grpId="0"/>
      <p:bldP spid="11" grpId="0"/>
      <p:bldP spid="12" grpId="0"/>
      <p:bldP spid="13" grpId="0"/>
      <p:bldP spid="17" grpId="0"/>
      <p:bldP spid="256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01" name="Picture 17" descr="2"/>
          <p:cNvPicPr>
            <a:picLocks noChangeAspect="1" noChangeArrowheads="1"/>
          </p:cNvPicPr>
          <p:nvPr/>
        </p:nvPicPr>
        <p:blipFill rotWithShape="1">
          <a:blip r:embed="rId2" cstate="email"/>
          <a:srcRect/>
          <a:stretch>
            <a:fillRect/>
          </a:stretch>
        </p:blipFill>
        <p:spPr bwMode="auto">
          <a:xfrm>
            <a:off x="2011681" y="1128408"/>
            <a:ext cx="5036820" cy="321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8">
            <a:hlinkClick r:id="rId3" action="ppaction://hlinkfile"/>
          </p:cNvPr>
          <p:cNvSpPr>
            <a:spLocks noChangeArrowheads="1"/>
          </p:cNvSpPr>
          <p:nvPr/>
        </p:nvSpPr>
        <p:spPr bwMode="auto">
          <a:xfrm>
            <a:off x="381967" y="364589"/>
            <a:ext cx="2411016" cy="482204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</p:spPr>
        <p:txBody>
          <a:bodyPr wrap="none" anchor="ctr"/>
          <a:lstStyle/>
          <a:p>
            <a:pPr>
              <a:defRPr/>
            </a:pPr>
            <a:r>
              <a:rPr lang="en-US" altLang="zh-CN" sz="28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Cartoon time</a:t>
            </a: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6496050" y="2975074"/>
            <a:ext cx="1463094" cy="487369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accent6"/>
            </a:solidFill>
            <a:prstDash val="sysDash"/>
            <a:miter lim="800000"/>
          </a:ln>
          <a:effectLst/>
        </p:spPr>
        <p:txBody>
          <a:bodyPr wrap="square" lIns="67628" tIns="35243" rIns="67628" bIns="352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  </a:t>
            </a:r>
            <a:r>
              <a:rPr lang="zh-CN" altLang="en-US" sz="2400" dirty="0" smtClean="0">
                <a:latin typeface="Times New Roman" panose="02020603050405020304" pitchFamily="18" charset="0"/>
                <a:ea typeface="黑体" panose="02010609060101010101" charset="-122"/>
                <a:cs typeface="Times New Roman" panose="02020603050405020304" pitchFamily="18" charset="0"/>
              </a:rPr>
              <a:t>电影</a:t>
            </a:r>
            <a:r>
              <a:rPr lang="zh-CN" alt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zh-CN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Group 14"/>
          <p:cNvGrpSpPr/>
          <p:nvPr/>
        </p:nvGrpSpPr>
        <p:grpSpPr bwMode="auto">
          <a:xfrm rot="-600344">
            <a:off x="6067682" y="724592"/>
            <a:ext cx="1458516" cy="1026319"/>
            <a:chOff x="1549" y="1250"/>
            <a:chExt cx="1225" cy="862"/>
          </a:xfrm>
        </p:grpSpPr>
        <p:sp>
          <p:nvSpPr>
            <p:cNvPr id="67597" name="AutoShape 12"/>
            <p:cNvSpPr>
              <a:spLocks noChangeArrowheads="1"/>
            </p:cNvSpPr>
            <p:nvPr/>
          </p:nvSpPr>
          <p:spPr bwMode="auto">
            <a:xfrm rot="1240340">
              <a:off x="1549" y="1250"/>
              <a:ext cx="1225" cy="862"/>
            </a:xfrm>
            <a:prstGeom prst="irregularSeal2">
              <a:avLst/>
            </a:prstGeom>
            <a:solidFill>
              <a:schemeClr val="accent4"/>
            </a:solidFill>
            <a:ln w="38100">
              <a:solidFill>
                <a:schemeClr val="accent4">
                  <a:lumMod val="60000"/>
                  <a:lumOff val="40000"/>
                </a:schemeClr>
              </a:solidFill>
              <a:miter lim="800000"/>
            </a:ln>
          </p:spPr>
          <p:txBody>
            <a:bodyPr wrap="none" anchor="ctr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zh-CN" sz="135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67598" name="Text Box 13"/>
            <p:cNvSpPr txBox="1">
              <a:spLocks noChangeArrowheads="1"/>
            </p:cNvSpPr>
            <p:nvPr/>
          </p:nvSpPr>
          <p:spPr bwMode="auto">
            <a:xfrm>
              <a:off x="1743" y="1543"/>
              <a:ext cx="789" cy="3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Where?</a:t>
              </a: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2190751" y="3730326"/>
            <a:ext cx="4678680" cy="61307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Text Box 11"/>
          <p:cNvSpPr txBox="1">
            <a:spLocks noChangeArrowheads="1"/>
          </p:cNvSpPr>
          <p:nvPr/>
        </p:nvSpPr>
        <p:spPr bwMode="auto">
          <a:xfrm>
            <a:off x="2425066" y="3681929"/>
            <a:ext cx="4451985" cy="686727"/>
          </a:xfrm>
          <a:prstGeom prst="rect">
            <a:avLst/>
          </a:prstGeom>
          <a:noFill/>
          <a:ln w="12700">
            <a:noFill/>
            <a:prstDash val="sysDash"/>
            <a:miter lim="800000"/>
          </a:ln>
          <a:effectLst/>
        </p:spPr>
        <p:txBody>
          <a:bodyPr wrap="square" lIns="67628" tIns="35243" rIns="67628" bIns="3524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Bobby and Tina want to see a new film.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n-US" altLang="zh-CN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want to go to City Cinema.</a:t>
            </a:r>
            <a:endParaRPr lang="zh-CN" alt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250" name="Line 10"/>
          <p:cNvSpPr>
            <a:spLocks noChangeShapeType="1"/>
          </p:cNvSpPr>
          <p:nvPr/>
        </p:nvSpPr>
        <p:spPr bwMode="auto">
          <a:xfrm>
            <a:off x="4483101" y="4343400"/>
            <a:ext cx="1285874" cy="0"/>
          </a:xfrm>
          <a:prstGeom prst="line">
            <a:avLst/>
          </a:prstGeom>
          <a:noFill/>
          <a:ln w="12700">
            <a:solidFill>
              <a:srgbClr val="C00000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 sz="1350"/>
          </a:p>
        </p:txBody>
      </p:sp>
      <p:sp>
        <p:nvSpPr>
          <p:cNvPr id="15370" name="Oval 10"/>
          <p:cNvSpPr>
            <a:spLocks noChangeArrowheads="1"/>
          </p:cNvSpPr>
          <p:nvPr/>
        </p:nvSpPr>
        <p:spPr bwMode="auto">
          <a:xfrm>
            <a:off x="6010275" y="3701438"/>
            <a:ext cx="485775" cy="377429"/>
          </a:xfrm>
          <a:prstGeom prst="ellipse">
            <a:avLst/>
          </a:prstGeom>
          <a:solidFill>
            <a:schemeClr val="bg1">
              <a:alpha val="0"/>
            </a:schemeClr>
          </a:solidFill>
          <a:ln w="12700">
            <a:solidFill>
              <a:srgbClr val="C00000"/>
            </a:solidFill>
            <a:rou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endParaRPr lang="zh-CN" altLang="zh-CN" sz="135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15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5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71" grpId="0" animBg="1"/>
      <p:bldP spid="10250" grpId="0" animBg="1"/>
      <p:bldP spid="15370" grpId="0" animBg="1"/>
    </p:bldLst>
  </p:timing>
</p:sld>
</file>

<file path=ppt/theme/theme1.xml><?xml version="1.0" encoding="utf-8"?>
<a:theme xmlns:a="http://schemas.openxmlformats.org/drawingml/2006/main" name="WWW.2PPT.COM&#10;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575</Words>
  <Application>Microsoft Office PowerPoint</Application>
  <PresentationFormat>全屏显示(16:9)</PresentationFormat>
  <Paragraphs>111</Paragraphs>
  <Slides>22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3" baseType="lpstr">
      <vt:lpstr>黑体</vt:lpstr>
      <vt:lpstr>楷体_GB2312</vt:lpstr>
      <vt:lpstr>迷你简卡通</vt:lpstr>
      <vt:lpstr>思源黑体 CN Regular</vt:lpstr>
      <vt:lpstr>宋体</vt:lpstr>
      <vt:lpstr>微软雅黑</vt:lpstr>
      <vt:lpstr>Arial</vt:lpstr>
      <vt:lpstr>Calibri</vt:lpstr>
      <vt:lpstr>Calibri Light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2018-09-04T08:11:00Z</dcterms:created>
  <dcterms:modified xsi:type="dcterms:W3CDTF">2023-01-17T00:22:25Z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823926E3034C4ED7ADA0080B4B20F7EC</vt:lpwstr>
  </property>
  <property fmtid="{D5CDD505-2E9C-101B-9397-08002B2CF9AE}" pid="3" name="KSOProductBuildVer">
    <vt:lpwstr>2052-11.1.0.11294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