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F16C569A-206C-4D80-A2A2-3C6D2FCAF75D}"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1E68D67-7479-4F94-BD1E-6B6929F834E8}" type="slidenum">
              <a:rPr lang="en-US" altLang="zh-CN"/>
              <a:t>2</a:t>
            </a:fld>
            <a:endParaRPr lang="en-US" altLang="zh-CN"/>
          </a:p>
        </p:txBody>
      </p:sp>
      <p:sp>
        <p:nvSpPr>
          <p:cNvPr id="75778" name="幻灯片图像占位符 1"/>
          <p:cNvSpPr>
            <a:spLocks noGrp="1" noRot="1" noChangeAspect="1" noChangeArrowheads="1" noTextEdit="1"/>
          </p:cNvSpPr>
          <p:nvPr>
            <p:ph type="sldImg" idx="4294967295"/>
          </p:nvPr>
        </p:nvSpPr>
        <p:spPr/>
      </p:sp>
      <p:sp>
        <p:nvSpPr>
          <p:cNvPr id="75779" name="备注占位符 2"/>
          <p:cNvSpPr>
            <a:spLocks noGrp="1" noChangeArrowheads="1"/>
          </p:cNvSpPr>
          <p:nvPr>
            <p:ph type="body" idx="4294967295"/>
          </p:nvPr>
        </p:nvSpPr>
        <p:spPr/>
        <p:txBody>
          <a:bodyPr/>
          <a:lstStyle/>
          <a:p>
            <a:pPr>
              <a:spcBef>
                <a:spcPct val="0"/>
              </a:spcBef>
            </a:pPr>
            <a:endParaRPr lang="zh-CN" altLang="zh-CN"/>
          </a:p>
        </p:txBody>
      </p:sp>
      <p:sp>
        <p:nvSpPr>
          <p:cNvPr id="7578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BB2EEA70-1BCA-41AC-9A9D-4E703A3A1DFB}" type="slidenum">
              <a:rPr lang="en-US" altLang="zh-CN" sz="1200"/>
              <a:t>2</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7D23E5B-2D05-44FC-B287-349EB921D1F9}" type="slidenum">
              <a:rPr lang="en-US" altLang="zh-CN"/>
              <a:t>11</a:t>
            </a:fld>
            <a:endParaRPr lang="en-US" altLang="zh-CN"/>
          </a:p>
        </p:txBody>
      </p:sp>
      <p:sp>
        <p:nvSpPr>
          <p:cNvPr id="94210" name="幻灯片图像占位符 1"/>
          <p:cNvSpPr>
            <a:spLocks noGrp="1" noRot="1" noChangeAspect="1" noChangeArrowheads="1" noTextEdit="1"/>
          </p:cNvSpPr>
          <p:nvPr>
            <p:ph type="sldImg" idx="4294967295"/>
          </p:nvPr>
        </p:nvSpPr>
        <p:spPr/>
      </p:sp>
      <p:sp>
        <p:nvSpPr>
          <p:cNvPr id="94211" name="备注占位符 2"/>
          <p:cNvSpPr>
            <a:spLocks noGrp="1" noChangeArrowheads="1"/>
          </p:cNvSpPr>
          <p:nvPr>
            <p:ph type="body" idx="4294967295"/>
          </p:nvPr>
        </p:nvSpPr>
        <p:spPr/>
        <p:txBody>
          <a:bodyPr/>
          <a:lstStyle/>
          <a:p>
            <a:pPr>
              <a:spcBef>
                <a:spcPct val="0"/>
              </a:spcBef>
            </a:pPr>
            <a:endParaRPr lang="zh-CN" altLang="zh-CN"/>
          </a:p>
        </p:txBody>
      </p:sp>
      <p:sp>
        <p:nvSpPr>
          <p:cNvPr id="9421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3BBE01C0-62FA-4A55-96E6-8F86970DB209}" type="slidenum">
              <a:rPr lang="en-US" altLang="zh-CN" sz="1200"/>
              <a:t>11</a:t>
            </a:fld>
            <a:endParaRPr lang="en-US" altLang="zh-CN"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5914FC9-0A0F-41FD-B09A-D64E7AC92BF9}" type="slidenum">
              <a:rPr lang="en-US" altLang="zh-CN"/>
              <a:t>12</a:t>
            </a:fld>
            <a:endParaRPr lang="en-US" altLang="zh-CN"/>
          </a:p>
        </p:txBody>
      </p:sp>
      <p:sp>
        <p:nvSpPr>
          <p:cNvPr id="96258" name="幻灯片图像占位符 1"/>
          <p:cNvSpPr>
            <a:spLocks noGrp="1" noRot="1" noChangeAspect="1" noChangeArrowheads="1" noTextEdit="1"/>
          </p:cNvSpPr>
          <p:nvPr>
            <p:ph type="sldImg" idx="4294967295"/>
          </p:nvPr>
        </p:nvSpPr>
        <p:spPr/>
      </p:sp>
      <p:sp>
        <p:nvSpPr>
          <p:cNvPr id="96259" name="备注占位符 2"/>
          <p:cNvSpPr>
            <a:spLocks noGrp="1" noChangeArrowheads="1"/>
          </p:cNvSpPr>
          <p:nvPr>
            <p:ph type="body" idx="4294967295"/>
          </p:nvPr>
        </p:nvSpPr>
        <p:spPr/>
        <p:txBody>
          <a:bodyPr/>
          <a:lstStyle/>
          <a:p>
            <a:pPr>
              <a:spcBef>
                <a:spcPct val="0"/>
              </a:spcBef>
            </a:pPr>
            <a:endParaRPr lang="zh-CN" altLang="zh-CN"/>
          </a:p>
        </p:txBody>
      </p:sp>
      <p:sp>
        <p:nvSpPr>
          <p:cNvPr id="9626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61FC2524-DF9D-4721-A249-8AE2EBF67CE0}" type="slidenum">
              <a:rPr lang="en-US" altLang="zh-CN" sz="1200"/>
              <a:t>12</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6D45E75-6F0B-44B2-8CA6-DB898FA7D6AC}" type="slidenum">
              <a:rPr lang="en-US" altLang="zh-CN"/>
              <a:t>3</a:t>
            </a:fld>
            <a:endParaRPr lang="en-US" altLang="zh-CN"/>
          </a:p>
        </p:txBody>
      </p:sp>
      <p:sp>
        <p:nvSpPr>
          <p:cNvPr id="77826" name="幻灯片图像占位符 1"/>
          <p:cNvSpPr>
            <a:spLocks noGrp="1" noRot="1" noChangeAspect="1" noChangeArrowheads="1" noTextEdit="1"/>
          </p:cNvSpPr>
          <p:nvPr>
            <p:ph type="sldImg" idx="4294967295"/>
          </p:nvPr>
        </p:nvSpPr>
        <p:spPr/>
      </p:sp>
      <p:sp>
        <p:nvSpPr>
          <p:cNvPr id="77827" name="备注占位符 2"/>
          <p:cNvSpPr>
            <a:spLocks noGrp="1" noChangeArrowheads="1"/>
          </p:cNvSpPr>
          <p:nvPr>
            <p:ph type="body" idx="4294967295"/>
          </p:nvPr>
        </p:nvSpPr>
        <p:spPr/>
        <p:txBody>
          <a:bodyPr/>
          <a:lstStyle/>
          <a:p>
            <a:pPr>
              <a:spcBef>
                <a:spcPct val="0"/>
              </a:spcBef>
            </a:pPr>
            <a:endParaRPr lang="zh-CN" altLang="zh-CN"/>
          </a:p>
        </p:txBody>
      </p:sp>
      <p:sp>
        <p:nvSpPr>
          <p:cNvPr id="7782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CC2E0C9B-1B02-4B98-B9FD-1664D0F93177}" type="slidenum">
              <a:rPr lang="en-US" altLang="zh-CN" sz="1200"/>
              <a:t>3</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0B8A2CB-63C9-4F1A-A508-63122E10872A}" type="slidenum">
              <a:rPr lang="en-US" altLang="zh-CN"/>
              <a:t>4</a:t>
            </a:fld>
            <a:endParaRPr lang="en-US" altLang="zh-CN"/>
          </a:p>
        </p:txBody>
      </p:sp>
      <p:sp>
        <p:nvSpPr>
          <p:cNvPr id="79874" name="幻灯片图像占位符 1"/>
          <p:cNvSpPr>
            <a:spLocks noGrp="1" noRot="1" noChangeAspect="1" noChangeArrowheads="1" noTextEdit="1"/>
          </p:cNvSpPr>
          <p:nvPr>
            <p:ph type="sldImg" idx="4294967295"/>
          </p:nvPr>
        </p:nvSpPr>
        <p:spPr/>
      </p:sp>
      <p:sp>
        <p:nvSpPr>
          <p:cNvPr id="79875" name="备注占位符 2"/>
          <p:cNvSpPr>
            <a:spLocks noGrp="1" noChangeArrowheads="1"/>
          </p:cNvSpPr>
          <p:nvPr>
            <p:ph type="body" idx="4294967295"/>
          </p:nvPr>
        </p:nvSpPr>
        <p:spPr/>
        <p:txBody>
          <a:bodyPr/>
          <a:lstStyle/>
          <a:p>
            <a:pPr>
              <a:spcBef>
                <a:spcPct val="0"/>
              </a:spcBef>
            </a:pPr>
            <a:endParaRPr lang="zh-CN" altLang="zh-CN"/>
          </a:p>
        </p:txBody>
      </p:sp>
      <p:sp>
        <p:nvSpPr>
          <p:cNvPr id="7987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E4F0A919-CE7E-4330-BF99-6254A94B74B6}" type="slidenum">
              <a:rPr lang="en-US" altLang="zh-CN" sz="1200"/>
              <a:t>4</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997E56B-05AD-4E9D-9A96-B47E2B1DF7D4}" type="slidenum">
              <a:rPr lang="en-US" altLang="zh-CN"/>
              <a:t>5</a:t>
            </a:fld>
            <a:endParaRPr lang="en-US" altLang="zh-CN"/>
          </a:p>
        </p:txBody>
      </p:sp>
      <p:sp>
        <p:nvSpPr>
          <p:cNvPr id="81922" name="幻灯片图像占位符 1"/>
          <p:cNvSpPr>
            <a:spLocks noGrp="1" noRot="1" noChangeAspect="1" noChangeArrowheads="1" noTextEdit="1"/>
          </p:cNvSpPr>
          <p:nvPr>
            <p:ph type="sldImg" idx="4294967295"/>
          </p:nvPr>
        </p:nvSpPr>
        <p:spPr/>
      </p:sp>
      <p:sp>
        <p:nvSpPr>
          <p:cNvPr id="81923" name="备注占位符 2"/>
          <p:cNvSpPr>
            <a:spLocks noGrp="1" noChangeArrowheads="1"/>
          </p:cNvSpPr>
          <p:nvPr>
            <p:ph type="body" idx="4294967295"/>
          </p:nvPr>
        </p:nvSpPr>
        <p:spPr/>
        <p:txBody>
          <a:bodyPr/>
          <a:lstStyle/>
          <a:p>
            <a:pPr>
              <a:spcBef>
                <a:spcPct val="0"/>
              </a:spcBef>
            </a:pPr>
            <a:endParaRPr lang="zh-CN" altLang="zh-CN" dirty="0"/>
          </a:p>
        </p:txBody>
      </p:sp>
      <p:sp>
        <p:nvSpPr>
          <p:cNvPr id="8192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1BF36A4-A0EC-47CF-9C9E-514ED8292830}" type="slidenum">
              <a:rPr lang="en-US" altLang="zh-CN" sz="1200"/>
              <a:t>5</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4E0857A-EADE-45EE-A2E9-550805A026C0}" type="slidenum">
              <a:rPr lang="en-US" altLang="zh-CN"/>
              <a:t>6</a:t>
            </a:fld>
            <a:endParaRPr lang="en-US" altLang="zh-CN"/>
          </a:p>
        </p:txBody>
      </p:sp>
      <p:sp>
        <p:nvSpPr>
          <p:cNvPr id="83970" name="幻灯片图像占位符 1"/>
          <p:cNvSpPr>
            <a:spLocks noGrp="1" noRot="1" noChangeAspect="1" noChangeArrowheads="1" noTextEdit="1"/>
          </p:cNvSpPr>
          <p:nvPr>
            <p:ph type="sldImg" idx="4294967295"/>
          </p:nvPr>
        </p:nvSpPr>
        <p:spPr/>
      </p:sp>
      <p:sp>
        <p:nvSpPr>
          <p:cNvPr id="83971" name="备注占位符 2"/>
          <p:cNvSpPr>
            <a:spLocks noGrp="1" noChangeArrowheads="1"/>
          </p:cNvSpPr>
          <p:nvPr>
            <p:ph type="body" idx="4294967295"/>
          </p:nvPr>
        </p:nvSpPr>
        <p:spPr/>
        <p:txBody>
          <a:bodyPr/>
          <a:lstStyle/>
          <a:p>
            <a:pPr>
              <a:spcBef>
                <a:spcPct val="0"/>
              </a:spcBef>
            </a:pPr>
            <a:endParaRPr lang="zh-CN" altLang="zh-CN"/>
          </a:p>
        </p:txBody>
      </p:sp>
      <p:sp>
        <p:nvSpPr>
          <p:cNvPr id="8397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E352EE10-EE7C-4D37-B045-C7A08F1E0210}" type="slidenum">
              <a:rPr lang="en-US" altLang="zh-CN" sz="1200"/>
              <a:t>6</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7CD1287-0B4F-4620-A11D-BD2EED9270D5}" type="slidenum">
              <a:rPr lang="en-US" altLang="zh-CN"/>
              <a:t>7</a:t>
            </a:fld>
            <a:endParaRPr lang="en-US" altLang="zh-CN"/>
          </a:p>
        </p:txBody>
      </p:sp>
      <p:sp>
        <p:nvSpPr>
          <p:cNvPr id="86018" name="幻灯片图像占位符 1"/>
          <p:cNvSpPr>
            <a:spLocks noGrp="1" noRot="1" noChangeAspect="1" noChangeArrowheads="1" noTextEdit="1"/>
          </p:cNvSpPr>
          <p:nvPr>
            <p:ph type="sldImg" idx="4294967295"/>
          </p:nvPr>
        </p:nvSpPr>
        <p:spPr/>
      </p:sp>
      <p:sp>
        <p:nvSpPr>
          <p:cNvPr id="86019" name="备注占位符 2"/>
          <p:cNvSpPr>
            <a:spLocks noGrp="1" noChangeArrowheads="1"/>
          </p:cNvSpPr>
          <p:nvPr>
            <p:ph type="body" idx="4294967295"/>
          </p:nvPr>
        </p:nvSpPr>
        <p:spPr/>
        <p:txBody>
          <a:bodyPr/>
          <a:lstStyle/>
          <a:p>
            <a:pPr>
              <a:spcBef>
                <a:spcPct val="0"/>
              </a:spcBef>
            </a:pPr>
            <a:endParaRPr lang="zh-CN" altLang="zh-CN"/>
          </a:p>
        </p:txBody>
      </p:sp>
      <p:sp>
        <p:nvSpPr>
          <p:cNvPr id="8602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72E69687-C1B6-49C5-828C-33B7512DC442}" type="slidenum">
              <a:rPr lang="en-US" altLang="zh-CN" sz="1200"/>
              <a:t>7</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377C80B-5555-491D-B506-E2849EC7E296}" type="slidenum">
              <a:rPr lang="en-US" altLang="zh-CN"/>
              <a:t>8</a:t>
            </a:fld>
            <a:endParaRPr lang="en-US" altLang="zh-CN"/>
          </a:p>
        </p:txBody>
      </p:sp>
      <p:sp>
        <p:nvSpPr>
          <p:cNvPr id="88066" name="幻灯片图像占位符 1"/>
          <p:cNvSpPr>
            <a:spLocks noGrp="1" noRot="1" noChangeAspect="1" noChangeArrowheads="1" noTextEdit="1"/>
          </p:cNvSpPr>
          <p:nvPr>
            <p:ph type="sldImg" idx="4294967295"/>
          </p:nvPr>
        </p:nvSpPr>
        <p:spPr/>
      </p:sp>
      <p:sp>
        <p:nvSpPr>
          <p:cNvPr id="88067" name="备注占位符 2"/>
          <p:cNvSpPr>
            <a:spLocks noGrp="1" noChangeArrowheads="1"/>
          </p:cNvSpPr>
          <p:nvPr>
            <p:ph type="body" idx="4294967295"/>
          </p:nvPr>
        </p:nvSpPr>
        <p:spPr/>
        <p:txBody>
          <a:bodyPr/>
          <a:lstStyle/>
          <a:p>
            <a:pPr>
              <a:spcBef>
                <a:spcPct val="0"/>
              </a:spcBef>
            </a:pPr>
            <a:endParaRPr lang="zh-CN" altLang="zh-CN"/>
          </a:p>
        </p:txBody>
      </p:sp>
      <p:sp>
        <p:nvSpPr>
          <p:cNvPr id="8806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77C56C4-0988-4A7E-8C5D-A0FD11647362}" type="slidenum">
              <a:rPr lang="en-US" altLang="zh-CN" sz="1200"/>
              <a:t>8</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8048FA1-5810-43B6-BF1D-4820A2D76243}" type="slidenum">
              <a:rPr lang="en-US" altLang="zh-CN"/>
              <a:t>9</a:t>
            </a:fld>
            <a:endParaRPr lang="en-US" altLang="zh-CN"/>
          </a:p>
        </p:txBody>
      </p:sp>
      <p:sp>
        <p:nvSpPr>
          <p:cNvPr id="90114" name="幻灯片图像占位符 1"/>
          <p:cNvSpPr>
            <a:spLocks noGrp="1" noRot="1" noChangeAspect="1" noChangeArrowheads="1" noTextEdit="1"/>
          </p:cNvSpPr>
          <p:nvPr>
            <p:ph type="sldImg" idx="4294967295"/>
          </p:nvPr>
        </p:nvSpPr>
        <p:spPr/>
      </p:sp>
      <p:sp>
        <p:nvSpPr>
          <p:cNvPr id="90115" name="备注占位符 2"/>
          <p:cNvSpPr>
            <a:spLocks noGrp="1" noChangeArrowheads="1"/>
          </p:cNvSpPr>
          <p:nvPr>
            <p:ph type="body" idx="4294967295"/>
          </p:nvPr>
        </p:nvSpPr>
        <p:spPr/>
        <p:txBody>
          <a:bodyPr/>
          <a:lstStyle/>
          <a:p>
            <a:pPr>
              <a:spcBef>
                <a:spcPct val="0"/>
              </a:spcBef>
            </a:pPr>
            <a:endParaRPr lang="zh-CN" altLang="zh-CN"/>
          </a:p>
        </p:txBody>
      </p:sp>
      <p:sp>
        <p:nvSpPr>
          <p:cNvPr id="9011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3578176A-9847-4087-A1BD-F33F568F0C2B}" type="slidenum">
              <a:rPr lang="en-US" altLang="zh-CN" sz="1200"/>
              <a:t>9</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C2DFE08-86AD-4120-8119-356CB4B3213A}" type="slidenum">
              <a:rPr lang="en-US" altLang="zh-CN"/>
              <a:t>10</a:t>
            </a:fld>
            <a:endParaRPr lang="en-US" altLang="zh-CN"/>
          </a:p>
        </p:txBody>
      </p:sp>
      <p:sp>
        <p:nvSpPr>
          <p:cNvPr id="92162" name="幻灯片图像占位符 1"/>
          <p:cNvSpPr>
            <a:spLocks noGrp="1" noRot="1" noChangeAspect="1" noChangeArrowheads="1" noTextEdit="1"/>
          </p:cNvSpPr>
          <p:nvPr>
            <p:ph type="sldImg" idx="4294967295"/>
          </p:nvPr>
        </p:nvSpPr>
        <p:spPr/>
      </p:sp>
      <p:sp>
        <p:nvSpPr>
          <p:cNvPr id="92163" name="备注占位符 2"/>
          <p:cNvSpPr>
            <a:spLocks noGrp="1" noChangeArrowheads="1"/>
          </p:cNvSpPr>
          <p:nvPr>
            <p:ph type="body" idx="4294967295"/>
          </p:nvPr>
        </p:nvSpPr>
        <p:spPr/>
        <p:txBody>
          <a:bodyPr/>
          <a:lstStyle/>
          <a:p>
            <a:pPr>
              <a:spcBef>
                <a:spcPct val="0"/>
              </a:spcBef>
            </a:pPr>
            <a:endParaRPr lang="zh-CN" altLang="zh-CN"/>
          </a:p>
        </p:txBody>
      </p:sp>
      <p:sp>
        <p:nvSpPr>
          <p:cNvPr id="9216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78451BC0-60D4-4042-AA99-75015D7435CA}" type="slidenum">
              <a:rPr lang="en-US" altLang="zh-CN" sz="1200"/>
              <a:t>10</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B894563-0710-498F-9484-988C159036EB}"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4721A8C-CD16-45FA-9805-62641CEB6871}"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CC03732-3BB9-46E0-993D-054CD0C554E8}"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8434459-99B5-40CC-A3E2-35940A478565}"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B342936-F9AA-4F39-846B-50141FB7BDD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1D4395F-525D-4D8F-BAD3-980BF719F305}"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BEC2F074-09F0-46C4-9094-DE17C2E6E872}"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4DE9A2F-5E4A-46D0-8537-FF463DED8356}"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CB6C344-2305-4983-B969-A354DA07F849}"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E5148C4-6210-44D0-AB07-D8E14DFFAC1B}"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F0D179E-7DE2-4312-B714-CE7B3F5C0010}"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51BD7C86-1CF5-487B-816B-FFACB2CEB1F7}"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10" name="矩形 8"/>
          <p:cNvSpPr>
            <a:spLocks noChangeArrowheads="1"/>
          </p:cNvSpPr>
          <p:nvPr/>
        </p:nvSpPr>
        <p:spPr bwMode="auto">
          <a:xfrm>
            <a:off x="-12700" y="762000"/>
            <a:ext cx="9144000" cy="2586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6600" b="1" dirty="0">
                <a:solidFill>
                  <a:srgbClr val="C00000"/>
                </a:solidFill>
                <a:latin typeface="Calibri" panose="020F0502020204030204" pitchFamily="34" charset="0"/>
              </a:rPr>
              <a:t>Unit </a:t>
            </a:r>
            <a:r>
              <a:rPr lang="en-US" altLang="zh-CN" sz="6600" b="1" dirty="0" smtClean="0">
                <a:solidFill>
                  <a:srgbClr val="C00000"/>
                </a:solidFill>
                <a:latin typeface="Calibri" panose="020F0502020204030204" pitchFamily="34" charset="0"/>
              </a:rPr>
              <a:t>3</a:t>
            </a:r>
          </a:p>
          <a:p>
            <a:pPr>
              <a:lnSpc>
                <a:spcPct val="150000"/>
              </a:lnSpc>
              <a:buFont typeface="Arial" panose="020B0604020202020204" pitchFamily="34" charset="0"/>
              <a:buNone/>
            </a:pPr>
            <a:r>
              <a:rPr lang="en-US" altLang="zh-CN" sz="4800" b="1" dirty="0" smtClean="0"/>
              <a:t>How </a:t>
            </a:r>
            <a:r>
              <a:rPr lang="en-US" altLang="zh-CN" sz="4800" b="1" dirty="0"/>
              <a:t>do you get to school?</a:t>
            </a:r>
          </a:p>
        </p:txBody>
      </p:sp>
      <p:sp>
        <p:nvSpPr>
          <p:cNvPr id="7" name="矩形 6"/>
          <p:cNvSpPr/>
          <p:nvPr/>
        </p:nvSpPr>
        <p:spPr>
          <a:xfrm>
            <a:off x="2653170" y="48387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1138" name="Text Box 21"/>
          <p:cNvSpPr txBox="1">
            <a:spLocks noChangeArrowheads="1"/>
          </p:cNvSpPr>
          <p:nvPr/>
        </p:nvSpPr>
        <p:spPr bwMode="auto">
          <a:xfrm>
            <a:off x="349250" y="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91139" name="矩形 2"/>
          <p:cNvSpPr>
            <a:spLocks noChangeArrowheads="1"/>
          </p:cNvSpPr>
          <p:nvPr/>
        </p:nvSpPr>
        <p:spPr bwMode="auto">
          <a:xfrm>
            <a:off x="0" y="784225"/>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 	</a:t>
            </a:r>
            <a:r>
              <a:rPr lang="zh-CN" altLang="en-US" sz="3200" dirty="0" smtClean="0"/>
              <a:t>时</a:t>
            </a:r>
            <a:r>
              <a:rPr lang="zh-CN" altLang="en-US" sz="3200" dirty="0"/>
              <a:t>态</a:t>
            </a:r>
            <a:r>
              <a:rPr lang="en-US" altLang="zh-CN" sz="3200" dirty="0" smtClean="0"/>
              <a:t>_____________</a:t>
            </a:r>
            <a:endParaRPr lang="en-US" altLang="zh-CN" sz="3200" dirty="0"/>
          </a:p>
          <a:p>
            <a:pPr algn="l">
              <a:buFont typeface="Arial" panose="020B0604020202020204" pitchFamily="34" charset="0"/>
              <a:buNone/>
            </a:pPr>
            <a:r>
              <a:rPr lang="zh-CN" altLang="en-US" sz="3200" dirty="0"/>
              <a:t>第二步</a:t>
            </a:r>
            <a:r>
              <a:rPr lang="en-US" altLang="zh-CN" sz="3200" dirty="0"/>
              <a:t>: </a:t>
            </a:r>
            <a:r>
              <a:rPr lang="zh-CN" altLang="en-US" sz="3200" dirty="0"/>
              <a:t>列出主要的短语和句型。</a:t>
            </a:r>
          </a:p>
          <a:p>
            <a:pPr algn="l">
              <a:buFont typeface="Arial" panose="020B0604020202020204" pitchFamily="34" charset="0"/>
              <a:buNone/>
            </a:pPr>
            <a:r>
              <a:rPr lang="zh-CN" altLang="zh-CN" sz="3200" dirty="0"/>
              <a:t>1. </a:t>
            </a:r>
            <a:r>
              <a:rPr lang="zh-CN" altLang="en-US" sz="3200" dirty="0"/>
              <a:t>骑车去</a:t>
            </a:r>
            <a:r>
              <a:rPr lang="zh-CN" altLang="zh-CN" sz="3200" dirty="0"/>
              <a:t>__________________________  </a:t>
            </a:r>
          </a:p>
          <a:p>
            <a:pPr algn="l">
              <a:buFont typeface="Arial" panose="020B0604020202020204" pitchFamily="34" charset="0"/>
              <a:buNone/>
            </a:pPr>
            <a:r>
              <a:rPr lang="zh-CN" altLang="zh-CN" sz="3200" dirty="0"/>
              <a:t>2. </a:t>
            </a:r>
            <a:r>
              <a:rPr lang="zh-CN" altLang="en-US" sz="3200" dirty="0"/>
              <a:t>坐公共汽车上班</a:t>
            </a:r>
          </a:p>
          <a:p>
            <a:pPr algn="l">
              <a:buFont typeface="Arial" panose="020B0604020202020204" pitchFamily="34" charset="0"/>
              <a:buNone/>
            </a:pPr>
            <a:r>
              <a:rPr lang="zh-CN" altLang="zh-CN" sz="3200" dirty="0"/>
              <a:t>_______</a:t>
            </a:r>
            <a:r>
              <a:rPr lang="en-US" altLang="en-US" sz="3200" dirty="0"/>
              <a:t>________________</a:t>
            </a:r>
            <a:r>
              <a:rPr lang="zh-CN" altLang="zh-CN" sz="3200" dirty="0"/>
              <a:t>____________</a:t>
            </a:r>
          </a:p>
          <a:p>
            <a:pPr algn="l">
              <a:buFont typeface="Arial" panose="020B0604020202020204" pitchFamily="34" charset="0"/>
              <a:buNone/>
            </a:pPr>
            <a:r>
              <a:rPr lang="zh-CN" altLang="zh-CN" sz="3200" dirty="0"/>
              <a:t>3. </a:t>
            </a:r>
            <a:r>
              <a:rPr lang="zh-CN" altLang="en-US" sz="3200" dirty="0"/>
              <a:t>从他的家到学校大约</a:t>
            </a:r>
            <a:r>
              <a:rPr lang="zh-CN" altLang="zh-CN" sz="3200" dirty="0"/>
              <a:t>2</a:t>
            </a:r>
            <a:r>
              <a:rPr lang="zh-CN" altLang="en-US" sz="3200" dirty="0"/>
              <a:t>公里。</a:t>
            </a:r>
            <a:r>
              <a:rPr lang="zh-CN" altLang="zh-CN" sz="3200" dirty="0"/>
              <a:t>_______________________________________</a:t>
            </a:r>
          </a:p>
          <a:p>
            <a:pPr algn="l">
              <a:buFont typeface="Arial" panose="020B0604020202020204" pitchFamily="34" charset="0"/>
              <a:buNone/>
            </a:pPr>
            <a:r>
              <a:rPr lang="zh-CN" altLang="zh-CN" sz="3200" dirty="0"/>
              <a:t>4. </a:t>
            </a:r>
            <a:r>
              <a:rPr lang="zh-CN" altLang="en-US" sz="3200" dirty="0"/>
              <a:t>花他大约</a:t>
            </a:r>
            <a:r>
              <a:rPr lang="zh-CN" altLang="zh-CN" sz="3200" dirty="0"/>
              <a:t>15</a:t>
            </a:r>
            <a:r>
              <a:rPr lang="zh-CN" altLang="en-US" sz="3200" dirty="0"/>
              <a:t>分钟。</a:t>
            </a:r>
            <a:r>
              <a:rPr lang="zh-CN" altLang="zh-CN" sz="3200" dirty="0"/>
              <a:t>_______________________________</a:t>
            </a:r>
            <a:r>
              <a:rPr lang="en-US" altLang="en-US" sz="3200" dirty="0"/>
              <a:t>__</a:t>
            </a:r>
            <a:r>
              <a:rPr lang="zh-CN" altLang="zh-CN" sz="3200" dirty="0"/>
              <a:t>______</a:t>
            </a:r>
          </a:p>
        </p:txBody>
      </p:sp>
      <p:sp>
        <p:nvSpPr>
          <p:cNvPr id="91140" name="TextBox 9"/>
          <p:cNvSpPr txBox="1">
            <a:spLocks noChangeArrowheads="1"/>
          </p:cNvSpPr>
          <p:nvPr/>
        </p:nvSpPr>
        <p:spPr bwMode="auto">
          <a:xfrm>
            <a:off x="4690269" y="1685926"/>
            <a:ext cx="285353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一般现在时态</a:t>
            </a:r>
          </a:p>
        </p:txBody>
      </p:sp>
      <p:sp>
        <p:nvSpPr>
          <p:cNvPr id="91141" name="矩形 14"/>
          <p:cNvSpPr>
            <a:spLocks noChangeArrowheads="1"/>
          </p:cNvSpPr>
          <p:nvPr/>
        </p:nvSpPr>
        <p:spPr bwMode="auto">
          <a:xfrm>
            <a:off x="1908175" y="2708275"/>
            <a:ext cx="6362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go to...by bike / ride a bike to....</a:t>
            </a:r>
          </a:p>
        </p:txBody>
      </p:sp>
      <p:sp>
        <p:nvSpPr>
          <p:cNvPr id="91142" name="TextBox 9"/>
          <p:cNvSpPr txBox="1">
            <a:spLocks noChangeArrowheads="1"/>
          </p:cNvSpPr>
          <p:nvPr/>
        </p:nvSpPr>
        <p:spPr bwMode="auto">
          <a:xfrm>
            <a:off x="833438" y="1773238"/>
            <a:ext cx="1977231"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第三人称</a:t>
            </a:r>
          </a:p>
        </p:txBody>
      </p:sp>
      <p:sp>
        <p:nvSpPr>
          <p:cNvPr id="91143" name="TextBox 9"/>
          <p:cNvSpPr txBox="1">
            <a:spLocks noChangeArrowheads="1"/>
          </p:cNvSpPr>
          <p:nvPr/>
        </p:nvSpPr>
        <p:spPr bwMode="auto">
          <a:xfrm>
            <a:off x="-15875" y="4581525"/>
            <a:ext cx="94376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000" b="1" dirty="0">
                <a:solidFill>
                  <a:srgbClr val="FF0000"/>
                </a:solidFill>
              </a:rPr>
              <a:t>It</a:t>
            </a:r>
            <a:r>
              <a:rPr lang="en-US" altLang="zh-CN" sz="3000" b="1" dirty="0">
                <a:solidFill>
                  <a:srgbClr val="FF0000"/>
                </a:solidFill>
                <a:latin typeface="Calibri" panose="020F0502020204030204" pitchFamily="34" charset="0"/>
              </a:rPr>
              <a:t>’</a:t>
            </a:r>
            <a:r>
              <a:rPr lang="en-US" altLang="zh-CN" sz="3000" b="1" dirty="0">
                <a:solidFill>
                  <a:srgbClr val="FF0000"/>
                </a:solidFill>
              </a:rPr>
              <a:t>s about 2 kilometers from his home to school. </a:t>
            </a:r>
          </a:p>
        </p:txBody>
      </p:sp>
      <p:sp>
        <p:nvSpPr>
          <p:cNvPr id="91144" name="矩形 14"/>
          <p:cNvSpPr>
            <a:spLocks noChangeArrowheads="1"/>
          </p:cNvSpPr>
          <p:nvPr/>
        </p:nvSpPr>
        <p:spPr bwMode="auto">
          <a:xfrm>
            <a:off x="180975" y="3644900"/>
            <a:ext cx="8715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go to work by bus / take a bus to work</a:t>
            </a:r>
          </a:p>
        </p:txBody>
      </p:sp>
      <p:sp>
        <p:nvSpPr>
          <p:cNvPr id="91145" name="TextBox 9"/>
          <p:cNvSpPr txBox="1">
            <a:spLocks noChangeArrowheads="1"/>
          </p:cNvSpPr>
          <p:nvPr/>
        </p:nvSpPr>
        <p:spPr bwMode="auto">
          <a:xfrm>
            <a:off x="152400" y="5589588"/>
            <a:ext cx="74755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It takes him about 15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2"/>
                                        </p:tgtEl>
                                        <p:attrNameLst>
                                          <p:attrName>style.visibility</p:attrName>
                                        </p:attrNameLst>
                                      </p:cBhvr>
                                      <p:to>
                                        <p:strVal val="visible"/>
                                      </p:to>
                                    </p:set>
                                    <p:animEffect transition="in" filter="blinds(horizontal)">
                                      <p:cBhvr>
                                        <p:cTn id="7" dur="500"/>
                                        <p:tgtEl>
                                          <p:spTgt spid="911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40"/>
                                        </p:tgtEl>
                                        <p:attrNameLst>
                                          <p:attrName>style.visibility</p:attrName>
                                        </p:attrNameLst>
                                      </p:cBhvr>
                                      <p:to>
                                        <p:strVal val="visible"/>
                                      </p:to>
                                    </p:set>
                                    <p:animEffect transition="in" filter="blinds(horizontal)">
                                      <p:cBhvr>
                                        <p:cTn id="12" dur="500"/>
                                        <p:tgtEl>
                                          <p:spTgt spid="911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1"/>
                                        </p:tgtEl>
                                        <p:attrNameLst>
                                          <p:attrName>style.visibility</p:attrName>
                                        </p:attrNameLst>
                                      </p:cBhvr>
                                      <p:to>
                                        <p:strVal val="visible"/>
                                      </p:to>
                                    </p:set>
                                    <p:animEffect transition="in" filter="blinds(horizontal)">
                                      <p:cBhvr>
                                        <p:cTn id="17" dur="500"/>
                                        <p:tgtEl>
                                          <p:spTgt spid="9114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44"/>
                                        </p:tgtEl>
                                        <p:attrNameLst>
                                          <p:attrName>style.visibility</p:attrName>
                                        </p:attrNameLst>
                                      </p:cBhvr>
                                      <p:to>
                                        <p:strVal val="visible"/>
                                      </p:to>
                                    </p:set>
                                    <p:animEffect transition="in" filter="blinds(horizontal)">
                                      <p:cBhvr>
                                        <p:cTn id="22" dur="500"/>
                                        <p:tgtEl>
                                          <p:spTgt spid="9114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43"/>
                                        </p:tgtEl>
                                        <p:attrNameLst>
                                          <p:attrName>style.visibility</p:attrName>
                                        </p:attrNameLst>
                                      </p:cBhvr>
                                      <p:to>
                                        <p:strVal val="visible"/>
                                      </p:to>
                                    </p:set>
                                    <p:animEffect transition="in" filter="blinds(horizontal)">
                                      <p:cBhvr>
                                        <p:cTn id="27" dur="500"/>
                                        <p:tgtEl>
                                          <p:spTgt spid="9114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1145"/>
                                        </p:tgtEl>
                                        <p:attrNameLst>
                                          <p:attrName>style.visibility</p:attrName>
                                        </p:attrNameLst>
                                      </p:cBhvr>
                                      <p:to>
                                        <p:strVal val="visible"/>
                                      </p:to>
                                    </p:set>
                                    <p:animEffect transition="in" filter="blinds(horizontal)">
                                      <p:cBhvr>
                                        <p:cTn id="32" dur="500"/>
                                        <p:tgtEl>
                                          <p:spTgt spid="91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P spid="91141" grpId="0"/>
      <p:bldP spid="91142" grpId="0"/>
      <p:bldP spid="91143" grpId="0"/>
      <p:bldP spid="91144" grpId="0"/>
      <p:bldP spid="9114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3186" name="矩形 2"/>
          <p:cNvSpPr>
            <a:spLocks noChangeArrowheads="1"/>
          </p:cNvSpPr>
          <p:nvPr/>
        </p:nvSpPr>
        <p:spPr bwMode="auto">
          <a:xfrm>
            <a:off x="0" y="785813"/>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a:t>
            </a:r>
            <a:r>
              <a:rPr lang="en-US" altLang="zh-CN" sz="3200" dirty="0"/>
              <a:t>: </a:t>
            </a:r>
            <a:r>
              <a:rPr lang="zh-CN" altLang="en-US" sz="3200" dirty="0"/>
              <a:t>写作。</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a:t>
            </a:r>
          </a:p>
        </p:txBody>
      </p:sp>
      <p:sp>
        <p:nvSpPr>
          <p:cNvPr id="93187"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3188" name="文本框 1"/>
          <p:cNvSpPr txBox="1">
            <a:spLocks noChangeArrowheads="1"/>
          </p:cNvSpPr>
          <p:nvPr/>
        </p:nvSpPr>
        <p:spPr bwMode="auto">
          <a:xfrm>
            <a:off x="179388" y="1270000"/>
            <a:ext cx="865822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        Bob is my friend. He is a student. He lives about 2 kilometers from school. He rides his bike to school every day and it takes him about 15 minutes. But sometimes, he goes to school by bus. His parents work in a clothes store. It</a:t>
            </a:r>
            <a:r>
              <a:rPr lang="en-US" altLang="zh-CN" sz="3200" b="1">
                <a:solidFill>
                  <a:srgbClr val="FF0000"/>
                </a:solidFill>
                <a:latin typeface="Calibri" panose="020F0502020204030204" pitchFamily="34" charset="0"/>
              </a:rPr>
              <a:t>’</a:t>
            </a:r>
            <a:r>
              <a:rPr lang="en-US" altLang="zh-CN" sz="3200" b="1">
                <a:solidFill>
                  <a:srgbClr val="FF0000"/>
                </a:solidFill>
              </a:rPr>
              <a:t>s about 10 kilometers from their home to the store. They usually take the bus to work. It takes them about 30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Effect transition="in" filter="blinds(horizontal)">
                                      <p:cBhvr>
                                        <p:cTn id="7" dur="500"/>
                                        <p:tgtEl>
                                          <p:spTgt spid="93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矩形 2"/>
          <p:cNvSpPr>
            <a:spLocks noChangeArrowheads="1"/>
          </p:cNvSpPr>
          <p:nvPr/>
        </p:nvSpPr>
        <p:spPr bwMode="auto">
          <a:xfrm>
            <a:off x="12700" y="1075532"/>
            <a:ext cx="9144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第四步：</a:t>
            </a:r>
            <a:r>
              <a:rPr lang="en-US" altLang="zh-CN" sz="3200"/>
              <a:t>1</a:t>
            </a:r>
            <a:r>
              <a:rPr lang="zh-CN" altLang="en-US" sz="3200"/>
              <a:t>）请抄出你的错句并且用红笔改正。</a:t>
            </a:r>
            <a:r>
              <a:rPr lang="en-US" altLang="zh-CN" sz="3200"/>
              <a:t>2</a:t>
            </a:r>
            <a:r>
              <a:rPr lang="zh-CN" altLang="en-US" sz="3200"/>
              <a:t>）请找出你或你小组同学写得好的三个句子。</a:t>
            </a:r>
          </a:p>
          <a:p>
            <a:pPr algn="l">
              <a:buFont typeface="Arial" panose="020B0604020202020204" pitchFamily="34" charset="0"/>
              <a:buNone/>
            </a:pPr>
            <a:r>
              <a:rPr lang="en-US" altLang="zh-CN" sz="3200"/>
              <a:t>______________________________________________________________________________</a:t>
            </a:r>
          </a:p>
          <a:p>
            <a:pPr algn="l">
              <a:buFont typeface="Arial" panose="020B0604020202020204" pitchFamily="34" charset="0"/>
              <a:buNone/>
            </a:pPr>
            <a:r>
              <a:rPr lang="en-US" altLang="zh-CN" sz="3200"/>
              <a:t>______________________________________________________________________________</a:t>
            </a:r>
          </a:p>
        </p:txBody>
      </p:sp>
      <p:sp>
        <p:nvSpPr>
          <p:cNvPr id="95235" name="Text Box 21"/>
          <p:cNvSpPr txBox="1">
            <a:spLocks noChangeArrowheads="1"/>
          </p:cNvSpPr>
          <p:nvPr/>
        </p:nvSpPr>
        <p:spPr bwMode="auto">
          <a:xfrm>
            <a:off x="512763" y="289719"/>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5236" name="文本框 1"/>
          <p:cNvSpPr txBox="1">
            <a:spLocks noChangeArrowheads="1"/>
          </p:cNvSpPr>
          <p:nvPr/>
        </p:nvSpPr>
        <p:spPr bwMode="auto">
          <a:xfrm>
            <a:off x="407988" y="1989932"/>
            <a:ext cx="22177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（省略</a:t>
            </a:r>
            <a:r>
              <a:rPr lang="zh-CN" altLang="en-US" sz="3200" b="1" dirty="0" smtClean="0">
                <a:solidFill>
                  <a:srgbClr val="FF0000"/>
                </a:solidFill>
              </a:rPr>
              <a:t>） </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blinds(horizontal)">
                                      <p:cBhvr>
                                        <p:cTn id="7"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3731" name="矩形 2"/>
          <p:cNvSpPr>
            <a:spLocks noChangeArrowheads="1"/>
          </p:cNvSpPr>
          <p:nvPr/>
        </p:nvSpPr>
        <p:spPr bwMode="auto">
          <a:xfrm>
            <a:off x="-5556" y="630238"/>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000" dirty="0"/>
              <a:t>阅读一：</a:t>
            </a:r>
          </a:p>
          <a:p>
            <a:pPr algn="l">
              <a:buFont typeface="Arial" panose="020B0604020202020204" pitchFamily="34" charset="0"/>
              <a:buNone/>
            </a:pPr>
            <a:r>
              <a:rPr lang="zh-CN" altLang="zh-CN" sz="3000" dirty="0"/>
              <a:t>       I have a good friend. Her name is Andy. She is a 14-year-old girl. She lives in Beijing with her parents. Her mother is a nurse and her father is a doctor. They go to work on foot every day. She is a student in Peicai Middle School. Her favorite sport is running. She is a good student, and she is never late for school. She gets up at 6:30 in the morning and leaves home at 7:10. Her home is far from the school. It</a:t>
            </a:r>
            <a:r>
              <a:rPr lang="zh-CN" altLang="zh-CN" sz="3000" dirty="0">
                <a:latin typeface="Calibri" panose="020F0502020204030204" pitchFamily="34" charset="0"/>
              </a:rPr>
              <a:t>’</a:t>
            </a:r>
            <a:r>
              <a:rPr lang="zh-CN" altLang="zh-CN" sz="3000" dirty="0"/>
              <a:t>s about 8 kilometers. So she runs to the bus stop and takes the No.2 bus. It takes about 30 minutes to get to school. The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6803" name="文本框 1"/>
          <p:cNvSpPr txBox="1">
            <a:spLocks noChangeArrowheads="1"/>
          </p:cNvSpPr>
          <p:nvPr/>
        </p:nvSpPr>
        <p:spPr bwMode="auto">
          <a:xfrm>
            <a:off x="179388" y="1412875"/>
            <a:ext cx="85979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ym typeface="+mn-ea"/>
              </a:rPr>
              <a:t>bus ride is never boring because she can talk to her friends. </a:t>
            </a:r>
            <a:endParaRPr lang="en-US" altLang="zh-CN" sz="3200" b="1" noProof="1">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3" name="表格 -1"/>
          <p:cNvGraphicFramePr>
            <a:graphicFrameLocks noGrp="1"/>
          </p:cNvGraphicFramePr>
          <p:nvPr/>
        </p:nvGraphicFramePr>
        <p:xfrm>
          <a:off x="179388" y="1268413"/>
          <a:ext cx="8540750" cy="5362578"/>
        </p:xfrm>
        <a:graphic>
          <a:graphicData uri="http://schemas.openxmlformats.org/drawingml/2006/table">
            <a:tbl>
              <a:tblPr/>
              <a:tblGrid>
                <a:gridCol w="4719637">
                  <a:extLst>
                    <a:ext uri="{9D8B030D-6E8A-4147-A177-3AD203B41FA5}">
                      <a16:colId xmlns:a16="http://schemas.microsoft.com/office/drawing/2014/main" val="20000"/>
                    </a:ext>
                  </a:extLst>
                </a:gridCol>
                <a:gridCol w="3821113">
                  <a:extLst>
                    <a:ext uri="{9D8B030D-6E8A-4147-A177-3AD203B41FA5}">
                      <a16:colId xmlns:a16="http://schemas.microsoft.com/office/drawing/2014/main" val="20001"/>
                    </a:ext>
                  </a:extLst>
                </a:gridCol>
              </a:tblGrid>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time Andy gets up</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time Andy leaves home</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far is Andy’s home from the school</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bus Andy takes to school</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long it takes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bus ride Andy thinks of</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6. 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8873"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8874" name="矩形 2"/>
          <p:cNvSpPr>
            <a:spLocks noChangeArrowheads="1"/>
          </p:cNvSpPr>
          <p:nvPr/>
        </p:nvSpPr>
        <p:spPr bwMode="auto">
          <a:xfrm>
            <a:off x="0" y="714375"/>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一、根据文章内容，完成下列信息卡。</a:t>
            </a:r>
            <a:endParaRPr lang="zh-CN" altLang="en-US" sz="3200" dirty="0"/>
          </a:p>
        </p:txBody>
      </p:sp>
      <p:sp>
        <p:nvSpPr>
          <p:cNvPr id="78875" name="TextBox 11"/>
          <p:cNvSpPr txBox="1">
            <a:spLocks noChangeArrowheads="1"/>
          </p:cNvSpPr>
          <p:nvPr/>
        </p:nvSpPr>
        <p:spPr bwMode="auto">
          <a:xfrm>
            <a:off x="5508625" y="1412875"/>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 at 6:30 	</a:t>
            </a:r>
          </a:p>
        </p:txBody>
      </p:sp>
      <p:sp>
        <p:nvSpPr>
          <p:cNvPr id="78876" name="TextBox 13"/>
          <p:cNvSpPr txBox="1">
            <a:spLocks noChangeArrowheads="1"/>
          </p:cNvSpPr>
          <p:nvPr/>
        </p:nvSpPr>
        <p:spPr bwMode="auto">
          <a:xfrm>
            <a:off x="5435600" y="4797425"/>
            <a:ext cx="3286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sym typeface="Arial" panose="020B0604020202020204" pitchFamily="34" charset="0"/>
              </a:rPr>
              <a:t>30 minutes</a:t>
            </a:r>
            <a:endParaRPr lang="en-US" altLang="zh-CN" sz="3200" b="1">
              <a:solidFill>
                <a:srgbClr val="FF0000"/>
              </a:solidFill>
            </a:endParaRPr>
          </a:p>
        </p:txBody>
      </p:sp>
      <p:sp>
        <p:nvSpPr>
          <p:cNvPr id="78877" name="TextBox 15"/>
          <p:cNvSpPr txBox="1">
            <a:spLocks noChangeArrowheads="1"/>
          </p:cNvSpPr>
          <p:nvPr/>
        </p:nvSpPr>
        <p:spPr bwMode="auto">
          <a:xfrm>
            <a:off x="5794375" y="2276475"/>
            <a:ext cx="3255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 at 7:10</a:t>
            </a:r>
          </a:p>
        </p:txBody>
      </p:sp>
      <p:sp>
        <p:nvSpPr>
          <p:cNvPr id="78878" name="TextBox 16"/>
          <p:cNvSpPr txBox="1">
            <a:spLocks noChangeArrowheads="1"/>
          </p:cNvSpPr>
          <p:nvPr/>
        </p:nvSpPr>
        <p:spPr bwMode="auto">
          <a:xfrm>
            <a:off x="5292725" y="2852738"/>
            <a:ext cx="4041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8 kilometers</a:t>
            </a:r>
          </a:p>
        </p:txBody>
      </p:sp>
      <p:sp>
        <p:nvSpPr>
          <p:cNvPr id="78879" name="TextBox 19"/>
          <p:cNvSpPr txBox="1">
            <a:spLocks noChangeArrowheads="1"/>
          </p:cNvSpPr>
          <p:nvPr/>
        </p:nvSpPr>
        <p:spPr bwMode="auto">
          <a:xfrm>
            <a:off x="5507038" y="3789363"/>
            <a:ext cx="35956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No.2 bus  </a:t>
            </a:r>
          </a:p>
        </p:txBody>
      </p:sp>
      <p:sp>
        <p:nvSpPr>
          <p:cNvPr id="78880" name="TextBox 13"/>
          <p:cNvSpPr txBox="1">
            <a:spLocks noChangeArrowheads="1"/>
          </p:cNvSpPr>
          <p:nvPr/>
        </p:nvSpPr>
        <p:spPr bwMode="auto">
          <a:xfrm>
            <a:off x="5364163" y="5805488"/>
            <a:ext cx="32861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sym typeface="Arial" panose="020B0604020202020204" pitchFamily="34" charset="0"/>
              </a:rPr>
              <a:t>never boring</a:t>
            </a:r>
            <a:endParaRPr lang="en-US" altLang="zh-CN"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75"/>
                                        </p:tgtEl>
                                        <p:attrNameLst>
                                          <p:attrName>style.visibility</p:attrName>
                                        </p:attrNameLst>
                                      </p:cBhvr>
                                      <p:to>
                                        <p:strVal val="visible"/>
                                      </p:to>
                                    </p:set>
                                    <p:animEffect transition="in" filter="blinds(horizontal)">
                                      <p:cBhvr>
                                        <p:cTn id="7" dur="500"/>
                                        <p:tgtEl>
                                          <p:spTgt spid="78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77"/>
                                        </p:tgtEl>
                                        <p:attrNameLst>
                                          <p:attrName>style.visibility</p:attrName>
                                        </p:attrNameLst>
                                      </p:cBhvr>
                                      <p:to>
                                        <p:strVal val="visible"/>
                                      </p:to>
                                    </p:set>
                                    <p:animEffect transition="in" filter="blinds(horizontal)">
                                      <p:cBhvr>
                                        <p:cTn id="12" dur="500"/>
                                        <p:tgtEl>
                                          <p:spTgt spid="788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78"/>
                                        </p:tgtEl>
                                        <p:attrNameLst>
                                          <p:attrName>style.visibility</p:attrName>
                                        </p:attrNameLst>
                                      </p:cBhvr>
                                      <p:to>
                                        <p:strVal val="visible"/>
                                      </p:to>
                                    </p:set>
                                    <p:animEffect transition="in" filter="blinds(horizontal)">
                                      <p:cBhvr>
                                        <p:cTn id="17" dur="500"/>
                                        <p:tgtEl>
                                          <p:spTgt spid="788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8879"/>
                                        </p:tgtEl>
                                        <p:attrNameLst>
                                          <p:attrName>style.visibility</p:attrName>
                                        </p:attrNameLst>
                                      </p:cBhvr>
                                      <p:to>
                                        <p:strVal val="visible"/>
                                      </p:to>
                                    </p:set>
                                    <p:animEffect transition="in" filter="blinds(horizontal)">
                                      <p:cBhvr>
                                        <p:cTn id="22" dur="500"/>
                                        <p:tgtEl>
                                          <p:spTgt spid="788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8876"/>
                                        </p:tgtEl>
                                        <p:attrNameLst>
                                          <p:attrName>style.visibility</p:attrName>
                                        </p:attrNameLst>
                                      </p:cBhvr>
                                      <p:to>
                                        <p:strVal val="visible"/>
                                      </p:to>
                                    </p:set>
                                    <p:animEffect transition="in" filter="blinds(horizontal)">
                                      <p:cBhvr>
                                        <p:cTn id="27" dur="500"/>
                                        <p:tgtEl>
                                          <p:spTgt spid="788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8880"/>
                                        </p:tgtEl>
                                        <p:attrNameLst>
                                          <p:attrName>style.visibility</p:attrName>
                                        </p:attrNameLst>
                                      </p:cBhvr>
                                      <p:to>
                                        <p:strVal val="visible"/>
                                      </p:to>
                                    </p:set>
                                    <p:animEffect transition="in" filter="blinds(horizontal)">
                                      <p:cBhvr>
                                        <p:cTn id="32" dur="500"/>
                                        <p:tgtEl>
                                          <p:spTgt spid="78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5" grpId="0"/>
      <p:bldP spid="78876" grpId="0"/>
      <p:bldP spid="78877" grpId="0"/>
      <p:bldP spid="78878" grpId="0"/>
      <p:bldP spid="78879" grpId="0"/>
      <p:bldP spid="7888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0899" name="矩形 2"/>
          <p:cNvSpPr>
            <a:spLocks noChangeArrowheads="1"/>
          </p:cNvSpPr>
          <p:nvPr/>
        </p:nvSpPr>
        <p:spPr bwMode="auto">
          <a:xfrm>
            <a:off x="0" y="642938"/>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sz="2800" dirty="0"/>
              <a:t>阅读二：                  </a:t>
            </a:r>
          </a:p>
          <a:p>
            <a:r>
              <a:rPr lang="en-US" altLang="zh-CN" sz="2800" dirty="0"/>
              <a:t>The Best Way for Me to Go to School</a:t>
            </a:r>
          </a:p>
          <a:p>
            <a:pPr algn="l"/>
            <a:r>
              <a:rPr lang="en-US" altLang="zh-CN" sz="2800" dirty="0"/>
              <a:t>     Different students go to school in different ways in our school, but I like to go to school on foot.</a:t>
            </a:r>
          </a:p>
          <a:p>
            <a:pPr algn="l"/>
            <a:r>
              <a:rPr lang="en-US" altLang="zh-CN" sz="2800" dirty="0"/>
              <a:t>First, I live near the school, so my home is not far from my school. And it takes me a few minutes to get there. Second, there is a crossing (</a:t>
            </a:r>
            <a:r>
              <a:rPr lang="zh-CN" altLang="en-US" sz="2800" dirty="0"/>
              <a:t>十字路口）</a:t>
            </a:r>
            <a:r>
              <a:rPr lang="en-US" altLang="zh-CN" sz="2800" dirty="0"/>
              <a:t>on my way to school, and sometimes the traffic is very busy. I think it is safer to go to school on foot. Third, I think walking is good for my health. It’s a kind of sport and it makes me study better.</a:t>
            </a:r>
          </a:p>
          <a:p>
            <a:pPr algn="l"/>
            <a:endParaRPr lang="en-US" altLang="zh-C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2947" name="文本框 1"/>
          <p:cNvSpPr txBox="1">
            <a:spLocks noChangeArrowheads="1"/>
          </p:cNvSpPr>
          <p:nvPr/>
        </p:nvSpPr>
        <p:spPr bwMode="auto">
          <a:xfrm>
            <a:off x="179388" y="1412875"/>
            <a:ext cx="85979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dirty="0">
                <a:sym typeface="+mn-ea"/>
              </a:rPr>
              <a:t>    So in my opinion, the best way to go to school is on foot. What about you?</a:t>
            </a:r>
            <a:endParaRPr lang="en-US" altLang="zh-CN" sz="3200" b="1" noProof="1">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Text Box 21"/>
          <p:cNvSpPr txBox="1">
            <a:spLocks noChangeArrowheads="1"/>
          </p:cNvSpPr>
          <p:nvPr/>
        </p:nvSpPr>
        <p:spPr bwMode="auto">
          <a:xfrm>
            <a:off x="357188" y="484187"/>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4995" name="矩形 2"/>
          <p:cNvSpPr>
            <a:spLocks noChangeArrowheads="1"/>
          </p:cNvSpPr>
          <p:nvPr/>
        </p:nvSpPr>
        <p:spPr bwMode="auto">
          <a:xfrm>
            <a:off x="0" y="1127125"/>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a:t>
            </a:r>
            <a:r>
              <a:rPr lang="en-US" altLang="zh-CN" sz="3200" dirty="0"/>
              <a:t>. </a:t>
            </a:r>
            <a:r>
              <a:rPr lang="zh-CN" altLang="en-US" sz="3200" dirty="0"/>
              <a:t>从阅读一、二找重点词汇积累</a:t>
            </a:r>
          </a:p>
          <a:p>
            <a:pPr algn="l">
              <a:buFont typeface="Arial" panose="020B0604020202020204" pitchFamily="34" charset="0"/>
              <a:buNone/>
            </a:pPr>
            <a:r>
              <a:rPr lang="en-US" altLang="zh-CN" sz="3200" dirty="0"/>
              <a:t>1. </a:t>
            </a:r>
            <a:r>
              <a:rPr lang="zh-CN" altLang="en-US" sz="3200" dirty="0"/>
              <a:t>一个十四岁的女孩</a:t>
            </a:r>
            <a:r>
              <a:rPr lang="en-US" altLang="zh-CN" sz="3200" dirty="0"/>
              <a:t>____________________       </a:t>
            </a:r>
          </a:p>
          <a:p>
            <a:pPr algn="l">
              <a:buFont typeface="Arial" panose="020B0604020202020204" pitchFamily="34" charset="0"/>
              <a:buNone/>
            </a:pPr>
            <a:r>
              <a:rPr lang="en-US" altLang="zh-CN" sz="3200" dirty="0"/>
              <a:t>2. </a:t>
            </a:r>
            <a:r>
              <a:rPr lang="zh-CN" altLang="en-US" sz="3200" dirty="0"/>
              <a:t>住在</a:t>
            </a:r>
            <a:r>
              <a:rPr lang="en-US" altLang="zh-CN" sz="3200" dirty="0"/>
              <a:t>_______________________________</a:t>
            </a:r>
          </a:p>
          <a:p>
            <a:pPr algn="l">
              <a:buFont typeface="Arial" panose="020B0604020202020204" pitchFamily="34" charset="0"/>
              <a:buNone/>
            </a:pPr>
            <a:r>
              <a:rPr lang="en-US" altLang="zh-CN" sz="3200" dirty="0"/>
              <a:t>3. </a:t>
            </a:r>
            <a:r>
              <a:rPr lang="zh-CN" altLang="en-US" sz="3200" dirty="0"/>
              <a:t>起床</a:t>
            </a:r>
            <a:r>
              <a:rPr lang="en-US" altLang="zh-CN" sz="3200" dirty="0"/>
              <a:t>_______________________________       4. </a:t>
            </a:r>
            <a:r>
              <a:rPr lang="zh-CN" altLang="en-US" sz="3200" dirty="0"/>
              <a:t>离</a:t>
            </a:r>
            <a:r>
              <a:rPr lang="en-US" altLang="zh-CN" sz="3200" dirty="0"/>
              <a:t>...</a:t>
            </a:r>
            <a:r>
              <a:rPr lang="zh-CN" altLang="en-US" sz="3200" dirty="0"/>
              <a:t>远</a:t>
            </a:r>
            <a:r>
              <a:rPr lang="en-US" altLang="zh-CN" sz="3200" dirty="0"/>
              <a:t>______________________________</a:t>
            </a:r>
          </a:p>
          <a:p>
            <a:pPr algn="l">
              <a:buFont typeface="Arial" panose="020B0604020202020204" pitchFamily="34" charset="0"/>
              <a:buNone/>
            </a:pPr>
            <a:r>
              <a:rPr lang="en-US" altLang="zh-CN" sz="3200" dirty="0"/>
              <a:t>5. </a:t>
            </a:r>
            <a:r>
              <a:rPr lang="zh-CN" altLang="en-US" sz="3200" dirty="0"/>
              <a:t>坐公交车</a:t>
            </a:r>
            <a:r>
              <a:rPr lang="en-US" altLang="zh-CN" sz="3200" dirty="0"/>
              <a:t>____________________________      </a:t>
            </a:r>
          </a:p>
          <a:p>
            <a:pPr algn="l">
              <a:buFont typeface="Arial" panose="020B0604020202020204" pitchFamily="34" charset="0"/>
              <a:buNone/>
            </a:pPr>
            <a:r>
              <a:rPr lang="en-US" altLang="zh-CN" sz="3200" dirty="0"/>
              <a:t>6. </a:t>
            </a:r>
            <a:r>
              <a:rPr lang="zh-CN" altLang="en-US" sz="3200" dirty="0"/>
              <a:t>和某人聊天</a:t>
            </a:r>
            <a:r>
              <a:rPr lang="en-US" altLang="zh-CN" sz="3200" dirty="0"/>
              <a:t>__________________________</a:t>
            </a:r>
          </a:p>
          <a:p>
            <a:pPr algn="l">
              <a:buFont typeface="Arial" panose="020B0604020202020204" pitchFamily="34" charset="0"/>
              <a:buNone/>
            </a:pPr>
            <a:r>
              <a:rPr lang="en-US" altLang="zh-CN" sz="3200" dirty="0"/>
              <a:t>7. </a:t>
            </a:r>
            <a:r>
              <a:rPr lang="zh-CN" altLang="en-US" sz="3200" dirty="0"/>
              <a:t>迟到</a:t>
            </a:r>
            <a:r>
              <a:rPr lang="en-US" altLang="zh-CN" sz="3200" dirty="0"/>
              <a:t>_______________________________       8. </a:t>
            </a:r>
            <a:r>
              <a:rPr lang="zh-CN" altLang="en-US" sz="3200" dirty="0"/>
              <a:t>在我上学的路上</a:t>
            </a:r>
            <a:r>
              <a:rPr lang="en-US" altLang="zh-CN" sz="3200" dirty="0"/>
              <a:t>______________________</a:t>
            </a:r>
          </a:p>
          <a:p>
            <a:pPr algn="l">
              <a:buFont typeface="Arial" panose="020B0604020202020204" pitchFamily="34" charset="0"/>
              <a:buNone/>
            </a:pPr>
            <a:r>
              <a:rPr lang="en-US" altLang="zh-CN" sz="3200" dirty="0"/>
              <a:t>9. </a:t>
            </a:r>
            <a:r>
              <a:rPr lang="zh-CN" altLang="en-US" sz="3200" dirty="0"/>
              <a:t>对身体有好处</a:t>
            </a:r>
            <a:r>
              <a:rPr lang="en-US" altLang="zh-CN" sz="3200" dirty="0"/>
              <a:t>__________________________</a:t>
            </a:r>
          </a:p>
        </p:txBody>
      </p:sp>
      <p:sp>
        <p:nvSpPr>
          <p:cNvPr id="84996" name="TextBox 13"/>
          <p:cNvSpPr txBox="1">
            <a:spLocks noChangeArrowheads="1"/>
          </p:cNvSpPr>
          <p:nvPr/>
        </p:nvSpPr>
        <p:spPr bwMode="auto">
          <a:xfrm>
            <a:off x="4284663" y="1536700"/>
            <a:ext cx="3860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 14-year-old girl</a:t>
            </a:r>
          </a:p>
        </p:txBody>
      </p:sp>
      <p:sp>
        <p:nvSpPr>
          <p:cNvPr id="84997" name="TextBox 15"/>
          <p:cNvSpPr txBox="1">
            <a:spLocks noChangeArrowheads="1"/>
          </p:cNvSpPr>
          <p:nvPr/>
        </p:nvSpPr>
        <p:spPr bwMode="auto">
          <a:xfrm>
            <a:off x="2843213" y="2039938"/>
            <a:ext cx="4562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sym typeface="Arial" panose="020B0604020202020204" pitchFamily="34" charset="0"/>
              </a:rPr>
              <a:t>live in</a:t>
            </a:r>
          </a:p>
        </p:txBody>
      </p:sp>
      <p:sp>
        <p:nvSpPr>
          <p:cNvPr id="84998" name="TextBox 17"/>
          <p:cNvSpPr txBox="1">
            <a:spLocks noChangeArrowheads="1"/>
          </p:cNvSpPr>
          <p:nvPr/>
        </p:nvSpPr>
        <p:spPr bwMode="auto">
          <a:xfrm>
            <a:off x="2752725" y="2473325"/>
            <a:ext cx="367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up</a:t>
            </a:r>
          </a:p>
        </p:txBody>
      </p:sp>
      <p:sp>
        <p:nvSpPr>
          <p:cNvPr id="84999" name="TextBox 18"/>
          <p:cNvSpPr txBox="1">
            <a:spLocks noChangeArrowheads="1"/>
          </p:cNvSpPr>
          <p:nvPr/>
        </p:nvSpPr>
        <p:spPr bwMode="auto">
          <a:xfrm>
            <a:off x="3492500" y="3048000"/>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far from</a:t>
            </a:r>
          </a:p>
        </p:txBody>
      </p:sp>
      <p:sp>
        <p:nvSpPr>
          <p:cNvPr id="85000" name="TextBox 18"/>
          <p:cNvSpPr txBox="1">
            <a:spLocks noChangeArrowheads="1"/>
          </p:cNvSpPr>
          <p:nvPr/>
        </p:nvSpPr>
        <p:spPr bwMode="auto">
          <a:xfrm>
            <a:off x="2771775" y="3552825"/>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takes the bus </a:t>
            </a:r>
          </a:p>
        </p:txBody>
      </p:sp>
      <p:sp>
        <p:nvSpPr>
          <p:cNvPr id="85001" name="TextBox 18"/>
          <p:cNvSpPr txBox="1">
            <a:spLocks noChangeArrowheads="1"/>
          </p:cNvSpPr>
          <p:nvPr/>
        </p:nvSpPr>
        <p:spPr bwMode="auto">
          <a:xfrm>
            <a:off x="2914650" y="3984625"/>
            <a:ext cx="3773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talk to</a:t>
            </a:r>
          </a:p>
        </p:txBody>
      </p:sp>
      <p:sp>
        <p:nvSpPr>
          <p:cNvPr id="85002" name="TextBox 18"/>
          <p:cNvSpPr txBox="1">
            <a:spLocks noChangeArrowheads="1"/>
          </p:cNvSpPr>
          <p:nvPr/>
        </p:nvSpPr>
        <p:spPr bwMode="auto">
          <a:xfrm>
            <a:off x="2987675" y="4489450"/>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be late for </a:t>
            </a:r>
          </a:p>
        </p:txBody>
      </p:sp>
      <p:sp>
        <p:nvSpPr>
          <p:cNvPr id="85003" name="TextBox 18"/>
          <p:cNvSpPr txBox="1">
            <a:spLocks noChangeArrowheads="1"/>
          </p:cNvSpPr>
          <p:nvPr/>
        </p:nvSpPr>
        <p:spPr bwMode="auto">
          <a:xfrm>
            <a:off x="3924300" y="4992688"/>
            <a:ext cx="4706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on my way to school </a:t>
            </a:r>
          </a:p>
        </p:txBody>
      </p:sp>
      <p:sp>
        <p:nvSpPr>
          <p:cNvPr id="85004" name="TextBox 18"/>
          <p:cNvSpPr txBox="1">
            <a:spLocks noChangeArrowheads="1"/>
          </p:cNvSpPr>
          <p:nvPr/>
        </p:nvSpPr>
        <p:spPr bwMode="auto">
          <a:xfrm>
            <a:off x="3419475" y="5497513"/>
            <a:ext cx="4706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be good for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6"/>
                                        </p:tgtEl>
                                        <p:attrNameLst>
                                          <p:attrName>style.visibility</p:attrName>
                                        </p:attrNameLst>
                                      </p:cBhvr>
                                      <p:to>
                                        <p:strVal val="visible"/>
                                      </p:to>
                                    </p:set>
                                    <p:animEffect transition="in" filter="blinds(horizontal)">
                                      <p:cBhvr>
                                        <p:cTn id="7" dur="500"/>
                                        <p:tgtEl>
                                          <p:spTgt spid="849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7"/>
                                        </p:tgtEl>
                                        <p:attrNameLst>
                                          <p:attrName>style.visibility</p:attrName>
                                        </p:attrNameLst>
                                      </p:cBhvr>
                                      <p:to>
                                        <p:strVal val="visible"/>
                                      </p:to>
                                    </p:set>
                                    <p:animEffect transition="in" filter="blinds(horizontal)">
                                      <p:cBhvr>
                                        <p:cTn id="12" dur="500"/>
                                        <p:tgtEl>
                                          <p:spTgt spid="849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8"/>
                                        </p:tgtEl>
                                        <p:attrNameLst>
                                          <p:attrName>style.visibility</p:attrName>
                                        </p:attrNameLst>
                                      </p:cBhvr>
                                      <p:to>
                                        <p:strVal val="visible"/>
                                      </p:to>
                                    </p:set>
                                    <p:animEffect transition="in" filter="blinds(horizontal)">
                                      <p:cBhvr>
                                        <p:cTn id="17" dur="500"/>
                                        <p:tgtEl>
                                          <p:spTgt spid="849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999"/>
                                        </p:tgtEl>
                                        <p:attrNameLst>
                                          <p:attrName>style.visibility</p:attrName>
                                        </p:attrNameLst>
                                      </p:cBhvr>
                                      <p:to>
                                        <p:strVal val="visible"/>
                                      </p:to>
                                    </p:set>
                                    <p:animEffect transition="in" filter="blinds(horizontal)">
                                      <p:cBhvr>
                                        <p:cTn id="22" dur="500"/>
                                        <p:tgtEl>
                                          <p:spTgt spid="849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5000"/>
                                        </p:tgtEl>
                                        <p:attrNameLst>
                                          <p:attrName>style.visibility</p:attrName>
                                        </p:attrNameLst>
                                      </p:cBhvr>
                                      <p:to>
                                        <p:strVal val="visible"/>
                                      </p:to>
                                    </p:set>
                                    <p:animEffect transition="in" filter="blinds(horizontal)">
                                      <p:cBhvr>
                                        <p:cTn id="27" dur="500"/>
                                        <p:tgtEl>
                                          <p:spTgt spid="8500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001"/>
                                        </p:tgtEl>
                                        <p:attrNameLst>
                                          <p:attrName>style.visibility</p:attrName>
                                        </p:attrNameLst>
                                      </p:cBhvr>
                                      <p:to>
                                        <p:strVal val="visible"/>
                                      </p:to>
                                    </p:set>
                                    <p:animEffect transition="in" filter="blinds(horizontal)">
                                      <p:cBhvr>
                                        <p:cTn id="32" dur="500"/>
                                        <p:tgtEl>
                                          <p:spTgt spid="8500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5002"/>
                                        </p:tgtEl>
                                        <p:attrNameLst>
                                          <p:attrName>style.visibility</p:attrName>
                                        </p:attrNameLst>
                                      </p:cBhvr>
                                      <p:to>
                                        <p:strVal val="visible"/>
                                      </p:to>
                                    </p:set>
                                    <p:animEffect transition="in" filter="blinds(horizontal)">
                                      <p:cBhvr>
                                        <p:cTn id="37" dur="500"/>
                                        <p:tgtEl>
                                          <p:spTgt spid="8500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5003"/>
                                        </p:tgtEl>
                                        <p:attrNameLst>
                                          <p:attrName>style.visibility</p:attrName>
                                        </p:attrNameLst>
                                      </p:cBhvr>
                                      <p:to>
                                        <p:strVal val="visible"/>
                                      </p:to>
                                    </p:set>
                                    <p:animEffect transition="in" filter="blinds(horizontal)">
                                      <p:cBhvr>
                                        <p:cTn id="42" dur="500"/>
                                        <p:tgtEl>
                                          <p:spTgt spid="8500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5004"/>
                                        </p:tgtEl>
                                        <p:attrNameLst>
                                          <p:attrName>style.visibility</p:attrName>
                                        </p:attrNameLst>
                                      </p:cBhvr>
                                      <p:to>
                                        <p:strVal val="visible"/>
                                      </p:to>
                                    </p:set>
                                    <p:animEffect transition="in" filter="blinds(horizontal)">
                                      <p:cBhvr>
                                        <p:cTn id="47" dur="500"/>
                                        <p:tgtEl>
                                          <p:spTgt spid="85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P spid="84997" grpId="0"/>
      <p:bldP spid="84998" grpId="0"/>
      <p:bldP spid="84999" grpId="0"/>
      <p:bldP spid="85000" grpId="0"/>
      <p:bldP spid="85001" grpId="0"/>
      <p:bldP spid="85002" grpId="0"/>
      <p:bldP spid="85003" grpId="0"/>
      <p:bldP spid="8500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Text Box 21"/>
          <p:cNvSpPr txBox="1">
            <a:spLocks noChangeArrowheads="1"/>
          </p:cNvSpPr>
          <p:nvPr/>
        </p:nvSpPr>
        <p:spPr bwMode="auto">
          <a:xfrm>
            <a:off x="349250" y="0"/>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7043" name="矩形 2"/>
          <p:cNvSpPr>
            <a:spLocks noChangeArrowheads="1"/>
          </p:cNvSpPr>
          <p:nvPr/>
        </p:nvSpPr>
        <p:spPr bwMode="auto">
          <a:xfrm>
            <a:off x="0" y="908050"/>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三、重点句型解析并造句。</a:t>
            </a:r>
          </a:p>
          <a:p>
            <a:pPr algn="l">
              <a:buFont typeface="Arial" panose="020B0604020202020204" pitchFamily="34" charset="0"/>
              <a:buNone/>
            </a:pPr>
            <a:r>
              <a:rPr lang="zh-CN" altLang="en-US" sz="3200" dirty="0"/>
              <a:t>★ </a:t>
            </a:r>
            <a:r>
              <a:rPr lang="en-US" altLang="zh-CN" sz="3200" dirty="0"/>
              <a:t>I think walking is good for my health. </a:t>
            </a:r>
            <a:r>
              <a:rPr lang="zh-CN" altLang="en-US" sz="3200" dirty="0"/>
              <a:t>我认为散步对我的健康有好处。</a:t>
            </a:r>
          </a:p>
          <a:p>
            <a:pPr algn="l">
              <a:buFont typeface="Arial" panose="020B0604020202020204" pitchFamily="34" charset="0"/>
              <a:buNone/>
            </a:pPr>
            <a:r>
              <a:rPr lang="en-US" altLang="zh-CN" sz="3200" dirty="0"/>
              <a:t>10. </a:t>
            </a:r>
            <a:r>
              <a:rPr lang="zh-CN" altLang="en-US" sz="3200" dirty="0"/>
              <a:t>他认为刷牙对他的牙齿有好处。</a:t>
            </a:r>
          </a:p>
          <a:p>
            <a:pPr algn="l">
              <a:buFont typeface="Arial" panose="020B0604020202020204" pitchFamily="34" charset="0"/>
              <a:buNone/>
            </a:pPr>
            <a:r>
              <a:rPr lang="en-US" altLang="zh-CN" sz="3200" dirty="0"/>
              <a:t>_______________________________________</a:t>
            </a:r>
          </a:p>
          <a:p>
            <a:pPr algn="l">
              <a:buFont typeface="Arial" panose="020B0604020202020204" pitchFamily="34" charset="0"/>
              <a:buNone/>
            </a:pPr>
            <a:r>
              <a:rPr lang="en-US" altLang="zh-CN" sz="3200" dirty="0"/>
              <a:t>★ So in my opinion, the best way to go to school is on foot. </a:t>
            </a:r>
            <a:r>
              <a:rPr lang="zh-CN" altLang="en-US" sz="3200" dirty="0"/>
              <a:t>在我看来，上学最好的方式是走路去。</a:t>
            </a:r>
          </a:p>
          <a:p>
            <a:pPr algn="l">
              <a:buFont typeface="Arial" panose="020B0604020202020204" pitchFamily="34" charset="0"/>
              <a:buNone/>
            </a:pPr>
            <a:r>
              <a:rPr lang="en-US" altLang="zh-CN" sz="3200" dirty="0"/>
              <a:t>11. </a:t>
            </a:r>
            <a:r>
              <a:rPr lang="zh-CN" altLang="en-US" sz="3200" dirty="0"/>
              <a:t>在我看来，保持健康最好的方式是跑步。</a:t>
            </a:r>
            <a:r>
              <a:rPr lang="en-US" altLang="zh-CN" sz="3200" dirty="0"/>
              <a:t>______________________________________________________________________________</a:t>
            </a:r>
          </a:p>
        </p:txBody>
      </p:sp>
      <p:sp>
        <p:nvSpPr>
          <p:cNvPr id="87044" name="TextBox 4"/>
          <p:cNvSpPr txBox="1">
            <a:spLocks noChangeArrowheads="1"/>
          </p:cNvSpPr>
          <p:nvPr/>
        </p:nvSpPr>
        <p:spPr bwMode="auto">
          <a:xfrm>
            <a:off x="36513" y="2708275"/>
            <a:ext cx="915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He thinks brushing teeth is good for his teeth.</a:t>
            </a:r>
          </a:p>
        </p:txBody>
      </p:sp>
      <p:sp>
        <p:nvSpPr>
          <p:cNvPr id="87045" name="TextBox 4"/>
          <p:cNvSpPr txBox="1">
            <a:spLocks noChangeArrowheads="1"/>
          </p:cNvSpPr>
          <p:nvPr/>
        </p:nvSpPr>
        <p:spPr bwMode="auto">
          <a:xfrm>
            <a:off x="36513" y="4725988"/>
            <a:ext cx="86375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In my opinion, the best way to keep healthy is running.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blinds(horizontal)">
                                      <p:cBhvr>
                                        <p:cTn id="7" dur="500"/>
                                        <p:tgtEl>
                                          <p:spTgt spid="870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5"/>
                                        </p:tgtEl>
                                        <p:attrNameLst>
                                          <p:attrName>style.visibility</p:attrName>
                                        </p:attrNameLst>
                                      </p:cBhvr>
                                      <p:to>
                                        <p:strVal val="visible"/>
                                      </p:to>
                                    </p:set>
                                    <p:animEffect transition="in" filter="blinds(horizontal)">
                                      <p:cBhvr>
                                        <p:cTn id="12"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04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Text Box 21"/>
          <p:cNvSpPr txBox="1">
            <a:spLocks noChangeArrowheads="1"/>
          </p:cNvSpPr>
          <p:nvPr/>
        </p:nvSpPr>
        <p:spPr bwMode="auto">
          <a:xfrm>
            <a:off x="349250" y="0"/>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a:t>Period 4</a:t>
            </a:r>
            <a:r>
              <a:rPr lang="zh-CN" altLang="en-US" sz="3200" b="1"/>
              <a:t>训练案 </a:t>
            </a:r>
            <a:r>
              <a:rPr lang="en-US" altLang="zh-CN" sz="3200" b="1"/>
              <a:t>(</a:t>
            </a:r>
            <a:r>
              <a:rPr lang="en-US" altLang="en-US" sz="3200" b="1"/>
              <a:t>Writing p18</a:t>
            </a:r>
            <a:r>
              <a:rPr lang="en-US" altLang="zh-CN" sz="3200" b="1"/>
              <a:t>)</a:t>
            </a:r>
            <a:endParaRPr lang="en-US" altLang="zh-CN" sz="3200"/>
          </a:p>
        </p:txBody>
      </p:sp>
      <p:sp>
        <p:nvSpPr>
          <p:cNvPr id="89091" name="矩形 2"/>
          <p:cNvSpPr>
            <a:spLocks noChangeArrowheads="1"/>
          </p:cNvSpPr>
          <p:nvPr/>
        </p:nvSpPr>
        <p:spPr bwMode="auto">
          <a:xfrm>
            <a:off x="0" y="857250"/>
            <a:ext cx="9144000"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写作一</a:t>
            </a:r>
            <a:r>
              <a:rPr lang="en-US" altLang="zh-CN" sz="3200"/>
              <a:t>: </a:t>
            </a:r>
            <a:r>
              <a:rPr lang="zh-CN" altLang="en-US" sz="3200"/>
              <a:t>完成课本</a:t>
            </a:r>
            <a:r>
              <a:rPr lang="en-US" altLang="zh-CN" sz="3200"/>
              <a:t>P18</a:t>
            </a:r>
            <a:r>
              <a:rPr lang="zh-CN" altLang="en-US" sz="3200"/>
              <a:t>的</a:t>
            </a:r>
            <a:r>
              <a:rPr lang="en-US" altLang="zh-CN" sz="3200"/>
              <a:t>3a </a:t>
            </a:r>
            <a:r>
              <a:rPr lang="zh-CN" altLang="en-US" sz="3200"/>
              <a:t>和</a:t>
            </a:r>
            <a:r>
              <a:rPr lang="en-US" altLang="zh-CN" sz="3200"/>
              <a:t>3b </a:t>
            </a:r>
            <a:r>
              <a:rPr lang="zh-CN" altLang="en-US" sz="3200"/>
              <a:t>的写作练习。</a:t>
            </a:r>
          </a:p>
          <a:p>
            <a:pPr algn="l">
              <a:buFont typeface="Arial" panose="020B0604020202020204" pitchFamily="34" charset="0"/>
              <a:buNone/>
            </a:pPr>
            <a:r>
              <a:rPr lang="zh-CN" altLang="en-US" sz="3200"/>
              <a:t>写作二</a:t>
            </a:r>
            <a:r>
              <a:rPr lang="en-US" altLang="zh-CN" sz="3200"/>
              <a:t>: </a:t>
            </a:r>
            <a:r>
              <a:rPr lang="zh-CN" altLang="en-US" sz="3200"/>
              <a:t>根据下面提示写一篇不少于</a:t>
            </a:r>
            <a:r>
              <a:rPr lang="en-US" altLang="zh-CN" sz="3200"/>
              <a:t>70</a:t>
            </a:r>
            <a:r>
              <a:rPr lang="zh-CN" altLang="en-US" sz="3200"/>
              <a:t>个词的作文。</a:t>
            </a:r>
          </a:p>
          <a:p>
            <a:pPr algn="l">
              <a:buFont typeface="Arial" panose="020B0604020202020204" pitchFamily="34" charset="0"/>
              <a:buNone/>
            </a:pPr>
            <a:r>
              <a:rPr lang="zh-CN" altLang="en-US" sz="3200"/>
              <a:t>假如</a:t>
            </a:r>
            <a:r>
              <a:rPr lang="en-US" altLang="zh-CN" sz="3200"/>
              <a:t>Bob</a:t>
            </a:r>
            <a:r>
              <a:rPr lang="zh-CN" altLang="en-US" sz="3200"/>
              <a:t>是你的朋友，他是一名学生，他父母在同一家服装店上班。根据下面表格中的内容用英语写一篇短文描述他一家人上学及上班的情况。</a:t>
            </a:r>
          </a:p>
        </p:txBody>
      </p:sp>
      <p:graphicFrame>
        <p:nvGraphicFramePr>
          <p:cNvPr id="2" name="表格 1"/>
          <p:cNvGraphicFramePr/>
          <p:nvPr/>
        </p:nvGraphicFramePr>
        <p:xfrm>
          <a:off x="127000" y="3624263"/>
          <a:ext cx="8863013" cy="2926085"/>
        </p:xfrm>
        <a:graphic>
          <a:graphicData uri="http://schemas.openxmlformats.org/drawingml/2006/table">
            <a:tbl>
              <a:tblPr firstRow="1" bandRow="1">
                <a:tableStyleId>{5940675A-B579-460E-94D1-54222C63F5DA}</a:tableStyleId>
              </a:tblPr>
              <a:tblGrid>
                <a:gridCol w="1790764">
                  <a:extLst>
                    <a:ext uri="{9D8B030D-6E8A-4147-A177-3AD203B41FA5}">
                      <a16:colId xmlns:a16="http://schemas.microsoft.com/office/drawing/2014/main" val="20000"/>
                    </a:ext>
                  </a:extLst>
                </a:gridCol>
                <a:gridCol w="3393562">
                  <a:extLst>
                    <a:ext uri="{9D8B030D-6E8A-4147-A177-3AD203B41FA5}">
                      <a16:colId xmlns:a16="http://schemas.microsoft.com/office/drawing/2014/main" val="20001"/>
                    </a:ext>
                  </a:extLst>
                </a:gridCol>
                <a:gridCol w="3678687">
                  <a:extLst>
                    <a:ext uri="{9D8B030D-6E8A-4147-A177-3AD203B41FA5}">
                      <a16:colId xmlns:a16="http://schemas.microsoft.com/office/drawing/2014/main" val="20002"/>
                    </a:ext>
                  </a:extLst>
                </a:gridCol>
              </a:tblGrid>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Who</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Bob</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Bob’s parents</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5253">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Where</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From home to school</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From home to the store</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How far</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About 2 km</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About 10 km</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How</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By bike</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By bus</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How long</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About 15 minutes</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About 30 minutes</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940</Words>
  <Application>Microsoft Office PowerPoint</Application>
  <PresentationFormat>全屏显示(4:3)</PresentationFormat>
  <Paragraphs>132</Paragraphs>
  <Slides>12</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2023-01-17T00:22:35Z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C8820BF7C52840B68E9EBF24B27A4E25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