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1DE83E8C-CFAA-4241-B4B5-07141F5183BE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83E8C-CFAA-4241-B4B5-07141F5183BE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68ACFFA-9278-413D-9A86-61390FE7438F}" type="slidenum">
              <a:rPr lang="en-US" altLang="zh-CN"/>
              <a:t>8</a:t>
            </a:fld>
            <a:endParaRPr lang="en-US" altLang="zh-CN"/>
          </a:p>
        </p:txBody>
      </p:sp>
      <p:sp>
        <p:nvSpPr>
          <p:cNvPr id="1044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04451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zh-CN"/>
          </a:p>
        </p:txBody>
      </p:sp>
      <p:sp>
        <p:nvSpPr>
          <p:cNvPr id="104452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AA0CA573-0F96-48E8-8748-13D372B42106}" type="slidenum">
              <a:rPr lang="en-US" altLang="zh-CN" sz="1200"/>
              <a:t>8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EFB34BB-742F-41AD-B737-DBE2B3856A97}" type="slidenum">
              <a:rPr lang="en-US" altLang="zh-CN"/>
              <a:t>21</a:t>
            </a:fld>
            <a:endParaRPr lang="en-US" altLang="zh-CN"/>
          </a:p>
        </p:txBody>
      </p:sp>
      <p:sp>
        <p:nvSpPr>
          <p:cNvPr id="11878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18787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zh-CN"/>
          </a:p>
        </p:txBody>
      </p:sp>
      <p:sp>
        <p:nvSpPr>
          <p:cNvPr id="118788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buFont typeface="Arial" panose="020B0604020202020204" pitchFamily="34" charset="0"/>
              <a:buNone/>
            </a:pPr>
            <a:fld id="{67BDEC00-5263-40C1-A14F-7D6097D3A105}" type="slidenum">
              <a:rPr lang="en-US" altLang="zh-CN" sz="1200"/>
              <a:t>21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7BFA2-9F25-4CD1-A674-D380AC0FAF2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0903F-4D35-456D-B36E-0AB9E47AFEE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F7FE7-153C-4686-A3DB-06953741B04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470D7-91D4-4DE1-80EA-C2C9E0170FC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6BCDF-2B72-4791-8D2D-BD8AA95E8DB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68895-24F5-49FC-B0EC-D827BC088D5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220F0-3EBE-4113-A11C-F1DC9FED1D5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DD751-BCFF-47AF-93D6-2E266C950EF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90327-8D1A-4B7D-A71A-A937954212E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84F75-3B0F-473E-BD34-2DD50590113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EC57A0AD-684E-4A93-80C4-82EBB674F79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5"/>
          <p:cNvSpPr>
            <a:spLocks noChangeArrowheads="1"/>
          </p:cNvSpPr>
          <p:nvPr/>
        </p:nvSpPr>
        <p:spPr bwMode="auto">
          <a:xfrm>
            <a:off x="-11112" y="1657350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54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</a:t>
            </a:r>
            <a:r>
              <a:rPr lang="zh-CN" altLang="en-US" sz="54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行线的性质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0" y="89535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第七章  平行线的证明</a:t>
            </a:r>
          </a:p>
        </p:txBody>
      </p:sp>
      <p:sp>
        <p:nvSpPr>
          <p:cNvPr id="36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37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9" name="MH_Text_1"/>
          <p:cNvSpPr>
            <a:spLocks noChangeArrowheads="1"/>
          </p:cNvSpPr>
          <p:nvPr/>
        </p:nvSpPr>
        <p:spPr bwMode="auto">
          <a:xfrm>
            <a:off x="723900" y="3258740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0" name="MH_SubTitle_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22314" y="346233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41" name="MH_Other_1"/>
          <p:cNvSpPr>
            <a:spLocks noChangeArrowheads="1"/>
          </p:cNvSpPr>
          <p:nvPr/>
        </p:nvSpPr>
        <p:spPr bwMode="auto">
          <a:xfrm>
            <a:off x="2149476" y="359092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2" name="MH_Text_2"/>
          <p:cNvSpPr>
            <a:spLocks noChangeArrowheads="1"/>
          </p:cNvSpPr>
          <p:nvPr/>
        </p:nvSpPr>
        <p:spPr bwMode="auto">
          <a:xfrm>
            <a:off x="2711450" y="325755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3" name="MH_SubTitle_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711450" y="3462337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44" name="MH_Other_2"/>
          <p:cNvSpPr>
            <a:spLocks noChangeArrowheads="1"/>
          </p:cNvSpPr>
          <p:nvPr/>
        </p:nvSpPr>
        <p:spPr bwMode="auto">
          <a:xfrm>
            <a:off x="2746376" y="358854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5" name="MH_Other_3"/>
          <p:cNvSpPr>
            <a:spLocks noChangeArrowheads="1"/>
          </p:cNvSpPr>
          <p:nvPr/>
        </p:nvSpPr>
        <p:spPr bwMode="auto">
          <a:xfrm>
            <a:off x="4179889" y="359092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6" name="MH_Text_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19639" y="3257550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7" name="MH_SubTitle_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19639" y="346233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48" name="MH_Other_4"/>
          <p:cNvSpPr>
            <a:spLocks noChangeArrowheads="1"/>
          </p:cNvSpPr>
          <p:nvPr/>
        </p:nvSpPr>
        <p:spPr bwMode="auto">
          <a:xfrm>
            <a:off x="4776788" y="3588543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9" name="MH_Other_5"/>
          <p:cNvSpPr>
            <a:spLocks noChangeArrowheads="1"/>
          </p:cNvSpPr>
          <p:nvPr/>
        </p:nvSpPr>
        <p:spPr bwMode="auto">
          <a:xfrm>
            <a:off x="6178551" y="359092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50" name="MH_Text_4"/>
          <p:cNvSpPr>
            <a:spLocks noChangeArrowheads="1"/>
          </p:cNvSpPr>
          <p:nvPr/>
        </p:nvSpPr>
        <p:spPr bwMode="auto">
          <a:xfrm>
            <a:off x="6727825" y="325755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 cap="flat" cmpd="sng">
            <a:noFill/>
            <a:bevel/>
          </a:ln>
          <a:effectLst>
            <a:outerShdw dist="25401" dir="2700000" algn="ctr" rotWithShape="0">
              <a:srgbClr val="000000">
                <a:alpha val="28999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51" name="MH_SubTitle_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727826" y="3462337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52" name="MH_Other_6"/>
          <p:cNvSpPr>
            <a:spLocks noChangeArrowheads="1"/>
          </p:cNvSpPr>
          <p:nvPr/>
        </p:nvSpPr>
        <p:spPr bwMode="auto">
          <a:xfrm>
            <a:off x="6777039" y="358854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53" name="MH_Other_7"/>
          <p:cNvGrpSpPr/>
          <p:nvPr/>
        </p:nvGrpSpPr>
        <p:grpSpPr bwMode="auto">
          <a:xfrm>
            <a:off x="2085975" y="3555206"/>
            <a:ext cx="890588" cy="200025"/>
            <a:chOff x="0" y="0"/>
            <a:chExt cx="561" cy="169"/>
          </a:xfrm>
        </p:grpSpPr>
        <p:pic>
          <p:nvPicPr>
            <p:cNvPr id="54" name="MH_Other_7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56" name="MH_Other_8"/>
          <p:cNvSpPr>
            <a:spLocks noChangeArrowheads="1"/>
          </p:cNvSpPr>
          <p:nvPr/>
        </p:nvSpPr>
        <p:spPr bwMode="auto">
          <a:xfrm>
            <a:off x="2184401" y="362188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beve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57" name="MH_Other_9"/>
          <p:cNvGrpSpPr/>
          <p:nvPr/>
        </p:nvGrpSpPr>
        <p:grpSpPr bwMode="auto">
          <a:xfrm>
            <a:off x="4116388" y="3555206"/>
            <a:ext cx="889000" cy="200025"/>
            <a:chOff x="0" y="0"/>
            <a:chExt cx="560" cy="169"/>
          </a:xfrm>
        </p:grpSpPr>
        <p:pic>
          <p:nvPicPr>
            <p:cNvPr id="58" name="MH_Other_9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9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60" name="MH_Other_10"/>
          <p:cNvSpPr>
            <a:spLocks noChangeArrowheads="1"/>
          </p:cNvSpPr>
          <p:nvPr/>
        </p:nvSpPr>
        <p:spPr bwMode="auto">
          <a:xfrm>
            <a:off x="4214814" y="362188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beve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61" name="MH_Other_11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5050" y="3555206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6226176" y="3631406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63" name="MH_Other_12"/>
          <p:cNvSpPr>
            <a:spLocks noChangeArrowheads="1"/>
          </p:cNvSpPr>
          <p:nvPr/>
        </p:nvSpPr>
        <p:spPr bwMode="auto">
          <a:xfrm>
            <a:off x="6213476" y="362188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beve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0" y="4299941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圆角矩形 94247"/>
          <p:cNvSpPr>
            <a:spLocks noChangeArrowheads="1"/>
          </p:cNvSpPr>
          <p:nvPr/>
        </p:nvSpPr>
        <p:spPr bwMode="auto">
          <a:xfrm>
            <a:off x="755650" y="627460"/>
            <a:ext cx="7169150" cy="540544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6499" name="Text Box 2"/>
          <p:cNvSpPr txBox="1">
            <a:spLocks noChangeArrowheads="1"/>
          </p:cNvSpPr>
          <p:nvPr/>
        </p:nvSpPr>
        <p:spPr bwMode="auto">
          <a:xfrm>
            <a:off x="838200" y="726281"/>
            <a:ext cx="7956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定理</a:t>
            </a:r>
            <a:r>
              <a:rPr lang="en-US" altLang="zh-CN" sz="24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两条直线被第三条直线所截，同旁内角互补</a:t>
            </a:r>
            <a:endParaRPr lang="zh-CN" altLang="zh-CN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" name="Group 3"/>
          <p:cNvGrpSpPr/>
          <p:nvPr/>
        </p:nvGrpSpPr>
        <p:grpSpPr bwMode="auto">
          <a:xfrm>
            <a:off x="6011863" y="901304"/>
            <a:ext cx="2698750" cy="1885950"/>
            <a:chOff x="0" y="0"/>
            <a:chExt cx="1700" cy="1584"/>
          </a:xfrm>
        </p:grpSpPr>
        <p:sp>
          <p:nvSpPr>
            <p:cNvPr id="106501" name="Line 4"/>
            <p:cNvSpPr>
              <a:spLocks noChangeShapeType="1"/>
            </p:cNvSpPr>
            <p:nvPr/>
          </p:nvSpPr>
          <p:spPr bwMode="auto">
            <a:xfrm>
              <a:off x="212" y="624"/>
              <a:ext cx="1488" cy="0"/>
            </a:xfrm>
            <a:prstGeom prst="line">
              <a:avLst/>
            </a:prstGeom>
            <a:noFill/>
            <a:ln w="57150">
              <a:solidFill>
                <a:srgbClr val="66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6502" name="Line 5"/>
            <p:cNvSpPr>
              <a:spLocks noChangeShapeType="1"/>
            </p:cNvSpPr>
            <p:nvPr/>
          </p:nvSpPr>
          <p:spPr bwMode="auto">
            <a:xfrm>
              <a:off x="212" y="1296"/>
              <a:ext cx="1488" cy="0"/>
            </a:xfrm>
            <a:prstGeom prst="line">
              <a:avLst/>
            </a:prstGeom>
            <a:noFill/>
            <a:ln w="57150">
              <a:solidFill>
                <a:srgbClr val="66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6503" name="Line 6"/>
            <p:cNvSpPr>
              <a:spLocks noChangeShapeType="1"/>
            </p:cNvSpPr>
            <p:nvPr/>
          </p:nvSpPr>
          <p:spPr bwMode="auto">
            <a:xfrm flipH="1">
              <a:off x="528" y="240"/>
              <a:ext cx="788" cy="1344"/>
            </a:xfrm>
            <a:prstGeom prst="line">
              <a:avLst/>
            </a:prstGeom>
            <a:noFill/>
            <a:ln w="57150">
              <a:solidFill>
                <a:srgbClr val="66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6504" name="Text Box 7"/>
            <p:cNvSpPr txBox="1">
              <a:spLocks noChangeArrowheads="1"/>
            </p:cNvSpPr>
            <p:nvPr/>
          </p:nvSpPr>
          <p:spPr bwMode="auto">
            <a:xfrm>
              <a:off x="1052" y="644"/>
              <a:ext cx="197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None/>
              </a:pPr>
              <a:r>
                <a:rPr lang="zh-CN" altLang="zh-CN" sz="20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6505" name="Text Box 8"/>
            <p:cNvSpPr txBox="1">
              <a:spLocks noChangeArrowheads="1"/>
            </p:cNvSpPr>
            <p:nvPr/>
          </p:nvSpPr>
          <p:spPr bwMode="auto">
            <a:xfrm>
              <a:off x="820" y="1056"/>
              <a:ext cx="197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None/>
              </a:pPr>
              <a:r>
                <a:rPr lang="zh-CN" altLang="zh-CN" sz="20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06506" name="Text Box 9"/>
            <p:cNvSpPr txBox="1">
              <a:spLocks noChangeArrowheads="1"/>
            </p:cNvSpPr>
            <p:nvPr/>
          </p:nvSpPr>
          <p:spPr bwMode="auto">
            <a:xfrm>
              <a:off x="20" y="1104"/>
              <a:ext cx="21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None/>
              </a:pPr>
              <a:r>
                <a:rPr lang="zh-CN" altLang="zh-CN" sz="2400" i="1">
                  <a:latin typeface="Times New Roman" panose="02020603050405020304" pitchFamily="18" charset="0"/>
                  <a:ea typeface="EU-BX" pitchFamily="65" charset="-122"/>
                </a:rPr>
                <a:t>b</a:t>
              </a:r>
            </a:p>
          </p:txBody>
        </p:sp>
        <p:sp>
          <p:nvSpPr>
            <p:cNvPr id="106507" name="Text Box 10"/>
            <p:cNvSpPr txBox="1">
              <a:spLocks noChangeArrowheads="1"/>
            </p:cNvSpPr>
            <p:nvPr/>
          </p:nvSpPr>
          <p:spPr bwMode="auto">
            <a:xfrm>
              <a:off x="1268" y="0"/>
              <a:ext cx="20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None/>
              </a:pPr>
              <a:r>
                <a:rPr lang="zh-CN" altLang="zh-CN" sz="2400" i="1">
                  <a:latin typeface="Times New Roman" panose="02020603050405020304" pitchFamily="18" charset="0"/>
                  <a:ea typeface="EU-BX" pitchFamily="65" charset="-122"/>
                </a:rPr>
                <a:t>c</a:t>
              </a:r>
            </a:p>
          </p:txBody>
        </p:sp>
        <p:sp>
          <p:nvSpPr>
            <p:cNvPr id="106508" name="Text Box 11"/>
            <p:cNvSpPr txBox="1">
              <a:spLocks noChangeArrowheads="1"/>
            </p:cNvSpPr>
            <p:nvPr/>
          </p:nvSpPr>
          <p:spPr bwMode="auto">
            <a:xfrm>
              <a:off x="1180" y="368"/>
              <a:ext cx="197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None/>
              </a:pPr>
              <a:r>
                <a:rPr lang="zh-CN" altLang="zh-CN" sz="200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06509" name="Text Box 12"/>
            <p:cNvSpPr txBox="1">
              <a:spLocks noChangeArrowheads="1"/>
            </p:cNvSpPr>
            <p:nvPr/>
          </p:nvSpPr>
          <p:spPr bwMode="auto">
            <a:xfrm>
              <a:off x="0" y="480"/>
              <a:ext cx="21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None/>
              </a:pPr>
              <a:r>
                <a:rPr lang="zh-CN" altLang="zh-CN" sz="2400" i="1">
                  <a:latin typeface="Times New Roman" panose="02020603050405020304" pitchFamily="18" charset="0"/>
                  <a:ea typeface="EU-BX" pitchFamily="65" charset="-122"/>
                </a:rPr>
                <a:t>a</a:t>
              </a:r>
            </a:p>
          </p:txBody>
        </p:sp>
      </p:grp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730251" y="1085850"/>
            <a:ext cx="5211683" cy="207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已知：直线</a:t>
            </a:r>
            <a:r>
              <a:rPr lang="zh-CN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a∥b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和∠</a:t>
            </a: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是直</a:t>
            </a:r>
          </a:p>
          <a:p>
            <a:pPr>
              <a:lnSpc>
                <a:spcPct val="14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线</a:t>
            </a:r>
            <a:r>
              <a:rPr lang="zh-CN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被直线</a:t>
            </a:r>
            <a:r>
              <a:rPr lang="zh-CN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截出的同旁内角</a:t>
            </a: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4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求证： ∠</a:t>
            </a: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1+∠2=180°.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730250" y="2625329"/>
            <a:ext cx="7696338" cy="276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证明：∵</a:t>
            </a:r>
            <a:r>
              <a:rPr lang="zh-CN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a∥b 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14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∴∠2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＝∠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 (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两条直线平行，同位角相等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14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∵∠1+∠3 =180° (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平角等于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180°)</a:t>
            </a:r>
          </a:p>
          <a:p>
            <a:pPr>
              <a:lnSpc>
                <a:spcPct val="14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∴∠1+∠2=180 ° (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等量代换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1279" name="弧形 2"/>
          <p:cNvSpPr>
            <a:spLocks noChangeArrowheads="1"/>
          </p:cNvSpPr>
          <p:nvPr/>
        </p:nvSpPr>
        <p:spPr bwMode="auto">
          <a:xfrm>
            <a:off x="7740650" y="1506141"/>
            <a:ext cx="266700" cy="275034"/>
          </a:xfrm>
          <a:custGeom>
            <a:avLst/>
            <a:gdLst>
              <a:gd name="T0" fmla="*/ 133349 w 266700"/>
              <a:gd name="T1" fmla="*/ 0 h 365760"/>
              <a:gd name="T2" fmla="*/ 266699 w 266700"/>
              <a:gd name="T3" fmla="*/ 182880 h 365760"/>
              <a:gd name="T4" fmla="*/ 133350 w 266700"/>
              <a:gd name="T5" fmla="*/ 182880 h 365760"/>
              <a:gd name="T6" fmla="*/ 133349 w 266700"/>
              <a:gd name="T7" fmla="*/ 0 h 365760"/>
              <a:gd name="T8" fmla="*/ 266699 w 266700"/>
              <a:gd name="T9" fmla="*/ 182880 h 36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6700" h="365760" stroke="0">
                <a:moveTo>
                  <a:pt x="133349" y="0"/>
                </a:moveTo>
                <a:cubicBezTo>
                  <a:pt x="206996" y="0"/>
                  <a:pt x="266699" y="81878"/>
                  <a:pt x="266699" y="182880"/>
                </a:cubicBezTo>
                <a:lnTo>
                  <a:pt x="133350" y="182880"/>
                </a:lnTo>
                <a:close/>
              </a:path>
              <a:path w="266700" h="365760" fill="none">
                <a:moveTo>
                  <a:pt x="133349" y="0"/>
                </a:moveTo>
                <a:cubicBezTo>
                  <a:pt x="206996" y="0"/>
                  <a:pt x="266699" y="81878"/>
                  <a:pt x="266699" y="182880"/>
                </a:cubicBez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1280" name="弧形 3"/>
          <p:cNvSpPr>
            <a:spLocks noChangeArrowheads="1"/>
          </p:cNvSpPr>
          <p:nvPr/>
        </p:nvSpPr>
        <p:spPr bwMode="auto">
          <a:xfrm>
            <a:off x="7118350" y="2284810"/>
            <a:ext cx="266700" cy="275034"/>
          </a:xfrm>
          <a:custGeom>
            <a:avLst/>
            <a:gdLst>
              <a:gd name="T0" fmla="*/ 133349 w 266700"/>
              <a:gd name="T1" fmla="*/ 0 h 365760"/>
              <a:gd name="T2" fmla="*/ 266699 w 266700"/>
              <a:gd name="T3" fmla="*/ 182880 h 365760"/>
              <a:gd name="T4" fmla="*/ 133350 w 266700"/>
              <a:gd name="T5" fmla="*/ 182880 h 365760"/>
              <a:gd name="T6" fmla="*/ 133349 w 266700"/>
              <a:gd name="T7" fmla="*/ 0 h 365760"/>
              <a:gd name="T8" fmla="*/ 266699 w 266700"/>
              <a:gd name="T9" fmla="*/ 182880 h 36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6700" h="365760" stroke="0">
                <a:moveTo>
                  <a:pt x="133349" y="0"/>
                </a:moveTo>
                <a:cubicBezTo>
                  <a:pt x="206996" y="0"/>
                  <a:pt x="266699" y="81878"/>
                  <a:pt x="266699" y="182880"/>
                </a:cubicBezTo>
                <a:lnTo>
                  <a:pt x="133350" y="182880"/>
                </a:lnTo>
                <a:close/>
              </a:path>
              <a:path w="266700" h="365760" fill="none">
                <a:moveTo>
                  <a:pt x="133349" y="0"/>
                </a:moveTo>
                <a:cubicBezTo>
                  <a:pt x="206996" y="0"/>
                  <a:pt x="266699" y="81878"/>
                  <a:pt x="266699" y="182880"/>
                </a:cubicBez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1281" name="弧形 4"/>
          <p:cNvSpPr>
            <a:spLocks noChangeArrowheads="1"/>
          </p:cNvSpPr>
          <p:nvPr/>
        </p:nvSpPr>
        <p:spPr bwMode="auto">
          <a:xfrm rot="5880000">
            <a:off x="7624764" y="1454547"/>
            <a:ext cx="200025" cy="365125"/>
          </a:xfrm>
          <a:custGeom>
            <a:avLst/>
            <a:gdLst>
              <a:gd name="T0" fmla="*/ 133349 w 266700"/>
              <a:gd name="T1" fmla="*/ 0 h 365760"/>
              <a:gd name="T2" fmla="*/ 266699 w 266700"/>
              <a:gd name="T3" fmla="*/ 182880 h 365760"/>
              <a:gd name="T4" fmla="*/ 133350 w 266700"/>
              <a:gd name="T5" fmla="*/ 182880 h 365760"/>
              <a:gd name="T6" fmla="*/ 133349 w 266700"/>
              <a:gd name="T7" fmla="*/ 0 h 365760"/>
              <a:gd name="T8" fmla="*/ 266699 w 266700"/>
              <a:gd name="T9" fmla="*/ 182880 h 36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6700" h="365760" stroke="0">
                <a:moveTo>
                  <a:pt x="133349" y="0"/>
                </a:moveTo>
                <a:cubicBezTo>
                  <a:pt x="206996" y="0"/>
                  <a:pt x="266699" y="81878"/>
                  <a:pt x="266699" y="182880"/>
                </a:cubicBezTo>
                <a:lnTo>
                  <a:pt x="133350" y="182880"/>
                </a:lnTo>
                <a:close/>
              </a:path>
              <a:path w="266700" h="365760" fill="none">
                <a:moveTo>
                  <a:pt x="133349" y="0"/>
                </a:moveTo>
                <a:cubicBezTo>
                  <a:pt x="206996" y="0"/>
                  <a:pt x="266699" y="81878"/>
                  <a:pt x="266699" y="182880"/>
                </a:cubicBez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/>
      <p:bldP spid="11279" grpId="0" animBg="1"/>
      <p:bldP spid="11280" grpId="0" animBg="1"/>
      <p:bldP spid="1128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7" name="文本框 100356"/>
          <p:cNvSpPr txBox="1">
            <a:spLocks noChangeArrowheads="1"/>
          </p:cNvSpPr>
          <p:nvPr/>
        </p:nvSpPr>
        <p:spPr bwMode="auto">
          <a:xfrm>
            <a:off x="585788" y="3200400"/>
            <a:ext cx="6223000" cy="185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证明：∵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，∴∠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1=∠2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8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同理∠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2=∠3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，∴∠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1=∠3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a∥c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pic>
        <p:nvPicPr>
          <p:cNvPr id="100358" name="图片 10035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00788" y="2463404"/>
            <a:ext cx="249555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4" name="圆角矩形 100358"/>
          <p:cNvSpPr>
            <a:spLocks noChangeArrowheads="1"/>
          </p:cNvSpPr>
          <p:nvPr/>
        </p:nvSpPr>
        <p:spPr bwMode="auto">
          <a:xfrm>
            <a:off x="755650" y="627460"/>
            <a:ext cx="7416800" cy="97274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7525" name="Text Box 64"/>
          <p:cNvSpPr txBox="1">
            <a:spLocks noChangeArrowheads="1"/>
          </p:cNvSpPr>
          <p:nvPr/>
        </p:nvSpPr>
        <p:spPr bwMode="auto">
          <a:xfrm>
            <a:off x="962025" y="519113"/>
            <a:ext cx="7138988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定理：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如果两条直线都和第三条直线平行，那么这两条直线也互相平行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00360" name="矩形 100359"/>
          <p:cNvSpPr>
            <a:spLocks noChangeArrowheads="1"/>
          </p:cNvSpPr>
          <p:nvPr/>
        </p:nvSpPr>
        <p:spPr bwMode="auto">
          <a:xfrm>
            <a:off x="755651" y="1600201"/>
            <a:ext cx="712946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已知：如图，直线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a,b,c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被直线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所截，且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a∥b,c∥b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求证：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a∥c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>
                                            <p:txEl>
                                              <p:charRg st="17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2268539" y="465535"/>
            <a:ext cx="3455987" cy="573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平行线的性质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/>
        </p:nvSpPr>
        <p:spPr bwMode="auto">
          <a:xfrm>
            <a:off x="915988" y="897731"/>
            <a:ext cx="47879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buClr>
                <a:schemeClr val="tx2"/>
              </a:buCl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公理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</a:p>
          <a:p>
            <a:pPr>
              <a:lnSpc>
                <a:spcPct val="120000"/>
              </a:lnSpc>
              <a:buClr>
                <a:schemeClr val="tx2"/>
              </a:buCl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同位角相等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20000"/>
              </a:lnSpc>
              <a:buClr>
                <a:schemeClr val="tx2"/>
              </a:buClr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∵ </a:t>
            </a:r>
            <a:r>
              <a:rPr lang="en-US" altLang="zh-CN" sz="24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a∥b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 ∴∠1=∠2.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/>
        </p:nvSpPr>
        <p:spPr bwMode="auto">
          <a:xfrm>
            <a:off x="911226" y="1990725"/>
            <a:ext cx="49688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buClr>
                <a:schemeClr val="tx2"/>
              </a:buCl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性质定理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1:</a:t>
            </a:r>
          </a:p>
          <a:p>
            <a:pPr eaLnBrk="0" hangingPunct="0">
              <a:lnSpc>
                <a:spcPct val="120000"/>
              </a:lnSpc>
              <a:buClr>
                <a:schemeClr val="tx2"/>
              </a:buCl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内错角相等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0" hangingPunct="0">
              <a:lnSpc>
                <a:spcPct val="120000"/>
              </a:lnSpc>
              <a:buClr>
                <a:schemeClr val="tx2"/>
              </a:buClr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∵ </a:t>
            </a:r>
            <a:r>
              <a:rPr lang="en-US" altLang="zh-CN" sz="24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a∥b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 ∴∠1=∠2.</a:t>
            </a:r>
          </a:p>
        </p:txBody>
      </p:sp>
      <p:sp>
        <p:nvSpPr>
          <p:cNvPr id="63499" name="Rectangle 11"/>
          <p:cNvSpPr>
            <a:spLocks noGrp="1" noChangeArrowheads="1"/>
          </p:cNvSpPr>
          <p:nvPr/>
        </p:nvSpPr>
        <p:spPr bwMode="auto">
          <a:xfrm>
            <a:off x="915989" y="3165872"/>
            <a:ext cx="4967287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性质定理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2: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同旁内角互补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∵ </a:t>
            </a:r>
            <a:r>
              <a:rPr lang="en-US" altLang="zh-CN" sz="24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a∥b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 ∴ ∠1+∠2=180</a:t>
            </a:r>
            <a:r>
              <a:rPr lang="en-US" altLang="zh-CN" sz="24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0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</a:p>
        </p:txBody>
      </p:sp>
      <p:grpSp>
        <p:nvGrpSpPr>
          <p:cNvPr id="2" name="Group 13"/>
          <p:cNvGrpSpPr/>
          <p:nvPr/>
        </p:nvGrpSpPr>
        <p:grpSpPr bwMode="auto">
          <a:xfrm>
            <a:off x="5580063" y="982266"/>
            <a:ext cx="2362200" cy="1314450"/>
            <a:chOff x="3552" y="672"/>
            <a:chExt cx="1488" cy="1104"/>
          </a:xfrm>
        </p:grpSpPr>
        <p:sp>
          <p:nvSpPr>
            <p:cNvPr id="108551" name="Line 14"/>
            <p:cNvSpPr>
              <a:spLocks noChangeShapeType="1"/>
            </p:cNvSpPr>
            <p:nvPr/>
          </p:nvSpPr>
          <p:spPr bwMode="auto">
            <a:xfrm>
              <a:off x="3744" y="1056"/>
              <a:ext cx="129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8552" name="Line 15"/>
            <p:cNvSpPr>
              <a:spLocks noChangeShapeType="1"/>
            </p:cNvSpPr>
            <p:nvPr/>
          </p:nvSpPr>
          <p:spPr bwMode="auto">
            <a:xfrm>
              <a:off x="3744" y="1440"/>
              <a:ext cx="129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8553" name="Line 16"/>
            <p:cNvSpPr>
              <a:spLocks noChangeShapeType="1"/>
            </p:cNvSpPr>
            <p:nvPr/>
          </p:nvSpPr>
          <p:spPr bwMode="auto">
            <a:xfrm flipH="1">
              <a:off x="3936" y="816"/>
              <a:ext cx="720" cy="96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8554" name="Text Box 17"/>
            <p:cNvSpPr txBox="1">
              <a:spLocks noChangeArrowheads="1"/>
            </p:cNvSpPr>
            <p:nvPr/>
          </p:nvSpPr>
          <p:spPr bwMode="auto">
            <a:xfrm>
              <a:off x="3552" y="912"/>
              <a:ext cx="28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EU-BX" pitchFamily="65" charset="-122"/>
                </a:rPr>
                <a:t>a</a:t>
              </a:r>
            </a:p>
          </p:txBody>
        </p:sp>
        <p:sp>
          <p:nvSpPr>
            <p:cNvPr id="108555" name="Text Box 18"/>
            <p:cNvSpPr txBox="1">
              <a:spLocks noChangeArrowheads="1"/>
            </p:cNvSpPr>
            <p:nvPr/>
          </p:nvSpPr>
          <p:spPr bwMode="auto">
            <a:xfrm>
              <a:off x="3552" y="1296"/>
              <a:ext cx="28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EU-BX" pitchFamily="65" charset="-122"/>
                </a:rPr>
                <a:t>b</a:t>
              </a:r>
            </a:p>
          </p:txBody>
        </p:sp>
        <p:sp>
          <p:nvSpPr>
            <p:cNvPr id="108556" name="Text Box 19"/>
            <p:cNvSpPr txBox="1">
              <a:spLocks noChangeArrowheads="1"/>
            </p:cNvSpPr>
            <p:nvPr/>
          </p:nvSpPr>
          <p:spPr bwMode="auto">
            <a:xfrm>
              <a:off x="4656" y="672"/>
              <a:ext cx="28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EU-BX" pitchFamily="65" charset="-122"/>
                </a:rPr>
                <a:t>c</a:t>
              </a:r>
            </a:p>
          </p:txBody>
        </p:sp>
        <p:sp>
          <p:nvSpPr>
            <p:cNvPr id="108557" name="Arc 20"/>
            <p:cNvSpPr>
              <a:spLocks noChangeArrowheads="1"/>
            </p:cNvSpPr>
            <p:nvPr/>
          </p:nvSpPr>
          <p:spPr bwMode="auto">
            <a:xfrm>
              <a:off x="4320" y="1296"/>
              <a:ext cx="150" cy="150"/>
            </a:xfrm>
            <a:custGeom>
              <a:avLst/>
              <a:gdLst>
                <a:gd name="T0" fmla="*/ -1 w 30722"/>
                <a:gd name="T1" fmla="*/ 2020 h 21600"/>
                <a:gd name="T2" fmla="*/ 9122 w 30722"/>
                <a:gd name="T3" fmla="*/ 0 h 21600"/>
                <a:gd name="T4" fmla="*/ 30722 w 30722"/>
                <a:gd name="T5" fmla="*/ 21600 h 21600"/>
                <a:gd name="T6" fmla="*/ -1 w 30722"/>
                <a:gd name="T7" fmla="*/ 2020 h 21600"/>
                <a:gd name="T8" fmla="*/ 9122 w 30722"/>
                <a:gd name="T9" fmla="*/ 0 h 21600"/>
                <a:gd name="T10" fmla="*/ 30722 w 30722"/>
                <a:gd name="T11" fmla="*/ 21600 h 21600"/>
                <a:gd name="T12" fmla="*/ 9122 w 30722"/>
                <a:gd name="T1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722" h="21600" fill="none">
                  <a:moveTo>
                    <a:pt x="-1" y="2020"/>
                  </a:moveTo>
                  <a:cubicBezTo>
                    <a:pt x="2856" y="689"/>
                    <a:pt x="5970" y="-1"/>
                    <a:pt x="9122" y="0"/>
                  </a:cubicBezTo>
                  <a:cubicBezTo>
                    <a:pt x="21051" y="0"/>
                    <a:pt x="30722" y="9670"/>
                    <a:pt x="30722" y="21600"/>
                  </a:cubicBezTo>
                </a:path>
                <a:path w="30722" h="21600" stroke="0">
                  <a:moveTo>
                    <a:pt x="-1" y="2020"/>
                  </a:moveTo>
                  <a:cubicBezTo>
                    <a:pt x="2856" y="689"/>
                    <a:pt x="5970" y="-1"/>
                    <a:pt x="9122" y="0"/>
                  </a:cubicBezTo>
                  <a:cubicBezTo>
                    <a:pt x="21051" y="0"/>
                    <a:pt x="30722" y="9670"/>
                    <a:pt x="30722" y="21600"/>
                  </a:cubicBezTo>
                  <a:lnTo>
                    <a:pt x="9122" y="21600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8558" name="Text Box 21"/>
            <p:cNvSpPr txBox="1">
              <a:spLocks noChangeArrowheads="1"/>
            </p:cNvSpPr>
            <p:nvPr/>
          </p:nvSpPr>
          <p:spPr bwMode="auto">
            <a:xfrm>
              <a:off x="4272" y="1272"/>
              <a:ext cx="33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latin typeface="Times New Roman" panose="02020603050405020304" pitchFamily="18" charset="0"/>
                </a:rPr>
                <a:t>2</a:t>
              </a:r>
            </a:p>
          </p:txBody>
        </p:sp>
        <p:grpSp>
          <p:nvGrpSpPr>
            <p:cNvPr id="108559" name="Group 22"/>
            <p:cNvGrpSpPr/>
            <p:nvPr/>
          </p:nvGrpSpPr>
          <p:grpSpPr bwMode="auto">
            <a:xfrm>
              <a:off x="4512" y="864"/>
              <a:ext cx="336" cy="310"/>
              <a:chOff x="4512" y="864"/>
              <a:chExt cx="336" cy="310"/>
            </a:xfrm>
          </p:grpSpPr>
          <p:sp>
            <p:nvSpPr>
              <p:cNvPr id="108560" name="Text Box 23"/>
              <p:cNvSpPr txBox="1">
                <a:spLocks noChangeArrowheads="1"/>
              </p:cNvSpPr>
              <p:nvPr/>
            </p:nvSpPr>
            <p:spPr bwMode="auto">
              <a:xfrm>
                <a:off x="4512" y="864"/>
                <a:ext cx="336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08561" name="Arc 24"/>
              <p:cNvSpPr>
                <a:spLocks noChangeArrowheads="1"/>
              </p:cNvSpPr>
              <p:nvPr/>
            </p:nvSpPr>
            <p:spPr bwMode="auto">
              <a:xfrm>
                <a:off x="4579" y="905"/>
                <a:ext cx="164" cy="192"/>
              </a:xfrm>
              <a:custGeom>
                <a:avLst/>
                <a:gdLst>
                  <a:gd name="T0" fmla="*/ 0 w 24711"/>
                  <a:gd name="T1" fmla="*/ 451 h 21600"/>
                  <a:gd name="T2" fmla="*/ 4391 w 24711"/>
                  <a:gd name="T3" fmla="*/ 0 h 21600"/>
                  <a:gd name="T4" fmla="*/ 24711 w 24711"/>
                  <a:gd name="T5" fmla="*/ 14275 h 21600"/>
                  <a:gd name="T6" fmla="*/ 0 w 24711"/>
                  <a:gd name="T7" fmla="*/ 451 h 21600"/>
                  <a:gd name="T8" fmla="*/ 4391 w 24711"/>
                  <a:gd name="T9" fmla="*/ 0 h 21600"/>
                  <a:gd name="T10" fmla="*/ 24711 w 24711"/>
                  <a:gd name="T11" fmla="*/ 14275 h 21600"/>
                  <a:gd name="T12" fmla="*/ 4391 w 24711"/>
                  <a:gd name="T1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711" h="21600" fill="none">
                    <a:moveTo>
                      <a:pt x="0" y="451"/>
                    </a:moveTo>
                    <a:cubicBezTo>
                      <a:pt x="1444" y="151"/>
                      <a:pt x="2915" y="-1"/>
                      <a:pt x="4391" y="0"/>
                    </a:cubicBezTo>
                    <a:cubicBezTo>
                      <a:pt x="13496" y="0"/>
                      <a:pt x="21623" y="5709"/>
                      <a:pt x="24711" y="14275"/>
                    </a:cubicBezTo>
                  </a:path>
                  <a:path w="24711" h="21600" stroke="0">
                    <a:moveTo>
                      <a:pt x="0" y="451"/>
                    </a:moveTo>
                    <a:cubicBezTo>
                      <a:pt x="1444" y="151"/>
                      <a:pt x="2915" y="-1"/>
                      <a:pt x="4391" y="0"/>
                    </a:cubicBezTo>
                    <a:cubicBezTo>
                      <a:pt x="13496" y="0"/>
                      <a:pt x="21623" y="5709"/>
                      <a:pt x="24711" y="14275"/>
                    </a:cubicBezTo>
                    <a:lnTo>
                      <a:pt x="4391" y="21600"/>
                    </a:lnTo>
                    <a:close/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4" name="Group 25"/>
          <p:cNvGrpSpPr/>
          <p:nvPr/>
        </p:nvGrpSpPr>
        <p:grpSpPr bwMode="auto">
          <a:xfrm>
            <a:off x="5580063" y="1896666"/>
            <a:ext cx="2362200" cy="1314450"/>
            <a:chOff x="3552" y="1536"/>
            <a:chExt cx="1488" cy="1104"/>
          </a:xfrm>
        </p:grpSpPr>
        <p:sp>
          <p:nvSpPr>
            <p:cNvPr id="108563" name="Line 26"/>
            <p:cNvSpPr>
              <a:spLocks noChangeShapeType="1"/>
            </p:cNvSpPr>
            <p:nvPr/>
          </p:nvSpPr>
          <p:spPr bwMode="auto">
            <a:xfrm>
              <a:off x="3744" y="1920"/>
              <a:ext cx="129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8564" name="Line 27"/>
            <p:cNvSpPr>
              <a:spLocks noChangeShapeType="1"/>
            </p:cNvSpPr>
            <p:nvPr/>
          </p:nvSpPr>
          <p:spPr bwMode="auto">
            <a:xfrm>
              <a:off x="3744" y="2304"/>
              <a:ext cx="129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8565" name="Line 28"/>
            <p:cNvSpPr>
              <a:spLocks noChangeShapeType="1"/>
            </p:cNvSpPr>
            <p:nvPr/>
          </p:nvSpPr>
          <p:spPr bwMode="auto">
            <a:xfrm flipH="1">
              <a:off x="3936" y="1680"/>
              <a:ext cx="720" cy="96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8566" name="Text Box 29"/>
            <p:cNvSpPr txBox="1">
              <a:spLocks noChangeArrowheads="1"/>
            </p:cNvSpPr>
            <p:nvPr/>
          </p:nvSpPr>
          <p:spPr bwMode="auto">
            <a:xfrm>
              <a:off x="3552" y="1776"/>
              <a:ext cx="28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EU-BX" pitchFamily="65" charset="-122"/>
                </a:rPr>
                <a:t>a</a:t>
              </a:r>
            </a:p>
          </p:txBody>
        </p:sp>
        <p:sp>
          <p:nvSpPr>
            <p:cNvPr id="108567" name="Text Box 30"/>
            <p:cNvSpPr txBox="1">
              <a:spLocks noChangeArrowheads="1"/>
            </p:cNvSpPr>
            <p:nvPr/>
          </p:nvSpPr>
          <p:spPr bwMode="auto">
            <a:xfrm>
              <a:off x="3552" y="2160"/>
              <a:ext cx="28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EU-BX" pitchFamily="65" charset="-122"/>
                </a:rPr>
                <a:t>b</a:t>
              </a:r>
            </a:p>
          </p:txBody>
        </p:sp>
        <p:sp>
          <p:nvSpPr>
            <p:cNvPr id="108568" name="Text Box 31"/>
            <p:cNvSpPr txBox="1">
              <a:spLocks noChangeArrowheads="1"/>
            </p:cNvSpPr>
            <p:nvPr/>
          </p:nvSpPr>
          <p:spPr bwMode="auto">
            <a:xfrm>
              <a:off x="4656" y="1536"/>
              <a:ext cx="28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EU-BX" pitchFamily="65" charset="-122"/>
                </a:rPr>
                <a:t>c</a:t>
              </a:r>
            </a:p>
          </p:txBody>
        </p:sp>
        <p:sp>
          <p:nvSpPr>
            <p:cNvPr id="108569" name="Text Box 32"/>
            <p:cNvSpPr txBox="1">
              <a:spLocks noChangeArrowheads="1"/>
            </p:cNvSpPr>
            <p:nvPr/>
          </p:nvSpPr>
          <p:spPr bwMode="auto">
            <a:xfrm>
              <a:off x="4176" y="1881"/>
              <a:ext cx="33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en-US" altLang="zh-CN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8570" name="Arc 33"/>
            <p:cNvSpPr>
              <a:spLocks noChangeArrowheads="1"/>
            </p:cNvSpPr>
            <p:nvPr/>
          </p:nvSpPr>
          <p:spPr bwMode="auto">
            <a:xfrm rot="16200000" flipH="1">
              <a:off x="4154" y="1898"/>
              <a:ext cx="173" cy="192"/>
            </a:xfrm>
            <a:custGeom>
              <a:avLst/>
              <a:gdLst>
                <a:gd name="T0" fmla="*/ 0 w 25991"/>
                <a:gd name="T1" fmla="*/ 451 h 21600"/>
                <a:gd name="T2" fmla="*/ 4391 w 25991"/>
                <a:gd name="T3" fmla="*/ 0 h 21600"/>
                <a:gd name="T4" fmla="*/ 25991 w 25991"/>
                <a:gd name="T5" fmla="*/ 21600 h 21600"/>
                <a:gd name="T6" fmla="*/ 0 w 25991"/>
                <a:gd name="T7" fmla="*/ 451 h 21600"/>
                <a:gd name="T8" fmla="*/ 4391 w 25991"/>
                <a:gd name="T9" fmla="*/ 0 h 21600"/>
                <a:gd name="T10" fmla="*/ 25991 w 25991"/>
                <a:gd name="T11" fmla="*/ 21600 h 21600"/>
                <a:gd name="T12" fmla="*/ 4391 w 25991"/>
                <a:gd name="T1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991" h="21600" fill="none">
                  <a:moveTo>
                    <a:pt x="0" y="451"/>
                  </a:moveTo>
                  <a:cubicBezTo>
                    <a:pt x="1444" y="151"/>
                    <a:pt x="2915" y="-1"/>
                    <a:pt x="4391" y="0"/>
                  </a:cubicBezTo>
                  <a:cubicBezTo>
                    <a:pt x="16320" y="0"/>
                    <a:pt x="25991" y="9670"/>
                    <a:pt x="25991" y="21600"/>
                  </a:cubicBezTo>
                </a:path>
                <a:path w="25991" h="21600" stroke="0">
                  <a:moveTo>
                    <a:pt x="0" y="451"/>
                  </a:moveTo>
                  <a:cubicBezTo>
                    <a:pt x="1444" y="151"/>
                    <a:pt x="2915" y="-1"/>
                    <a:pt x="4391" y="0"/>
                  </a:cubicBezTo>
                  <a:cubicBezTo>
                    <a:pt x="16320" y="0"/>
                    <a:pt x="25991" y="9670"/>
                    <a:pt x="25991" y="21600"/>
                  </a:cubicBezTo>
                  <a:lnTo>
                    <a:pt x="4391" y="21600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8571" name="Arc 34"/>
            <p:cNvSpPr>
              <a:spLocks noChangeArrowheads="1"/>
            </p:cNvSpPr>
            <p:nvPr/>
          </p:nvSpPr>
          <p:spPr bwMode="auto">
            <a:xfrm>
              <a:off x="4320" y="2112"/>
              <a:ext cx="150" cy="198"/>
            </a:xfrm>
            <a:custGeom>
              <a:avLst/>
              <a:gdLst>
                <a:gd name="T0" fmla="*/ -1 w 30722"/>
                <a:gd name="T1" fmla="*/ 2020 h 21600"/>
                <a:gd name="T2" fmla="*/ 9122 w 30722"/>
                <a:gd name="T3" fmla="*/ 0 h 21600"/>
                <a:gd name="T4" fmla="*/ 30722 w 30722"/>
                <a:gd name="T5" fmla="*/ 21600 h 21600"/>
                <a:gd name="T6" fmla="*/ -1 w 30722"/>
                <a:gd name="T7" fmla="*/ 2020 h 21600"/>
                <a:gd name="T8" fmla="*/ 9122 w 30722"/>
                <a:gd name="T9" fmla="*/ 0 h 21600"/>
                <a:gd name="T10" fmla="*/ 30722 w 30722"/>
                <a:gd name="T11" fmla="*/ 21600 h 21600"/>
                <a:gd name="T12" fmla="*/ 9122 w 30722"/>
                <a:gd name="T1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722" h="21600" fill="none">
                  <a:moveTo>
                    <a:pt x="-1" y="2020"/>
                  </a:moveTo>
                  <a:cubicBezTo>
                    <a:pt x="2856" y="689"/>
                    <a:pt x="5970" y="-1"/>
                    <a:pt x="9122" y="0"/>
                  </a:cubicBezTo>
                  <a:cubicBezTo>
                    <a:pt x="21051" y="0"/>
                    <a:pt x="30722" y="9670"/>
                    <a:pt x="30722" y="21600"/>
                  </a:cubicBezTo>
                </a:path>
                <a:path w="30722" h="21600" stroke="0">
                  <a:moveTo>
                    <a:pt x="-1" y="2020"/>
                  </a:moveTo>
                  <a:cubicBezTo>
                    <a:pt x="2856" y="689"/>
                    <a:pt x="5970" y="-1"/>
                    <a:pt x="9122" y="0"/>
                  </a:cubicBezTo>
                  <a:cubicBezTo>
                    <a:pt x="21051" y="0"/>
                    <a:pt x="30722" y="9670"/>
                    <a:pt x="30722" y="21600"/>
                  </a:cubicBezTo>
                  <a:lnTo>
                    <a:pt x="9122" y="21600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8572" name="Text Box 35"/>
            <p:cNvSpPr txBox="1">
              <a:spLocks noChangeArrowheads="1"/>
            </p:cNvSpPr>
            <p:nvPr/>
          </p:nvSpPr>
          <p:spPr bwMode="auto">
            <a:xfrm>
              <a:off x="4272" y="2112"/>
              <a:ext cx="33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en-US" altLang="zh-CN"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5" name="Group 36"/>
          <p:cNvGrpSpPr/>
          <p:nvPr/>
        </p:nvGrpSpPr>
        <p:grpSpPr bwMode="auto">
          <a:xfrm>
            <a:off x="5732463" y="3039666"/>
            <a:ext cx="2362200" cy="1314450"/>
            <a:chOff x="3552" y="672"/>
            <a:chExt cx="1488" cy="1104"/>
          </a:xfrm>
        </p:grpSpPr>
        <p:sp>
          <p:nvSpPr>
            <p:cNvPr id="108574" name="Line 37"/>
            <p:cNvSpPr>
              <a:spLocks noChangeShapeType="1"/>
            </p:cNvSpPr>
            <p:nvPr/>
          </p:nvSpPr>
          <p:spPr bwMode="auto">
            <a:xfrm>
              <a:off x="3744" y="1056"/>
              <a:ext cx="129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8575" name="Line 38"/>
            <p:cNvSpPr>
              <a:spLocks noChangeShapeType="1"/>
            </p:cNvSpPr>
            <p:nvPr/>
          </p:nvSpPr>
          <p:spPr bwMode="auto">
            <a:xfrm>
              <a:off x="3744" y="1440"/>
              <a:ext cx="129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8576" name="Line 39"/>
            <p:cNvSpPr>
              <a:spLocks noChangeShapeType="1"/>
            </p:cNvSpPr>
            <p:nvPr/>
          </p:nvSpPr>
          <p:spPr bwMode="auto">
            <a:xfrm flipH="1">
              <a:off x="3936" y="816"/>
              <a:ext cx="720" cy="96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8577" name="Text Box 40"/>
            <p:cNvSpPr txBox="1">
              <a:spLocks noChangeArrowheads="1"/>
            </p:cNvSpPr>
            <p:nvPr/>
          </p:nvSpPr>
          <p:spPr bwMode="auto">
            <a:xfrm>
              <a:off x="3552" y="912"/>
              <a:ext cx="28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EU-BX" pitchFamily="65" charset="-122"/>
                </a:rPr>
                <a:t>a</a:t>
              </a:r>
            </a:p>
          </p:txBody>
        </p:sp>
        <p:sp>
          <p:nvSpPr>
            <p:cNvPr id="108578" name="Text Box 41"/>
            <p:cNvSpPr txBox="1">
              <a:spLocks noChangeArrowheads="1"/>
            </p:cNvSpPr>
            <p:nvPr/>
          </p:nvSpPr>
          <p:spPr bwMode="auto">
            <a:xfrm>
              <a:off x="3552" y="1296"/>
              <a:ext cx="28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EU-BX" pitchFamily="65" charset="-122"/>
                </a:rPr>
                <a:t>b</a:t>
              </a:r>
            </a:p>
          </p:txBody>
        </p:sp>
        <p:sp>
          <p:nvSpPr>
            <p:cNvPr id="108579" name="Text Box 42"/>
            <p:cNvSpPr txBox="1">
              <a:spLocks noChangeArrowheads="1"/>
            </p:cNvSpPr>
            <p:nvPr/>
          </p:nvSpPr>
          <p:spPr bwMode="auto">
            <a:xfrm>
              <a:off x="4656" y="672"/>
              <a:ext cx="28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  <a:ea typeface="EU-BX" pitchFamily="65" charset="-122"/>
                </a:rPr>
                <a:t>c</a:t>
              </a:r>
            </a:p>
          </p:txBody>
        </p:sp>
        <p:sp>
          <p:nvSpPr>
            <p:cNvPr id="108580" name="Text Box 43"/>
            <p:cNvSpPr txBox="1">
              <a:spLocks noChangeArrowheads="1"/>
            </p:cNvSpPr>
            <p:nvPr/>
          </p:nvSpPr>
          <p:spPr bwMode="auto">
            <a:xfrm>
              <a:off x="4416" y="1008"/>
              <a:ext cx="33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8581" name="Arc 44"/>
            <p:cNvSpPr>
              <a:spLocks noChangeArrowheads="1"/>
            </p:cNvSpPr>
            <p:nvPr/>
          </p:nvSpPr>
          <p:spPr bwMode="auto">
            <a:xfrm>
              <a:off x="4320" y="1296"/>
              <a:ext cx="150" cy="150"/>
            </a:xfrm>
            <a:custGeom>
              <a:avLst/>
              <a:gdLst>
                <a:gd name="T0" fmla="*/ -1 w 30722"/>
                <a:gd name="T1" fmla="*/ 2020 h 21600"/>
                <a:gd name="T2" fmla="*/ 9122 w 30722"/>
                <a:gd name="T3" fmla="*/ 0 h 21600"/>
                <a:gd name="T4" fmla="*/ 30722 w 30722"/>
                <a:gd name="T5" fmla="*/ 21600 h 21600"/>
                <a:gd name="T6" fmla="*/ -1 w 30722"/>
                <a:gd name="T7" fmla="*/ 2020 h 21600"/>
                <a:gd name="T8" fmla="*/ 9122 w 30722"/>
                <a:gd name="T9" fmla="*/ 0 h 21600"/>
                <a:gd name="T10" fmla="*/ 30722 w 30722"/>
                <a:gd name="T11" fmla="*/ 21600 h 21600"/>
                <a:gd name="T12" fmla="*/ 9122 w 30722"/>
                <a:gd name="T1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722" h="21600" fill="none">
                  <a:moveTo>
                    <a:pt x="-1" y="2020"/>
                  </a:moveTo>
                  <a:cubicBezTo>
                    <a:pt x="2856" y="689"/>
                    <a:pt x="5970" y="-1"/>
                    <a:pt x="9122" y="0"/>
                  </a:cubicBezTo>
                  <a:cubicBezTo>
                    <a:pt x="21051" y="0"/>
                    <a:pt x="30722" y="9670"/>
                    <a:pt x="30722" y="21600"/>
                  </a:cubicBezTo>
                </a:path>
                <a:path w="30722" h="21600" stroke="0">
                  <a:moveTo>
                    <a:pt x="-1" y="2020"/>
                  </a:moveTo>
                  <a:cubicBezTo>
                    <a:pt x="2856" y="689"/>
                    <a:pt x="5970" y="-1"/>
                    <a:pt x="9122" y="0"/>
                  </a:cubicBezTo>
                  <a:cubicBezTo>
                    <a:pt x="21051" y="0"/>
                    <a:pt x="30722" y="9670"/>
                    <a:pt x="30722" y="21600"/>
                  </a:cubicBezTo>
                  <a:lnTo>
                    <a:pt x="9122" y="21600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8582" name="Text Box 45"/>
            <p:cNvSpPr txBox="1">
              <a:spLocks noChangeArrowheads="1"/>
            </p:cNvSpPr>
            <p:nvPr/>
          </p:nvSpPr>
          <p:spPr bwMode="auto">
            <a:xfrm>
              <a:off x="4272" y="1272"/>
              <a:ext cx="33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08583" name="Arc 46"/>
            <p:cNvSpPr>
              <a:spLocks noChangeArrowheads="1"/>
            </p:cNvSpPr>
            <p:nvPr/>
          </p:nvSpPr>
          <p:spPr bwMode="auto">
            <a:xfrm rot="10800000" flipH="1">
              <a:off x="4368" y="1056"/>
              <a:ext cx="240" cy="144"/>
            </a:xfrm>
            <a:custGeom>
              <a:avLst/>
              <a:gdLst>
                <a:gd name="T0" fmla="*/ -1 w 29310"/>
                <a:gd name="T1" fmla="*/ 1422 h 38744"/>
                <a:gd name="T2" fmla="*/ 7710 w 29310"/>
                <a:gd name="T3" fmla="*/ 0 h 38744"/>
                <a:gd name="T4" fmla="*/ 29310 w 29310"/>
                <a:gd name="T5" fmla="*/ 21600 h 38744"/>
                <a:gd name="T6" fmla="*/ 20849 w 29310"/>
                <a:gd name="T7" fmla="*/ 38743 h 38744"/>
                <a:gd name="T8" fmla="*/ -1 w 29310"/>
                <a:gd name="T9" fmla="*/ 1422 h 38744"/>
                <a:gd name="T10" fmla="*/ 7710 w 29310"/>
                <a:gd name="T11" fmla="*/ 0 h 38744"/>
                <a:gd name="T12" fmla="*/ 29310 w 29310"/>
                <a:gd name="T13" fmla="*/ 21600 h 38744"/>
                <a:gd name="T14" fmla="*/ 20849 w 29310"/>
                <a:gd name="T15" fmla="*/ 38743 h 38744"/>
                <a:gd name="T16" fmla="*/ 7710 w 29310"/>
                <a:gd name="T17" fmla="*/ 21600 h 38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310" h="38744" fill="none">
                  <a:moveTo>
                    <a:pt x="-1" y="1422"/>
                  </a:moveTo>
                  <a:cubicBezTo>
                    <a:pt x="2461" y="482"/>
                    <a:pt x="5074" y="-1"/>
                    <a:pt x="7710" y="0"/>
                  </a:cubicBezTo>
                  <a:cubicBezTo>
                    <a:pt x="19639" y="0"/>
                    <a:pt x="29310" y="9670"/>
                    <a:pt x="29310" y="21600"/>
                  </a:cubicBezTo>
                  <a:cubicBezTo>
                    <a:pt x="29310" y="28319"/>
                    <a:pt x="26182" y="34656"/>
                    <a:pt x="20849" y="38743"/>
                  </a:cubicBezTo>
                </a:path>
                <a:path w="29310" h="38744" stroke="0">
                  <a:moveTo>
                    <a:pt x="-1" y="1422"/>
                  </a:moveTo>
                  <a:cubicBezTo>
                    <a:pt x="2461" y="482"/>
                    <a:pt x="5074" y="-1"/>
                    <a:pt x="7710" y="0"/>
                  </a:cubicBezTo>
                  <a:cubicBezTo>
                    <a:pt x="19639" y="0"/>
                    <a:pt x="29310" y="9670"/>
                    <a:pt x="29310" y="21600"/>
                  </a:cubicBezTo>
                  <a:cubicBezTo>
                    <a:pt x="29310" y="28319"/>
                    <a:pt x="26182" y="34656"/>
                    <a:pt x="20849" y="38743"/>
                  </a:cubicBezTo>
                  <a:lnTo>
                    <a:pt x="7710" y="21600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</p:grpSp>
      <p:sp>
        <p:nvSpPr>
          <p:cNvPr id="63535" name="Rectangle 47"/>
          <p:cNvSpPr>
            <a:spLocks noGrp="1" noChangeArrowheads="1"/>
          </p:cNvSpPr>
          <p:nvPr/>
        </p:nvSpPr>
        <p:spPr bwMode="auto">
          <a:xfrm>
            <a:off x="971551" y="4386263"/>
            <a:ext cx="5961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这里的结论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以后可以直接运用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</a:p>
        </p:txBody>
      </p:sp>
      <p:sp>
        <p:nvSpPr>
          <p:cNvPr id="73954" name="圆角矩形 31"/>
          <p:cNvSpPr>
            <a:spLocks noChangeArrowheads="1"/>
          </p:cNvSpPr>
          <p:nvPr/>
        </p:nvSpPr>
        <p:spPr bwMode="auto">
          <a:xfrm>
            <a:off x="611189" y="519113"/>
            <a:ext cx="1368425" cy="32146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总结归纳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35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3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3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3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3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  <p:bldP spid="63492" grpId="0"/>
      <p:bldP spid="63499" grpId="0"/>
      <p:bldP spid="63535" grpId="0"/>
      <p:bldP spid="739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圆角矩形 31"/>
          <p:cNvSpPr>
            <a:spLocks noChangeArrowheads="1"/>
          </p:cNvSpPr>
          <p:nvPr/>
        </p:nvSpPr>
        <p:spPr bwMode="auto">
          <a:xfrm>
            <a:off x="500063" y="716757"/>
            <a:ext cx="1225550" cy="32146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归纳总结</a:t>
            </a:r>
          </a:p>
        </p:txBody>
      </p:sp>
      <p:sp>
        <p:nvSpPr>
          <p:cNvPr id="73914" name="矩形 73913"/>
          <p:cNvSpPr>
            <a:spLocks noChangeArrowheads="1"/>
          </p:cNvSpPr>
          <p:nvPr/>
        </p:nvSpPr>
        <p:spPr bwMode="auto">
          <a:xfrm>
            <a:off x="688975" y="1247776"/>
            <a:ext cx="575945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证明一个命题的一般步骤：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弄清题设和结论；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根据题意画出相应的图形；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根据题设和结论写出已知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求证；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(4)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分析证明思路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写出证明过程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3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圆角矩形 31"/>
          <p:cNvSpPr>
            <a:spLocks noChangeArrowheads="1"/>
          </p:cNvSpPr>
          <p:nvPr/>
        </p:nvSpPr>
        <p:spPr bwMode="auto">
          <a:xfrm>
            <a:off x="449263" y="447675"/>
            <a:ext cx="1223962" cy="32146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典例精析</a:t>
            </a:r>
          </a:p>
        </p:txBody>
      </p:sp>
      <p:grpSp>
        <p:nvGrpSpPr>
          <p:cNvPr id="110595" name="Group 5"/>
          <p:cNvGrpSpPr/>
          <p:nvPr/>
        </p:nvGrpSpPr>
        <p:grpSpPr bwMode="auto">
          <a:xfrm>
            <a:off x="6083300" y="1585912"/>
            <a:ext cx="2376488" cy="1471613"/>
            <a:chOff x="7920" y="1773"/>
            <a:chExt cx="2595" cy="1756"/>
          </a:xfrm>
        </p:grpSpPr>
        <p:grpSp>
          <p:nvGrpSpPr>
            <p:cNvPr id="110596" name="Group 9"/>
            <p:cNvGrpSpPr/>
            <p:nvPr/>
          </p:nvGrpSpPr>
          <p:grpSpPr bwMode="auto">
            <a:xfrm>
              <a:off x="7920" y="2064"/>
              <a:ext cx="2160" cy="936"/>
              <a:chOff x="7920" y="13608"/>
              <a:chExt cx="2160" cy="936"/>
            </a:xfrm>
          </p:grpSpPr>
          <p:grpSp>
            <p:nvGrpSpPr>
              <p:cNvPr id="110597" name="Group 11"/>
              <p:cNvGrpSpPr/>
              <p:nvPr/>
            </p:nvGrpSpPr>
            <p:grpSpPr bwMode="auto">
              <a:xfrm>
                <a:off x="7920" y="13608"/>
                <a:ext cx="2160" cy="936"/>
                <a:chOff x="8640" y="5652"/>
                <a:chExt cx="2160" cy="936"/>
              </a:xfrm>
            </p:grpSpPr>
            <p:sp>
              <p:nvSpPr>
                <p:cNvPr id="110598" name="Line 14"/>
                <p:cNvSpPr>
                  <a:spLocks noChangeShapeType="1"/>
                </p:cNvSpPr>
                <p:nvPr/>
              </p:nvSpPr>
              <p:spPr bwMode="auto">
                <a:xfrm>
                  <a:off x="9180" y="5652"/>
                  <a:ext cx="16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0599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8640" y="5652"/>
                  <a:ext cx="54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0600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10260" y="5652"/>
                  <a:ext cx="54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10601" name="Line 10"/>
              <p:cNvSpPr>
                <a:spLocks noChangeShapeType="1"/>
              </p:cNvSpPr>
              <p:nvPr/>
            </p:nvSpPr>
            <p:spPr bwMode="auto">
              <a:xfrm>
                <a:off x="7920" y="14544"/>
                <a:ext cx="16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10602" name="Text Box 8"/>
            <p:cNvSpPr txBox="1">
              <a:spLocks noChangeArrowheads="1"/>
            </p:cNvSpPr>
            <p:nvPr/>
          </p:nvSpPr>
          <p:spPr bwMode="auto">
            <a:xfrm>
              <a:off x="8100" y="1773"/>
              <a:ext cx="54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latin typeface="EU-BX" pitchFamily="65" charset="-122"/>
                  <a:ea typeface="EU-BX" pitchFamily="65" charset="-122"/>
                </a:rPr>
                <a:t>A</a:t>
              </a:r>
            </a:p>
          </p:txBody>
        </p:sp>
        <p:sp>
          <p:nvSpPr>
            <p:cNvPr id="110603" name="Text Box 7"/>
            <p:cNvSpPr txBox="1">
              <a:spLocks noChangeArrowheads="1"/>
            </p:cNvSpPr>
            <p:nvPr/>
          </p:nvSpPr>
          <p:spPr bwMode="auto">
            <a:xfrm>
              <a:off x="9975" y="1773"/>
              <a:ext cx="54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latin typeface="EU-BX" pitchFamily="65" charset="-122"/>
                  <a:ea typeface="EU-BX" pitchFamily="65" charset="-122"/>
                </a:rPr>
                <a:t>D</a:t>
              </a:r>
            </a:p>
          </p:txBody>
        </p:sp>
        <p:sp>
          <p:nvSpPr>
            <p:cNvPr id="110604" name="Text Box 6"/>
            <p:cNvSpPr txBox="1">
              <a:spLocks noChangeArrowheads="1"/>
            </p:cNvSpPr>
            <p:nvPr/>
          </p:nvSpPr>
          <p:spPr bwMode="auto">
            <a:xfrm>
              <a:off x="9460" y="2905"/>
              <a:ext cx="54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altLang="zh-CN" sz="2400"/>
            </a:p>
          </p:txBody>
        </p:sp>
      </p:grpSp>
      <p:sp>
        <p:nvSpPr>
          <p:cNvPr id="110605" name="Text Box 4"/>
          <p:cNvSpPr txBox="1">
            <a:spLocks noChangeArrowheads="1"/>
          </p:cNvSpPr>
          <p:nvPr/>
        </p:nvSpPr>
        <p:spPr bwMode="auto">
          <a:xfrm>
            <a:off x="5716588" y="2403873"/>
            <a:ext cx="342900" cy="29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latin typeface="EU-BX" pitchFamily="65" charset="-122"/>
                <a:ea typeface="EU-BX" pitchFamily="65" charset="-122"/>
              </a:rPr>
              <a:t>B</a:t>
            </a:r>
          </a:p>
        </p:txBody>
      </p:sp>
      <p:sp>
        <p:nvSpPr>
          <p:cNvPr id="110606" name="Rectangle 15"/>
          <p:cNvSpPr>
            <a:spLocks noChangeArrowheads="1"/>
          </p:cNvSpPr>
          <p:nvPr/>
        </p:nvSpPr>
        <p:spPr bwMode="auto">
          <a:xfrm>
            <a:off x="288926" y="553124"/>
            <a:ext cx="8804275" cy="129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80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如图所示，已知四边形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ABCD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中，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BC,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试问∠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与∠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与∠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的大小关系如何？</a:t>
            </a:r>
          </a:p>
        </p:txBody>
      </p:sp>
      <p:sp>
        <p:nvSpPr>
          <p:cNvPr id="62483" name="Rectangle 19"/>
          <p:cNvSpPr>
            <a:spLocks noChangeArrowheads="1"/>
          </p:cNvSpPr>
          <p:nvPr/>
        </p:nvSpPr>
        <p:spPr bwMode="auto">
          <a:xfrm>
            <a:off x="681038" y="1697564"/>
            <a:ext cx="809708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解：∠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A= ∠ C, ∠B=∠D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理由：∵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   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（已知 ）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∴∠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B+∠C=180°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（两直线平行，同旁内角互补 ）  </a:t>
            </a:r>
          </a:p>
        </p:txBody>
      </p:sp>
      <p:sp>
        <p:nvSpPr>
          <p:cNvPr id="62484" name="Rectangle 20"/>
          <p:cNvSpPr>
            <a:spLocks noChangeArrowheads="1"/>
          </p:cNvSpPr>
          <p:nvPr/>
        </p:nvSpPr>
        <p:spPr bwMode="auto">
          <a:xfrm>
            <a:off x="449263" y="2871389"/>
            <a:ext cx="8244886" cy="2160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281305"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 ∵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   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（已知）</a:t>
            </a:r>
          </a:p>
          <a:p>
            <a:pPr indent="281305"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∴∠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C+∠D=180°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 两直线平行，同旁内角互补 ）</a:t>
            </a:r>
          </a:p>
          <a:p>
            <a:pPr indent="281305"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∴∠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B=∠D    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 同角的补角相等  ）</a:t>
            </a:r>
          </a:p>
          <a:p>
            <a:pPr indent="281305" eaLnBrk="0" hangingPunct="0"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同理  ∠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A=∠C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3" grpId="0"/>
      <p:bldP spid="624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618" name="Group 5"/>
          <p:cNvGrpSpPr/>
          <p:nvPr/>
        </p:nvGrpSpPr>
        <p:grpSpPr bwMode="auto">
          <a:xfrm>
            <a:off x="5861050" y="1166812"/>
            <a:ext cx="2376488" cy="1471613"/>
            <a:chOff x="7920" y="1773"/>
            <a:chExt cx="2595" cy="1756"/>
          </a:xfrm>
        </p:grpSpPr>
        <p:grpSp>
          <p:nvGrpSpPr>
            <p:cNvPr id="111619" name="Group 9"/>
            <p:cNvGrpSpPr/>
            <p:nvPr/>
          </p:nvGrpSpPr>
          <p:grpSpPr bwMode="auto">
            <a:xfrm>
              <a:off x="7920" y="2064"/>
              <a:ext cx="2160" cy="936"/>
              <a:chOff x="7920" y="13608"/>
              <a:chExt cx="2160" cy="936"/>
            </a:xfrm>
          </p:grpSpPr>
          <p:grpSp>
            <p:nvGrpSpPr>
              <p:cNvPr id="111620" name="Group 11"/>
              <p:cNvGrpSpPr/>
              <p:nvPr/>
            </p:nvGrpSpPr>
            <p:grpSpPr bwMode="auto">
              <a:xfrm>
                <a:off x="7920" y="13608"/>
                <a:ext cx="2160" cy="936"/>
                <a:chOff x="8640" y="5652"/>
                <a:chExt cx="2160" cy="936"/>
              </a:xfrm>
            </p:grpSpPr>
            <p:sp>
              <p:nvSpPr>
                <p:cNvPr id="111621" name="Line 14"/>
                <p:cNvSpPr>
                  <a:spLocks noChangeShapeType="1"/>
                </p:cNvSpPr>
                <p:nvPr/>
              </p:nvSpPr>
              <p:spPr bwMode="auto">
                <a:xfrm>
                  <a:off x="9180" y="5652"/>
                  <a:ext cx="16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1622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8640" y="5652"/>
                  <a:ext cx="54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1623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10260" y="5652"/>
                  <a:ext cx="54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11624" name="Line 10"/>
              <p:cNvSpPr>
                <a:spLocks noChangeShapeType="1"/>
              </p:cNvSpPr>
              <p:nvPr/>
            </p:nvSpPr>
            <p:spPr bwMode="auto">
              <a:xfrm>
                <a:off x="7920" y="14544"/>
                <a:ext cx="16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11625" name="Text Box 8"/>
            <p:cNvSpPr txBox="1">
              <a:spLocks noChangeArrowheads="1"/>
            </p:cNvSpPr>
            <p:nvPr/>
          </p:nvSpPr>
          <p:spPr bwMode="auto">
            <a:xfrm>
              <a:off x="8100" y="1773"/>
              <a:ext cx="54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>
                  <a:latin typeface="EU-BX" pitchFamily="65" charset="-122"/>
                  <a:ea typeface="EU-BX" pitchFamily="65" charset="-122"/>
                </a:rPr>
                <a:t>A</a:t>
              </a:r>
            </a:p>
          </p:txBody>
        </p:sp>
        <p:sp>
          <p:nvSpPr>
            <p:cNvPr id="111626" name="Text Box 7"/>
            <p:cNvSpPr txBox="1">
              <a:spLocks noChangeArrowheads="1"/>
            </p:cNvSpPr>
            <p:nvPr/>
          </p:nvSpPr>
          <p:spPr bwMode="auto">
            <a:xfrm>
              <a:off x="9975" y="1773"/>
              <a:ext cx="54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>
                  <a:latin typeface="EU-BX" pitchFamily="65" charset="-122"/>
                  <a:ea typeface="EU-BX" pitchFamily="65" charset="-122"/>
                </a:rPr>
                <a:t>D</a:t>
              </a:r>
            </a:p>
          </p:txBody>
        </p:sp>
        <p:sp>
          <p:nvSpPr>
            <p:cNvPr id="111627" name="Text Box 6"/>
            <p:cNvSpPr txBox="1">
              <a:spLocks noChangeArrowheads="1"/>
            </p:cNvSpPr>
            <p:nvPr/>
          </p:nvSpPr>
          <p:spPr bwMode="auto">
            <a:xfrm>
              <a:off x="9460" y="2905"/>
              <a:ext cx="54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111628" name="Text Box 4"/>
          <p:cNvSpPr txBox="1">
            <a:spLocks noChangeArrowheads="1"/>
          </p:cNvSpPr>
          <p:nvPr/>
        </p:nvSpPr>
        <p:spPr bwMode="auto">
          <a:xfrm>
            <a:off x="5494338" y="1984773"/>
            <a:ext cx="342900" cy="29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latin typeface="EU-BX" pitchFamily="65" charset="-122"/>
                <a:ea typeface="EU-BX" pitchFamily="65" charset="-122"/>
              </a:rPr>
              <a:t>B</a:t>
            </a:r>
          </a:p>
        </p:txBody>
      </p:sp>
      <p:sp>
        <p:nvSpPr>
          <p:cNvPr id="111629" name="Rectangle 15"/>
          <p:cNvSpPr>
            <a:spLocks noChangeArrowheads="1"/>
          </p:cNvSpPr>
          <p:nvPr/>
        </p:nvSpPr>
        <p:spPr bwMode="auto">
          <a:xfrm>
            <a:off x="292101" y="114974"/>
            <a:ext cx="8353425" cy="129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80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已知，如图，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AB∥CD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B=∠D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，求证：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BC.</a:t>
            </a:r>
          </a:p>
        </p:txBody>
      </p:sp>
      <p:sp>
        <p:nvSpPr>
          <p:cNvPr id="18445" name="Rectangle 15"/>
          <p:cNvSpPr>
            <a:spLocks noChangeArrowheads="1"/>
          </p:cNvSpPr>
          <p:nvPr/>
        </p:nvSpPr>
        <p:spPr bwMode="auto">
          <a:xfrm>
            <a:off x="374651" y="1253729"/>
            <a:ext cx="7161213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证法一：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∵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（已知）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∴∠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B+∠C=180°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（两直线平行，同旁内角互补）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∵∠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B=∠D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（已知）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∴∠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D+∠C=180°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（等量代换）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∴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（同旁内角互补，两直线平行）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2" name="Group 5"/>
          <p:cNvGrpSpPr/>
          <p:nvPr/>
        </p:nvGrpSpPr>
        <p:grpSpPr bwMode="auto">
          <a:xfrm>
            <a:off x="5861050" y="1166812"/>
            <a:ext cx="2376488" cy="1471613"/>
            <a:chOff x="7920" y="1773"/>
            <a:chExt cx="2595" cy="1756"/>
          </a:xfrm>
        </p:grpSpPr>
        <p:grpSp>
          <p:nvGrpSpPr>
            <p:cNvPr id="112643" name="Group 9"/>
            <p:cNvGrpSpPr/>
            <p:nvPr/>
          </p:nvGrpSpPr>
          <p:grpSpPr bwMode="auto">
            <a:xfrm>
              <a:off x="7920" y="2064"/>
              <a:ext cx="2160" cy="936"/>
              <a:chOff x="7920" y="13608"/>
              <a:chExt cx="2160" cy="936"/>
            </a:xfrm>
          </p:grpSpPr>
          <p:grpSp>
            <p:nvGrpSpPr>
              <p:cNvPr id="112644" name="Group 11"/>
              <p:cNvGrpSpPr/>
              <p:nvPr/>
            </p:nvGrpSpPr>
            <p:grpSpPr bwMode="auto">
              <a:xfrm>
                <a:off x="7920" y="13608"/>
                <a:ext cx="2160" cy="936"/>
                <a:chOff x="8640" y="5652"/>
                <a:chExt cx="2160" cy="936"/>
              </a:xfrm>
            </p:grpSpPr>
            <p:sp>
              <p:nvSpPr>
                <p:cNvPr id="112645" name="Line 14"/>
                <p:cNvSpPr>
                  <a:spLocks noChangeShapeType="1"/>
                </p:cNvSpPr>
                <p:nvPr/>
              </p:nvSpPr>
              <p:spPr bwMode="auto">
                <a:xfrm>
                  <a:off x="9180" y="5652"/>
                  <a:ext cx="16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2646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8640" y="5652"/>
                  <a:ext cx="54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2647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10260" y="5652"/>
                  <a:ext cx="54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12648" name="Line 10"/>
              <p:cNvSpPr>
                <a:spLocks noChangeShapeType="1"/>
              </p:cNvSpPr>
              <p:nvPr/>
            </p:nvSpPr>
            <p:spPr bwMode="auto">
              <a:xfrm>
                <a:off x="7920" y="14544"/>
                <a:ext cx="16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12649" name="Text Box 8"/>
            <p:cNvSpPr txBox="1">
              <a:spLocks noChangeArrowheads="1"/>
            </p:cNvSpPr>
            <p:nvPr/>
          </p:nvSpPr>
          <p:spPr bwMode="auto">
            <a:xfrm>
              <a:off x="8100" y="1773"/>
              <a:ext cx="54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latin typeface="EU-BX" pitchFamily="65" charset="-122"/>
                  <a:ea typeface="EU-BX" pitchFamily="65" charset="-122"/>
                </a:rPr>
                <a:t>A</a:t>
              </a:r>
            </a:p>
          </p:txBody>
        </p:sp>
        <p:sp>
          <p:nvSpPr>
            <p:cNvPr id="112650" name="Text Box 7"/>
            <p:cNvSpPr txBox="1">
              <a:spLocks noChangeArrowheads="1"/>
            </p:cNvSpPr>
            <p:nvPr/>
          </p:nvSpPr>
          <p:spPr bwMode="auto">
            <a:xfrm>
              <a:off x="9975" y="1773"/>
              <a:ext cx="54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latin typeface="EU-BX" pitchFamily="65" charset="-122"/>
                  <a:ea typeface="EU-BX" pitchFamily="65" charset="-122"/>
                </a:rPr>
                <a:t>D</a:t>
              </a:r>
            </a:p>
          </p:txBody>
        </p:sp>
        <p:sp>
          <p:nvSpPr>
            <p:cNvPr id="112651" name="Text Box 6"/>
            <p:cNvSpPr txBox="1">
              <a:spLocks noChangeArrowheads="1"/>
            </p:cNvSpPr>
            <p:nvPr/>
          </p:nvSpPr>
          <p:spPr bwMode="auto">
            <a:xfrm>
              <a:off x="9460" y="2905"/>
              <a:ext cx="54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altLang="zh-CN" sz="2400"/>
            </a:p>
          </p:txBody>
        </p:sp>
      </p:grpSp>
      <p:sp>
        <p:nvSpPr>
          <p:cNvPr id="112652" name="Text Box 4"/>
          <p:cNvSpPr txBox="1">
            <a:spLocks noChangeArrowheads="1"/>
          </p:cNvSpPr>
          <p:nvPr/>
        </p:nvSpPr>
        <p:spPr bwMode="auto">
          <a:xfrm>
            <a:off x="5494338" y="1984773"/>
            <a:ext cx="342900" cy="29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latin typeface="EU-BX" pitchFamily="65" charset="-122"/>
                <a:ea typeface="EU-BX" pitchFamily="65" charset="-122"/>
              </a:rPr>
              <a:t>B</a:t>
            </a:r>
          </a:p>
        </p:txBody>
      </p:sp>
      <p:sp>
        <p:nvSpPr>
          <p:cNvPr id="112653" name="Rectangle 15"/>
          <p:cNvSpPr>
            <a:spLocks noChangeArrowheads="1"/>
          </p:cNvSpPr>
          <p:nvPr/>
        </p:nvSpPr>
        <p:spPr bwMode="auto">
          <a:xfrm>
            <a:off x="292101" y="459682"/>
            <a:ext cx="8353425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已知，如图，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AB∥CD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，∠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B=∠D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，求证：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AD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∥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BC.</a:t>
            </a:r>
          </a:p>
        </p:txBody>
      </p:sp>
      <p:sp>
        <p:nvSpPr>
          <p:cNvPr id="19469" name="Rectangle 15"/>
          <p:cNvSpPr>
            <a:spLocks noChangeArrowheads="1"/>
          </p:cNvSpPr>
          <p:nvPr/>
        </p:nvSpPr>
        <p:spPr bwMode="auto">
          <a:xfrm>
            <a:off x="217488" y="990600"/>
            <a:ext cx="6907212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证法二：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如图，延长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（构造一组同位角）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∵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（已知）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∴∠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1=∠D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（两直线平行，内错角相等）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∵∠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B=∠D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（已知）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∴∠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1=∠B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（等量代换）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∴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（同位角相等，两直线平行）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6321424" y="914400"/>
            <a:ext cx="498479" cy="591979"/>
            <a:chOff x="9955" y="1920"/>
            <a:chExt cx="784" cy="1243"/>
          </a:xfrm>
        </p:grpSpPr>
        <p:cxnSp>
          <p:nvCxnSpPr>
            <p:cNvPr id="112656" name="直接连接符 1"/>
            <p:cNvCxnSpPr>
              <a:cxnSpLocks noChangeShapeType="1"/>
            </p:cNvCxnSpPr>
            <p:nvPr/>
          </p:nvCxnSpPr>
          <p:spPr bwMode="auto">
            <a:xfrm flipV="1">
              <a:off x="9955" y="1920"/>
              <a:ext cx="607" cy="11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657" name="文本框 2"/>
            <p:cNvSpPr txBox="1">
              <a:spLocks noChangeArrowheads="1"/>
            </p:cNvSpPr>
            <p:nvPr/>
          </p:nvSpPr>
          <p:spPr bwMode="auto">
            <a:xfrm>
              <a:off x="10267" y="2387"/>
              <a:ext cx="472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1</a:t>
              </a:r>
              <a:endParaRPr lang="en-US" altLang="zh-CN">
                <a:solidFill>
                  <a:srgbClr val="FF0000"/>
                </a:solidFill>
              </a:endParaRPr>
            </a:p>
          </p:txBody>
        </p:sp>
        <p:sp>
          <p:nvSpPr>
            <p:cNvPr id="112658" name="任意多边形 3"/>
            <p:cNvSpPr>
              <a:spLocks noChangeArrowheads="1"/>
            </p:cNvSpPr>
            <p:nvPr/>
          </p:nvSpPr>
          <p:spPr bwMode="auto">
            <a:xfrm>
              <a:off x="10092" y="2725"/>
              <a:ext cx="180" cy="222"/>
            </a:xfrm>
            <a:custGeom>
              <a:avLst/>
              <a:gdLst>
                <a:gd name="T0" fmla="*/ 0 w 115132"/>
                <a:gd name="T1" fmla="*/ 0 h 141331"/>
                <a:gd name="T2" fmla="*/ 111760 w 115132"/>
                <a:gd name="T3" fmla="*/ 55880 h 141331"/>
                <a:gd name="T4" fmla="*/ 78105 w 115132"/>
                <a:gd name="T5" fmla="*/ 133985 h 141331"/>
                <a:gd name="T6" fmla="*/ 89535 w 115132"/>
                <a:gd name="T7" fmla="*/ 133985 h 141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132" h="141331">
                  <a:moveTo>
                    <a:pt x="0" y="0"/>
                  </a:moveTo>
                  <a:cubicBezTo>
                    <a:pt x="22860" y="9525"/>
                    <a:pt x="95885" y="29210"/>
                    <a:pt x="111760" y="55880"/>
                  </a:cubicBezTo>
                  <a:cubicBezTo>
                    <a:pt x="127635" y="82550"/>
                    <a:pt x="82550" y="118110"/>
                    <a:pt x="78105" y="133985"/>
                  </a:cubicBezTo>
                  <a:cubicBezTo>
                    <a:pt x="73660" y="149860"/>
                    <a:pt x="86360" y="135255"/>
                    <a:pt x="89535" y="133985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4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4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4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4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4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4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666" name="Group 5"/>
          <p:cNvGrpSpPr/>
          <p:nvPr/>
        </p:nvGrpSpPr>
        <p:grpSpPr bwMode="auto">
          <a:xfrm>
            <a:off x="5861050" y="1166812"/>
            <a:ext cx="2376488" cy="1471613"/>
            <a:chOff x="7920" y="1773"/>
            <a:chExt cx="2595" cy="1756"/>
          </a:xfrm>
        </p:grpSpPr>
        <p:grpSp>
          <p:nvGrpSpPr>
            <p:cNvPr id="113667" name="Group 9"/>
            <p:cNvGrpSpPr/>
            <p:nvPr/>
          </p:nvGrpSpPr>
          <p:grpSpPr bwMode="auto">
            <a:xfrm>
              <a:off x="7920" y="2064"/>
              <a:ext cx="2160" cy="936"/>
              <a:chOff x="7920" y="13608"/>
              <a:chExt cx="2160" cy="936"/>
            </a:xfrm>
          </p:grpSpPr>
          <p:grpSp>
            <p:nvGrpSpPr>
              <p:cNvPr id="113668" name="Group 11"/>
              <p:cNvGrpSpPr/>
              <p:nvPr/>
            </p:nvGrpSpPr>
            <p:grpSpPr bwMode="auto">
              <a:xfrm>
                <a:off x="7920" y="13608"/>
                <a:ext cx="2160" cy="936"/>
                <a:chOff x="8640" y="5652"/>
                <a:chExt cx="2160" cy="936"/>
              </a:xfrm>
            </p:grpSpPr>
            <p:sp>
              <p:nvSpPr>
                <p:cNvPr id="113669" name="Line 14"/>
                <p:cNvSpPr>
                  <a:spLocks noChangeShapeType="1"/>
                </p:cNvSpPr>
                <p:nvPr/>
              </p:nvSpPr>
              <p:spPr bwMode="auto">
                <a:xfrm>
                  <a:off x="9180" y="5652"/>
                  <a:ext cx="16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3670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8640" y="5652"/>
                  <a:ext cx="54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3671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10260" y="5652"/>
                  <a:ext cx="540" cy="9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13672" name="Line 10"/>
              <p:cNvSpPr>
                <a:spLocks noChangeShapeType="1"/>
              </p:cNvSpPr>
              <p:nvPr/>
            </p:nvSpPr>
            <p:spPr bwMode="auto">
              <a:xfrm>
                <a:off x="7920" y="14544"/>
                <a:ext cx="16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13673" name="Text Box 8"/>
            <p:cNvSpPr txBox="1">
              <a:spLocks noChangeArrowheads="1"/>
            </p:cNvSpPr>
            <p:nvPr/>
          </p:nvSpPr>
          <p:spPr bwMode="auto">
            <a:xfrm>
              <a:off x="8100" y="1773"/>
              <a:ext cx="54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latin typeface="EU-BX" pitchFamily="65" charset="-122"/>
                  <a:ea typeface="EU-BX" pitchFamily="65" charset="-122"/>
                </a:rPr>
                <a:t>A</a:t>
              </a:r>
            </a:p>
          </p:txBody>
        </p:sp>
        <p:sp>
          <p:nvSpPr>
            <p:cNvPr id="113674" name="Text Box 7"/>
            <p:cNvSpPr txBox="1">
              <a:spLocks noChangeArrowheads="1"/>
            </p:cNvSpPr>
            <p:nvPr/>
          </p:nvSpPr>
          <p:spPr bwMode="auto">
            <a:xfrm>
              <a:off x="9975" y="1773"/>
              <a:ext cx="54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latin typeface="EU-BX" pitchFamily="65" charset="-122"/>
                  <a:ea typeface="EU-BX" pitchFamily="65" charset="-122"/>
                </a:rPr>
                <a:t>D</a:t>
              </a:r>
            </a:p>
          </p:txBody>
        </p:sp>
        <p:sp>
          <p:nvSpPr>
            <p:cNvPr id="113675" name="Text Box 6"/>
            <p:cNvSpPr txBox="1">
              <a:spLocks noChangeArrowheads="1"/>
            </p:cNvSpPr>
            <p:nvPr/>
          </p:nvSpPr>
          <p:spPr bwMode="auto">
            <a:xfrm>
              <a:off x="9460" y="2905"/>
              <a:ext cx="54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altLang="zh-CN" sz="2400"/>
            </a:p>
          </p:txBody>
        </p:sp>
      </p:grpSp>
      <p:sp>
        <p:nvSpPr>
          <p:cNvPr id="113676" name="Text Box 4"/>
          <p:cNvSpPr txBox="1">
            <a:spLocks noChangeArrowheads="1"/>
          </p:cNvSpPr>
          <p:nvPr/>
        </p:nvSpPr>
        <p:spPr bwMode="auto">
          <a:xfrm>
            <a:off x="5494338" y="1984773"/>
            <a:ext cx="342900" cy="29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latin typeface="EU-BX" pitchFamily="65" charset="-122"/>
                <a:ea typeface="EU-BX" pitchFamily="65" charset="-122"/>
              </a:rPr>
              <a:t>B</a:t>
            </a:r>
          </a:p>
        </p:txBody>
      </p:sp>
      <p:sp>
        <p:nvSpPr>
          <p:cNvPr id="113677" name="Rectangle 15"/>
          <p:cNvSpPr>
            <a:spLocks noChangeArrowheads="1"/>
          </p:cNvSpPr>
          <p:nvPr/>
        </p:nvSpPr>
        <p:spPr bwMode="auto">
          <a:xfrm>
            <a:off x="292101" y="459682"/>
            <a:ext cx="8353425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已知，如图，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AB∥CD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，∠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B=∠D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，求证：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AD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∥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BC.</a:t>
            </a:r>
          </a:p>
        </p:txBody>
      </p:sp>
      <p:sp>
        <p:nvSpPr>
          <p:cNvPr id="20493" name="Rectangle 15"/>
          <p:cNvSpPr>
            <a:spLocks noChangeArrowheads="1"/>
          </p:cNvSpPr>
          <p:nvPr/>
        </p:nvSpPr>
        <p:spPr bwMode="auto">
          <a:xfrm>
            <a:off x="284163" y="935832"/>
            <a:ext cx="7275512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证法三：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如图，连接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（构造一组内错角）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∵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（已知）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∴∠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1=∠4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（两直线平行，内错角相等）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∵∠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B=∠D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（已知）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∴∠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1=∠D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（等式的性质）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∴∠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2=∠3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∴AD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（内错角相等，两直线平行）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5861050" y="1362075"/>
            <a:ext cx="1881188" cy="946309"/>
            <a:chOff x="9230" y="2860"/>
            <a:chExt cx="2962" cy="1987"/>
          </a:xfrm>
        </p:grpSpPr>
        <p:cxnSp>
          <p:nvCxnSpPr>
            <p:cNvPr id="113680" name="直接连接符 1"/>
            <p:cNvCxnSpPr>
              <a:cxnSpLocks noChangeShapeType="1"/>
              <a:endCxn id="113674" idx="1"/>
            </p:cNvCxnSpPr>
            <p:nvPr/>
          </p:nvCxnSpPr>
          <p:spPr bwMode="auto">
            <a:xfrm flipV="1">
              <a:off x="9230" y="3000"/>
              <a:ext cx="2962" cy="165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3681" name="文本框 2"/>
            <p:cNvSpPr txBox="1">
              <a:spLocks noChangeArrowheads="1"/>
            </p:cNvSpPr>
            <p:nvPr/>
          </p:nvSpPr>
          <p:spPr bwMode="auto">
            <a:xfrm>
              <a:off x="9385" y="3867"/>
              <a:ext cx="467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1</a:t>
              </a:r>
              <a:endParaRPr lang="en-US" altLang="zh-CN">
                <a:solidFill>
                  <a:srgbClr val="FF0000"/>
                </a:solidFill>
              </a:endParaRPr>
            </a:p>
          </p:txBody>
        </p:sp>
        <p:sp>
          <p:nvSpPr>
            <p:cNvPr id="113682" name="文本框 4"/>
            <p:cNvSpPr txBox="1">
              <a:spLocks noChangeArrowheads="1"/>
            </p:cNvSpPr>
            <p:nvPr/>
          </p:nvSpPr>
          <p:spPr bwMode="auto">
            <a:xfrm>
              <a:off x="9845" y="4072"/>
              <a:ext cx="422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2</a:t>
              </a:r>
              <a:endParaRPr lang="en-US" altLang="zh-CN">
                <a:solidFill>
                  <a:srgbClr val="FF0000"/>
                </a:solidFill>
              </a:endParaRPr>
            </a:p>
          </p:txBody>
        </p:sp>
        <p:sp>
          <p:nvSpPr>
            <p:cNvPr id="113683" name="文本框 5"/>
            <p:cNvSpPr txBox="1">
              <a:spLocks noChangeArrowheads="1"/>
            </p:cNvSpPr>
            <p:nvPr/>
          </p:nvSpPr>
          <p:spPr bwMode="auto">
            <a:xfrm>
              <a:off x="11285" y="2860"/>
              <a:ext cx="467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3</a:t>
              </a:r>
              <a:endParaRPr lang="en-US" altLang="zh-CN">
                <a:solidFill>
                  <a:srgbClr val="FF0000"/>
                </a:solidFill>
              </a:endParaRPr>
            </a:p>
          </p:txBody>
        </p:sp>
        <p:sp>
          <p:nvSpPr>
            <p:cNvPr id="113684" name="文本框 6"/>
            <p:cNvSpPr txBox="1">
              <a:spLocks noChangeArrowheads="1"/>
            </p:cNvSpPr>
            <p:nvPr/>
          </p:nvSpPr>
          <p:spPr bwMode="auto">
            <a:xfrm>
              <a:off x="11605" y="3152"/>
              <a:ext cx="470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en-US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4</a:t>
              </a:r>
              <a:endParaRPr lang="en-US" altLang="en-US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0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0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0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0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0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04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04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04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04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04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04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04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04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"/>
          <p:cNvSpPr txBox="1">
            <a:spLocks noChangeArrowheads="1"/>
          </p:cNvSpPr>
          <p:nvPr/>
        </p:nvSpPr>
        <p:spPr bwMode="auto">
          <a:xfrm>
            <a:off x="1058864" y="3089673"/>
            <a:ext cx="21923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</a:t>
            </a:r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5713413" y="2583657"/>
            <a:ext cx="2355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同位角相等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5791200" y="3075385"/>
            <a:ext cx="2355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内错角相等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5791200" y="3589735"/>
            <a:ext cx="2355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同旁内角互补</a:t>
            </a:r>
          </a:p>
        </p:txBody>
      </p:sp>
      <p:sp>
        <p:nvSpPr>
          <p:cNvPr id="14361" name="Text Box 9"/>
          <p:cNvSpPr txBox="1">
            <a:spLocks noChangeArrowheads="1"/>
          </p:cNvSpPr>
          <p:nvPr/>
        </p:nvSpPr>
        <p:spPr bwMode="auto">
          <a:xfrm>
            <a:off x="3178176" y="2819400"/>
            <a:ext cx="24114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平行线的判定</a:t>
            </a:r>
          </a:p>
        </p:txBody>
      </p:sp>
      <p:sp>
        <p:nvSpPr>
          <p:cNvPr id="14365" name="Text Box 13"/>
          <p:cNvSpPr txBox="1">
            <a:spLocks noChangeArrowheads="1"/>
          </p:cNvSpPr>
          <p:nvPr/>
        </p:nvSpPr>
        <p:spPr bwMode="auto">
          <a:xfrm>
            <a:off x="3178176" y="3359944"/>
            <a:ext cx="23399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平行线的性质</a:t>
            </a:r>
          </a:p>
        </p:txBody>
      </p:sp>
      <p:sp>
        <p:nvSpPr>
          <p:cNvPr id="14366" name="Text Box 14"/>
          <p:cNvSpPr txBox="1">
            <a:spLocks noChangeArrowheads="1"/>
          </p:cNvSpPr>
          <p:nvPr/>
        </p:nvSpPr>
        <p:spPr bwMode="auto">
          <a:xfrm>
            <a:off x="1165226" y="4252913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线的关系</a:t>
            </a:r>
          </a:p>
        </p:txBody>
      </p:sp>
      <p:sp>
        <p:nvSpPr>
          <p:cNvPr id="14367" name="Text Box 15"/>
          <p:cNvSpPr txBox="1">
            <a:spLocks noChangeArrowheads="1"/>
          </p:cNvSpPr>
          <p:nvPr/>
        </p:nvSpPr>
        <p:spPr bwMode="auto">
          <a:xfrm>
            <a:off x="5894388" y="4260057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角的关系</a:t>
            </a:r>
          </a:p>
        </p:txBody>
      </p:sp>
      <p:sp>
        <p:nvSpPr>
          <p:cNvPr id="14368" name="Text Box 16"/>
          <p:cNvSpPr txBox="1">
            <a:spLocks noChangeArrowheads="1"/>
          </p:cNvSpPr>
          <p:nvPr/>
        </p:nvSpPr>
        <p:spPr bwMode="auto">
          <a:xfrm>
            <a:off x="3971926" y="4079082"/>
            <a:ext cx="9028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性质</a:t>
            </a:r>
          </a:p>
        </p:txBody>
      </p:sp>
      <p:sp>
        <p:nvSpPr>
          <p:cNvPr id="14369" name="Line 17"/>
          <p:cNvSpPr>
            <a:spLocks noChangeShapeType="1"/>
          </p:cNvSpPr>
          <p:nvPr/>
        </p:nvSpPr>
        <p:spPr bwMode="auto">
          <a:xfrm>
            <a:off x="3060700" y="4481513"/>
            <a:ext cx="26495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70" name="Text Box 18"/>
          <p:cNvSpPr txBox="1">
            <a:spLocks noChangeArrowheads="1"/>
          </p:cNvSpPr>
          <p:nvPr/>
        </p:nvSpPr>
        <p:spPr bwMode="auto">
          <a:xfrm>
            <a:off x="5965826" y="2084785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角的关系</a:t>
            </a:r>
          </a:p>
        </p:txBody>
      </p:sp>
      <p:sp>
        <p:nvSpPr>
          <p:cNvPr id="14371" name="Text Box 19"/>
          <p:cNvSpPr txBox="1">
            <a:spLocks noChangeArrowheads="1"/>
          </p:cNvSpPr>
          <p:nvPr/>
        </p:nvSpPr>
        <p:spPr bwMode="auto">
          <a:xfrm>
            <a:off x="1174751" y="2081213"/>
            <a:ext cx="16209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线的关系</a:t>
            </a:r>
          </a:p>
        </p:txBody>
      </p:sp>
      <p:sp>
        <p:nvSpPr>
          <p:cNvPr id="14372" name="Line 20"/>
          <p:cNvSpPr>
            <a:spLocks noChangeShapeType="1"/>
          </p:cNvSpPr>
          <p:nvPr/>
        </p:nvSpPr>
        <p:spPr bwMode="auto">
          <a:xfrm flipH="1" flipV="1">
            <a:off x="3106739" y="2305050"/>
            <a:ext cx="2478087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73" name="Rectangle 21"/>
          <p:cNvSpPr>
            <a:spLocks noChangeArrowheads="1"/>
          </p:cNvSpPr>
          <p:nvPr/>
        </p:nvSpPr>
        <p:spPr bwMode="auto">
          <a:xfrm>
            <a:off x="3849688" y="1966913"/>
            <a:ext cx="10588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判定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1019175" y="875110"/>
            <a:ext cx="75374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讨论：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平行线三个性质的条件是什么？结论是什么？它与判定有什么区别？（分组讨论）</a:t>
            </a:r>
          </a:p>
        </p:txBody>
      </p:sp>
      <p:sp>
        <p:nvSpPr>
          <p:cNvPr id="17424" name="左右箭头 15398"/>
          <p:cNvSpPr>
            <a:spLocks noChangeArrowheads="1"/>
          </p:cNvSpPr>
          <p:nvPr/>
        </p:nvSpPr>
        <p:spPr bwMode="auto">
          <a:xfrm>
            <a:off x="3033713" y="3198019"/>
            <a:ext cx="2736850" cy="107156"/>
          </a:xfrm>
          <a:prstGeom prst="leftRightArrow">
            <a:avLst>
              <a:gd name="adj1" fmla="val 50000"/>
              <a:gd name="adj2" fmla="val 38222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 sz="2800">
              <a:solidFill>
                <a:srgbClr val="FF0000"/>
              </a:solidFill>
            </a:endParaRPr>
          </a:p>
        </p:txBody>
      </p:sp>
      <p:sp>
        <p:nvSpPr>
          <p:cNvPr id="114706" name="文本框 1"/>
          <p:cNvSpPr txBox="1">
            <a:spLocks noChangeArrowheads="1"/>
          </p:cNvSpPr>
          <p:nvPr/>
        </p:nvSpPr>
        <p:spPr bwMode="auto">
          <a:xfrm>
            <a:off x="2879726" y="546498"/>
            <a:ext cx="3416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85E0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平行线的判定与性质</a:t>
            </a:r>
          </a:p>
        </p:txBody>
      </p:sp>
      <p:sp>
        <p:nvSpPr>
          <p:cNvPr id="114707" name="圆角矩形 31"/>
          <p:cNvSpPr>
            <a:spLocks noChangeArrowheads="1"/>
          </p:cNvSpPr>
          <p:nvPr/>
        </p:nvSpPr>
        <p:spPr bwMode="auto">
          <a:xfrm>
            <a:off x="420689" y="495300"/>
            <a:ext cx="1368425" cy="32146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总结归纳</a:t>
            </a:r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0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17410" grpId="0"/>
      <p:bldP spid="17411" grpId="0"/>
      <p:bldP spid="17412" grpId="0"/>
      <p:bldP spid="14361" grpId="0"/>
      <p:bldP spid="14365" grpId="0"/>
      <p:bldP spid="14366" grpId="0" bldLvl="0"/>
      <p:bldP spid="14367" grpId="0" bldLvl="0"/>
      <p:bldP spid="14368" grpId="0"/>
      <p:bldP spid="14369" grpId="0" animBg="1"/>
      <p:bldP spid="14370" grpId="0" bldLvl="0"/>
      <p:bldP spid="14371" grpId="0" bldLvl="0"/>
      <p:bldP spid="14372" grpId="0" animBg="1"/>
      <p:bldP spid="14373" grpId="0"/>
      <p:bldP spid="17423" grpId="0"/>
      <p:bldP spid="17424" grpId="0" bldLvl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矩形 80"/>
          <p:cNvSpPr>
            <a:spLocks noChangeArrowheads="1"/>
          </p:cNvSpPr>
          <p:nvPr/>
        </p:nvSpPr>
        <p:spPr bwMode="auto">
          <a:xfrm>
            <a:off x="11113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dirty="0">
              <a:solidFill>
                <a:srgbClr val="228B8B"/>
              </a:solidFill>
            </a:endParaRPr>
          </a:p>
        </p:txBody>
      </p:sp>
      <p:sp>
        <p:nvSpPr>
          <p:cNvPr id="115715" name="Text Box 9"/>
          <p:cNvSpPr txBox="1">
            <a:spLocks noChangeArrowheads="1"/>
          </p:cNvSpPr>
          <p:nvPr/>
        </p:nvSpPr>
        <p:spPr bwMode="auto">
          <a:xfrm>
            <a:off x="511176" y="569119"/>
            <a:ext cx="8499475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下列图形中，由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，能得到∠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1=∠2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的是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(     )</a:t>
            </a:r>
          </a:p>
        </p:txBody>
      </p:sp>
      <p:pic>
        <p:nvPicPr>
          <p:cNvPr id="115716" name="图片 4114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55763" y="1906192"/>
            <a:ext cx="5186362" cy="2687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177214" y="823913"/>
            <a:ext cx="4984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MH_Other_10"/>
          <p:cNvSpPr>
            <a:spLocks noChangeArrowheads="1"/>
          </p:cNvSpPr>
          <p:nvPr/>
        </p:nvSpPr>
        <p:spPr bwMode="auto">
          <a:xfrm>
            <a:off x="2033588" y="1262062"/>
            <a:ext cx="88900" cy="66675"/>
          </a:xfrm>
          <a:custGeom>
            <a:avLst/>
            <a:gdLst>
              <a:gd name="T0" fmla="*/ 39 w 43"/>
              <a:gd name="T1" fmla="*/ 18 h 44"/>
              <a:gd name="T2" fmla="*/ 25 w 43"/>
              <a:gd name="T3" fmla="*/ 18 h 44"/>
              <a:gd name="T4" fmla="*/ 25 w 43"/>
              <a:gd name="T5" fmla="*/ 4 h 44"/>
              <a:gd name="T6" fmla="*/ 21 w 43"/>
              <a:gd name="T7" fmla="*/ 0 h 44"/>
              <a:gd name="T8" fmla="*/ 18 w 43"/>
              <a:gd name="T9" fmla="*/ 4 h 44"/>
              <a:gd name="T10" fmla="*/ 18 w 43"/>
              <a:gd name="T11" fmla="*/ 18 h 44"/>
              <a:gd name="T12" fmla="*/ 3 w 43"/>
              <a:gd name="T13" fmla="*/ 18 h 44"/>
              <a:gd name="T14" fmla="*/ 0 w 43"/>
              <a:gd name="T15" fmla="*/ 22 h 44"/>
              <a:gd name="T16" fmla="*/ 3 w 43"/>
              <a:gd name="T17" fmla="*/ 26 h 44"/>
              <a:gd name="T18" fmla="*/ 18 w 43"/>
              <a:gd name="T19" fmla="*/ 26 h 44"/>
              <a:gd name="T20" fmla="*/ 18 w 43"/>
              <a:gd name="T21" fmla="*/ 40 h 44"/>
              <a:gd name="T22" fmla="*/ 21 w 43"/>
              <a:gd name="T23" fmla="*/ 44 h 44"/>
              <a:gd name="T24" fmla="*/ 25 w 43"/>
              <a:gd name="T25" fmla="*/ 40 h 44"/>
              <a:gd name="T26" fmla="*/ 25 w 43"/>
              <a:gd name="T27" fmla="*/ 26 h 44"/>
              <a:gd name="T28" fmla="*/ 39 w 43"/>
              <a:gd name="T29" fmla="*/ 26 h 44"/>
              <a:gd name="T30" fmla="*/ 43 w 43"/>
              <a:gd name="T31" fmla="*/ 22 h 44"/>
              <a:gd name="T32" fmla="*/ 39 w 43"/>
              <a:gd name="T33" fmla="*/ 18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3" h="44">
                <a:moveTo>
                  <a:pt x="39" y="18"/>
                </a:moveTo>
                <a:cubicBezTo>
                  <a:pt x="25" y="18"/>
                  <a:pt x="25" y="18"/>
                  <a:pt x="25" y="18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2"/>
                  <a:pt x="23" y="0"/>
                  <a:pt x="21" y="0"/>
                </a:cubicBezTo>
                <a:cubicBezTo>
                  <a:pt x="19" y="0"/>
                  <a:pt x="18" y="2"/>
                  <a:pt x="18" y="4"/>
                </a:cubicBezTo>
                <a:cubicBezTo>
                  <a:pt x="18" y="18"/>
                  <a:pt x="18" y="18"/>
                  <a:pt x="18" y="18"/>
                </a:cubicBezTo>
                <a:cubicBezTo>
                  <a:pt x="3" y="18"/>
                  <a:pt x="3" y="18"/>
                  <a:pt x="3" y="18"/>
                </a:cubicBezTo>
                <a:cubicBezTo>
                  <a:pt x="1" y="18"/>
                  <a:pt x="0" y="20"/>
                  <a:pt x="0" y="22"/>
                </a:cubicBezTo>
                <a:cubicBezTo>
                  <a:pt x="0" y="24"/>
                  <a:pt x="1" y="26"/>
                  <a:pt x="3" y="26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40"/>
                  <a:pt x="18" y="40"/>
                  <a:pt x="18" y="40"/>
                </a:cubicBezTo>
                <a:cubicBezTo>
                  <a:pt x="18" y="42"/>
                  <a:pt x="19" y="44"/>
                  <a:pt x="21" y="44"/>
                </a:cubicBezTo>
                <a:cubicBezTo>
                  <a:pt x="23" y="44"/>
                  <a:pt x="25" y="42"/>
                  <a:pt x="25" y="40"/>
                </a:cubicBezTo>
                <a:cubicBezTo>
                  <a:pt x="25" y="26"/>
                  <a:pt x="25" y="26"/>
                  <a:pt x="25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41" y="26"/>
                  <a:pt x="43" y="24"/>
                  <a:pt x="43" y="22"/>
                </a:cubicBezTo>
                <a:cubicBezTo>
                  <a:pt x="43" y="20"/>
                  <a:pt x="41" y="18"/>
                  <a:pt x="39" y="18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grpSp>
        <p:nvGrpSpPr>
          <p:cNvPr id="97283" name="Group 10"/>
          <p:cNvGrpSpPr/>
          <p:nvPr/>
        </p:nvGrpSpPr>
        <p:grpSpPr bwMode="auto">
          <a:xfrm>
            <a:off x="714375" y="803672"/>
            <a:ext cx="222250" cy="161925"/>
            <a:chOff x="348" y="329"/>
            <a:chExt cx="349" cy="340"/>
          </a:xfrm>
        </p:grpSpPr>
        <p:sp>
          <p:nvSpPr>
            <p:cNvPr id="97284" name="MH_Other_9"/>
            <p:cNvSpPr>
              <a:spLocks noEditPoints="1" noChangeArrowheads="1"/>
            </p:cNvSpPr>
            <p:nvPr/>
          </p:nvSpPr>
          <p:spPr bwMode="auto">
            <a:xfrm>
              <a:off x="348" y="329"/>
              <a:ext cx="349" cy="340"/>
            </a:xfrm>
            <a:custGeom>
              <a:avLst/>
              <a:gdLst>
                <a:gd name="T0" fmla="*/ 105 w 108"/>
                <a:gd name="T1" fmla="*/ 95 h 107"/>
                <a:gd name="T2" fmla="*/ 76 w 108"/>
                <a:gd name="T3" fmla="*/ 66 h 107"/>
                <a:gd name="T4" fmla="*/ 83 w 108"/>
                <a:gd name="T5" fmla="*/ 42 h 107"/>
                <a:gd name="T6" fmla="*/ 42 w 108"/>
                <a:gd name="T7" fmla="*/ 0 h 107"/>
                <a:gd name="T8" fmla="*/ 0 w 108"/>
                <a:gd name="T9" fmla="*/ 42 h 107"/>
                <a:gd name="T10" fmla="*/ 42 w 108"/>
                <a:gd name="T11" fmla="*/ 83 h 107"/>
                <a:gd name="T12" fmla="*/ 66 w 108"/>
                <a:gd name="T13" fmla="*/ 76 h 107"/>
                <a:gd name="T14" fmla="*/ 95 w 108"/>
                <a:gd name="T15" fmla="*/ 105 h 107"/>
                <a:gd name="T16" fmla="*/ 100 w 108"/>
                <a:gd name="T17" fmla="*/ 107 h 107"/>
                <a:gd name="T18" fmla="*/ 105 w 108"/>
                <a:gd name="T19" fmla="*/ 105 h 107"/>
                <a:gd name="T20" fmla="*/ 105 w 108"/>
                <a:gd name="T21" fmla="*/ 95 h 107"/>
                <a:gd name="T22" fmla="*/ 7 w 108"/>
                <a:gd name="T23" fmla="*/ 42 h 107"/>
                <a:gd name="T24" fmla="*/ 42 w 108"/>
                <a:gd name="T25" fmla="*/ 7 h 107"/>
                <a:gd name="T26" fmla="*/ 76 w 108"/>
                <a:gd name="T27" fmla="*/ 42 h 107"/>
                <a:gd name="T28" fmla="*/ 42 w 108"/>
                <a:gd name="T29" fmla="*/ 76 h 107"/>
                <a:gd name="T30" fmla="*/ 7 w 108"/>
                <a:gd name="T31" fmla="*/ 4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8" h="107">
                  <a:moveTo>
                    <a:pt x="105" y="95"/>
                  </a:moveTo>
                  <a:cubicBezTo>
                    <a:pt x="76" y="66"/>
                    <a:pt x="76" y="66"/>
                    <a:pt x="76" y="66"/>
                  </a:cubicBezTo>
                  <a:cubicBezTo>
                    <a:pt x="81" y="59"/>
                    <a:pt x="83" y="51"/>
                    <a:pt x="83" y="42"/>
                  </a:cubicBezTo>
                  <a:cubicBezTo>
                    <a:pt x="83" y="19"/>
                    <a:pt x="65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65"/>
                    <a:pt x="19" y="83"/>
                    <a:pt x="42" y="83"/>
                  </a:cubicBezTo>
                  <a:cubicBezTo>
                    <a:pt x="51" y="83"/>
                    <a:pt x="59" y="81"/>
                    <a:pt x="66" y="76"/>
                  </a:cubicBezTo>
                  <a:cubicBezTo>
                    <a:pt x="95" y="105"/>
                    <a:pt x="95" y="105"/>
                    <a:pt x="95" y="105"/>
                  </a:cubicBezTo>
                  <a:cubicBezTo>
                    <a:pt x="96" y="106"/>
                    <a:pt x="98" y="107"/>
                    <a:pt x="100" y="107"/>
                  </a:cubicBezTo>
                  <a:cubicBezTo>
                    <a:pt x="101" y="107"/>
                    <a:pt x="103" y="106"/>
                    <a:pt x="105" y="105"/>
                  </a:cubicBezTo>
                  <a:cubicBezTo>
                    <a:pt x="108" y="102"/>
                    <a:pt x="108" y="97"/>
                    <a:pt x="105" y="95"/>
                  </a:cubicBezTo>
                  <a:moveTo>
                    <a:pt x="7" y="42"/>
                  </a:moveTo>
                  <a:cubicBezTo>
                    <a:pt x="7" y="23"/>
                    <a:pt x="23" y="7"/>
                    <a:pt x="42" y="7"/>
                  </a:cubicBezTo>
                  <a:cubicBezTo>
                    <a:pt x="61" y="7"/>
                    <a:pt x="76" y="23"/>
                    <a:pt x="76" y="42"/>
                  </a:cubicBezTo>
                  <a:cubicBezTo>
                    <a:pt x="76" y="61"/>
                    <a:pt x="61" y="76"/>
                    <a:pt x="42" y="76"/>
                  </a:cubicBezTo>
                  <a:cubicBezTo>
                    <a:pt x="23" y="76"/>
                    <a:pt x="7" y="61"/>
                    <a:pt x="7" y="4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97285" name="MH_Other_10"/>
            <p:cNvSpPr>
              <a:spLocks noChangeArrowheads="1"/>
            </p:cNvSpPr>
            <p:nvPr/>
          </p:nvSpPr>
          <p:spPr bwMode="auto">
            <a:xfrm>
              <a:off x="428" y="404"/>
              <a:ext cx="140" cy="140"/>
            </a:xfrm>
            <a:custGeom>
              <a:avLst/>
              <a:gdLst>
                <a:gd name="T0" fmla="*/ 39 w 43"/>
                <a:gd name="T1" fmla="*/ 18 h 44"/>
                <a:gd name="T2" fmla="*/ 25 w 43"/>
                <a:gd name="T3" fmla="*/ 18 h 44"/>
                <a:gd name="T4" fmla="*/ 25 w 43"/>
                <a:gd name="T5" fmla="*/ 4 h 44"/>
                <a:gd name="T6" fmla="*/ 21 w 43"/>
                <a:gd name="T7" fmla="*/ 0 h 44"/>
                <a:gd name="T8" fmla="*/ 18 w 43"/>
                <a:gd name="T9" fmla="*/ 4 h 44"/>
                <a:gd name="T10" fmla="*/ 18 w 43"/>
                <a:gd name="T11" fmla="*/ 18 h 44"/>
                <a:gd name="T12" fmla="*/ 3 w 43"/>
                <a:gd name="T13" fmla="*/ 18 h 44"/>
                <a:gd name="T14" fmla="*/ 0 w 43"/>
                <a:gd name="T15" fmla="*/ 22 h 44"/>
                <a:gd name="T16" fmla="*/ 3 w 43"/>
                <a:gd name="T17" fmla="*/ 26 h 44"/>
                <a:gd name="T18" fmla="*/ 18 w 43"/>
                <a:gd name="T19" fmla="*/ 26 h 44"/>
                <a:gd name="T20" fmla="*/ 18 w 43"/>
                <a:gd name="T21" fmla="*/ 40 h 44"/>
                <a:gd name="T22" fmla="*/ 21 w 43"/>
                <a:gd name="T23" fmla="*/ 44 h 44"/>
                <a:gd name="T24" fmla="*/ 25 w 43"/>
                <a:gd name="T25" fmla="*/ 40 h 44"/>
                <a:gd name="T26" fmla="*/ 25 w 43"/>
                <a:gd name="T27" fmla="*/ 26 h 44"/>
                <a:gd name="T28" fmla="*/ 39 w 43"/>
                <a:gd name="T29" fmla="*/ 26 h 44"/>
                <a:gd name="T30" fmla="*/ 43 w 43"/>
                <a:gd name="T31" fmla="*/ 22 h 44"/>
                <a:gd name="T32" fmla="*/ 39 w 43"/>
                <a:gd name="T33" fmla="*/ 1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44">
                  <a:moveTo>
                    <a:pt x="39" y="18"/>
                  </a:moveTo>
                  <a:cubicBezTo>
                    <a:pt x="25" y="18"/>
                    <a:pt x="25" y="18"/>
                    <a:pt x="25" y="18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2"/>
                    <a:pt x="23" y="0"/>
                    <a:pt x="21" y="0"/>
                  </a:cubicBezTo>
                  <a:cubicBezTo>
                    <a:pt x="19" y="0"/>
                    <a:pt x="18" y="2"/>
                    <a:pt x="18" y="4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1" y="18"/>
                    <a:pt x="0" y="20"/>
                    <a:pt x="0" y="22"/>
                  </a:cubicBezTo>
                  <a:cubicBezTo>
                    <a:pt x="0" y="24"/>
                    <a:pt x="1" y="26"/>
                    <a:pt x="3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8" y="42"/>
                    <a:pt x="19" y="44"/>
                    <a:pt x="21" y="44"/>
                  </a:cubicBezTo>
                  <a:cubicBezTo>
                    <a:pt x="23" y="44"/>
                    <a:pt x="25" y="42"/>
                    <a:pt x="25" y="40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39" y="26"/>
                    <a:pt x="39" y="26"/>
                    <a:pt x="39" y="26"/>
                  </a:cubicBezTo>
                  <a:cubicBezTo>
                    <a:pt x="41" y="26"/>
                    <a:pt x="43" y="24"/>
                    <a:pt x="43" y="22"/>
                  </a:cubicBezTo>
                  <a:cubicBezTo>
                    <a:pt x="43" y="20"/>
                    <a:pt x="41" y="18"/>
                    <a:pt x="39" y="1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</p:grpSp>
      <p:sp>
        <p:nvSpPr>
          <p:cNvPr id="97286" name="MH_SubTitle_4"/>
          <p:cNvSpPr txBox="1">
            <a:spLocks noChangeArrowheads="1"/>
          </p:cNvSpPr>
          <p:nvPr/>
        </p:nvSpPr>
        <p:spPr bwMode="auto">
          <a:xfrm>
            <a:off x="3786188" y="857250"/>
            <a:ext cx="1682750" cy="47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  <a:endParaRPr lang="zh-CN" altLang="en-US" sz="20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48" name="文本框 14347"/>
          <p:cNvSpPr txBox="1">
            <a:spLocks noChangeArrowheads="1"/>
          </p:cNvSpPr>
          <p:nvPr/>
        </p:nvSpPr>
        <p:spPr bwMode="auto">
          <a:xfrm>
            <a:off x="684213" y="1815703"/>
            <a:ext cx="792956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理解并掌握平行线的性质公理和定理．（重点）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能熟练运用平行线的性质进行简单的推理证明．（难点）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4"/>
          <p:cNvSpPr>
            <a:spLocks noChangeArrowheads="1"/>
          </p:cNvSpPr>
          <p:nvPr/>
        </p:nvSpPr>
        <p:spPr bwMode="auto">
          <a:xfrm>
            <a:off x="304800" y="514350"/>
            <a:ext cx="8534400" cy="408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</a:p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选项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是同旁内角，∠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1+∠2=180°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，错误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</a:p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选项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中，∠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是相等的，正确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</a:p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选项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中，∠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被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所截而得的内错角，错误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</a:p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选项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中，∠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被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所截而得的同旁内角，错误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8"/>
          <p:cNvSpPr txBox="1">
            <a:spLocks noChangeArrowheads="1"/>
          </p:cNvSpPr>
          <p:nvPr/>
        </p:nvSpPr>
        <p:spPr bwMode="auto">
          <a:xfrm>
            <a:off x="403225" y="426244"/>
            <a:ext cx="7670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如图所示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下列推理不正确的是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     )</a:t>
            </a:r>
          </a:p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A.∵AB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，∴∠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ABC+∠C=180°</a:t>
            </a:r>
          </a:p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B.∵∠1=∠2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，∴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</a:p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C.∵AD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，∴∠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3=∠4</a:t>
            </a:r>
          </a:p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D.∵∠A+∠ADC=180°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，∴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endParaRPr lang="en-US" altLang="zh-CN" sz="2400" u="sng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17763" name="Object 6"/>
          <p:cNvGraphicFramePr>
            <a:graphicFrameLocks noChangeAspect="1"/>
          </p:cNvGraphicFramePr>
          <p:nvPr/>
        </p:nvGraphicFramePr>
        <p:xfrm>
          <a:off x="5981701" y="1094185"/>
          <a:ext cx="2600325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71" r:id="rId4" imgW="2600325" imgH="1600200" progId="Paint.Picture">
                  <p:embed/>
                </p:oleObj>
              </mc:Choice>
              <mc:Fallback>
                <p:oleObj r:id="rId4" imgW="2600325" imgH="1600200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1701" y="1094185"/>
                        <a:ext cx="2600325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文本框 1"/>
          <p:cNvSpPr txBox="1">
            <a:spLocks noChangeArrowheads="1"/>
          </p:cNvSpPr>
          <p:nvPr/>
        </p:nvSpPr>
        <p:spPr bwMode="auto">
          <a:xfrm>
            <a:off x="4879975" y="625079"/>
            <a:ext cx="342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4580" name="Rectangle 2"/>
          <p:cNvSpPr>
            <a:spLocks noChangeArrowheads="1"/>
          </p:cNvSpPr>
          <p:nvPr/>
        </p:nvSpPr>
        <p:spPr bwMode="auto">
          <a:xfrm>
            <a:off x="304800" y="3910817"/>
            <a:ext cx="83597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解析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】A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选项的根据是两直线平行，同旁内角互补；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选项的根据是内错角相等，两直线平行；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选项的根据是同旁内角互补，两直线平行；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选项中，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，而∠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与∠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被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所截的内错角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2458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8"/>
          <p:cNvSpPr txBox="1">
            <a:spLocks noChangeArrowheads="1"/>
          </p:cNvSpPr>
          <p:nvPr/>
        </p:nvSpPr>
        <p:spPr bwMode="auto">
          <a:xfrm>
            <a:off x="620713" y="1464469"/>
            <a:ext cx="6064250" cy="401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解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: 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=∠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理由：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∵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AB∥DE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     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=_______  (                                    )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AC∥DF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           ) 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=______ (                                     )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(                  )</a:t>
            </a:r>
          </a:p>
        </p:txBody>
      </p:sp>
      <p:sp>
        <p:nvSpPr>
          <p:cNvPr id="119811" name="Text Box 8"/>
          <p:cNvSpPr txBox="1">
            <a:spLocks noChangeArrowheads="1"/>
          </p:cNvSpPr>
          <p:nvPr/>
        </p:nvSpPr>
        <p:spPr bwMode="auto">
          <a:xfrm>
            <a:off x="419100" y="414338"/>
            <a:ext cx="83312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如图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若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AB∥DE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AC∥DF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，请说出∠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和∠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之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   间的数量关系，并说明理由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119812" name="Group 20"/>
          <p:cNvGrpSpPr/>
          <p:nvPr/>
        </p:nvGrpSpPr>
        <p:grpSpPr bwMode="auto">
          <a:xfrm>
            <a:off x="6645276" y="1301354"/>
            <a:ext cx="2417763" cy="2068115"/>
            <a:chOff x="0" y="0"/>
            <a:chExt cx="4834" cy="5258"/>
          </a:xfrm>
        </p:grpSpPr>
        <p:sp>
          <p:nvSpPr>
            <p:cNvPr id="119813" name="Line 12"/>
            <p:cNvSpPr>
              <a:spLocks noChangeShapeType="1"/>
            </p:cNvSpPr>
            <p:nvPr/>
          </p:nvSpPr>
          <p:spPr bwMode="auto">
            <a:xfrm flipV="1">
              <a:off x="699" y="2790"/>
              <a:ext cx="3400" cy="30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19814" name="Group 40"/>
            <p:cNvGrpSpPr/>
            <p:nvPr/>
          </p:nvGrpSpPr>
          <p:grpSpPr bwMode="auto">
            <a:xfrm>
              <a:off x="0" y="0"/>
              <a:ext cx="4834" cy="5258"/>
              <a:chOff x="0" y="0"/>
              <a:chExt cx="1934" cy="2103"/>
            </a:xfrm>
          </p:grpSpPr>
          <p:sp>
            <p:nvSpPr>
              <p:cNvPr id="119815" name="Text Box 20"/>
              <p:cNvSpPr txBox="1">
                <a:spLocks noChangeArrowheads="1"/>
              </p:cNvSpPr>
              <p:nvPr/>
            </p:nvSpPr>
            <p:spPr bwMode="auto">
              <a:xfrm>
                <a:off x="654" y="843"/>
                <a:ext cx="380" cy="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None/>
                </a:pPr>
                <a:r>
                  <a:rPr lang="en-US" altLang="zh-CN" sz="2400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P</a:t>
                </a:r>
              </a:p>
            </p:txBody>
          </p:sp>
          <p:sp>
            <p:nvSpPr>
              <p:cNvPr id="119816" name="Line 11"/>
              <p:cNvSpPr>
                <a:spLocks noChangeShapeType="1"/>
              </p:cNvSpPr>
              <p:nvPr/>
            </p:nvSpPr>
            <p:spPr bwMode="auto">
              <a:xfrm flipH="1">
                <a:off x="295" y="185"/>
                <a:ext cx="689" cy="941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817" name="Line 13"/>
              <p:cNvSpPr>
                <a:spLocks noChangeShapeType="1"/>
              </p:cNvSpPr>
              <p:nvPr/>
            </p:nvSpPr>
            <p:spPr bwMode="auto">
              <a:xfrm flipH="1">
                <a:off x="486" y="499"/>
                <a:ext cx="804" cy="1098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818" name="Line 14"/>
              <p:cNvSpPr>
                <a:spLocks noChangeShapeType="1"/>
              </p:cNvSpPr>
              <p:nvPr/>
            </p:nvSpPr>
            <p:spPr bwMode="auto">
              <a:xfrm>
                <a:off x="486" y="1611"/>
                <a:ext cx="1169" cy="2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819" name="Text Box 15"/>
              <p:cNvSpPr txBox="1">
                <a:spLocks noChangeArrowheads="1"/>
              </p:cNvSpPr>
              <p:nvPr/>
            </p:nvSpPr>
            <p:spPr bwMode="auto">
              <a:xfrm>
                <a:off x="757" y="0"/>
                <a:ext cx="412" cy="3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None/>
                </a:pPr>
                <a:r>
                  <a:rPr lang="en-US" altLang="zh-CN" sz="2400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F</a:t>
                </a:r>
              </a:p>
            </p:txBody>
          </p:sp>
          <p:sp>
            <p:nvSpPr>
              <p:cNvPr id="119820" name="Text Box 16"/>
              <p:cNvSpPr txBox="1">
                <a:spLocks noChangeArrowheads="1"/>
              </p:cNvSpPr>
              <p:nvPr/>
            </p:nvSpPr>
            <p:spPr bwMode="auto">
              <a:xfrm>
                <a:off x="1275" y="296"/>
                <a:ext cx="413" cy="5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None/>
                </a:pPr>
                <a:r>
                  <a:rPr lang="en-US" altLang="zh-CN" sz="2400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  <p:sp>
            <p:nvSpPr>
              <p:cNvPr id="119821" name="Text Box 17"/>
              <p:cNvSpPr txBox="1">
                <a:spLocks noChangeArrowheads="1"/>
              </p:cNvSpPr>
              <p:nvPr/>
            </p:nvSpPr>
            <p:spPr bwMode="auto">
              <a:xfrm>
                <a:off x="1474" y="1058"/>
                <a:ext cx="412" cy="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None/>
                </a:pPr>
                <a:r>
                  <a:rPr lang="en-US" altLang="zh-CN" sz="2400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E</a:t>
                </a:r>
              </a:p>
            </p:txBody>
          </p:sp>
          <p:sp>
            <p:nvSpPr>
              <p:cNvPr id="119822" name="Text Box 18"/>
              <p:cNvSpPr txBox="1">
                <a:spLocks noChangeArrowheads="1"/>
              </p:cNvSpPr>
              <p:nvPr/>
            </p:nvSpPr>
            <p:spPr bwMode="auto">
              <a:xfrm>
                <a:off x="1521" y="1579"/>
                <a:ext cx="413" cy="5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None/>
                </a:pPr>
                <a:r>
                  <a:rPr lang="en-US" altLang="zh-CN" sz="2400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119823" name="Text Box 19"/>
              <p:cNvSpPr txBox="1">
                <a:spLocks noChangeArrowheads="1"/>
              </p:cNvSpPr>
              <p:nvPr/>
            </p:nvSpPr>
            <p:spPr bwMode="auto">
              <a:xfrm>
                <a:off x="205" y="1444"/>
                <a:ext cx="413" cy="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None/>
                </a:pPr>
                <a:r>
                  <a:rPr lang="en-US" altLang="zh-CN" sz="2400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119824" name="Text Box 21"/>
              <p:cNvSpPr txBox="1">
                <a:spLocks noChangeArrowheads="1"/>
              </p:cNvSpPr>
              <p:nvPr/>
            </p:nvSpPr>
            <p:spPr bwMode="auto">
              <a:xfrm>
                <a:off x="0" y="941"/>
                <a:ext cx="412" cy="5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None/>
                </a:pPr>
                <a:r>
                  <a:rPr lang="en-US" altLang="zh-CN" sz="2400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D</a:t>
                </a:r>
              </a:p>
            </p:txBody>
          </p:sp>
        </p:grpSp>
      </p:grpSp>
      <p:sp>
        <p:nvSpPr>
          <p:cNvPr id="119825" name="Text Box 36"/>
          <p:cNvSpPr txBox="1">
            <a:spLocks noChangeArrowheads="1"/>
          </p:cNvSpPr>
          <p:nvPr/>
        </p:nvSpPr>
        <p:spPr bwMode="auto">
          <a:xfrm>
            <a:off x="7235826" y="3024188"/>
            <a:ext cx="15843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图１</a:t>
            </a:r>
          </a:p>
        </p:txBody>
      </p:sp>
      <p:sp>
        <p:nvSpPr>
          <p:cNvPr id="21539" name="Text Box 41"/>
          <p:cNvSpPr txBox="1">
            <a:spLocks noChangeArrowheads="1"/>
          </p:cNvSpPr>
          <p:nvPr/>
        </p:nvSpPr>
        <p:spPr bwMode="auto">
          <a:xfrm>
            <a:off x="2608264" y="2056210"/>
            <a:ext cx="1539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</a:p>
        </p:txBody>
      </p:sp>
      <p:sp>
        <p:nvSpPr>
          <p:cNvPr id="21540" name="Text Box 42"/>
          <p:cNvSpPr txBox="1">
            <a:spLocks noChangeArrowheads="1"/>
          </p:cNvSpPr>
          <p:nvPr/>
        </p:nvSpPr>
        <p:spPr bwMode="auto">
          <a:xfrm>
            <a:off x="1912938" y="2511029"/>
            <a:ext cx="1978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i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CPE</a:t>
            </a:r>
          </a:p>
        </p:txBody>
      </p:sp>
      <p:sp>
        <p:nvSpPr>
          <p:cNvPr id="21541" name="Text Box 44"/>
          <p:cNvSpPr txBox="1">
            <a:spLocks noChangeArrowheads="1"/>
          </p:cNvSpPr>
          <p:nvPr/>
        </p:nvSpPr>
        <p:spPr bwMode="auto">
          <a:xfrm>
            <a:off x="3341689" y="2544366"/>
            <a:ext cx="40338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</a:t>
            </a:r>
            <a:r>
              <a:rPr lang="en-US" altLang="zh-CN" sz="24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同位角相等</a:t>
            </a:r>
          </a:p>
        </p:txBody>
      </p:sp>
      <p:sp>
        <p:nvSpPr>
          <p:cNvPr id="21542" name="Text Box 45"/>
          <p:cNvSpPr txBox="1">
            <a:spLocks noChangeArrowheads="1"/>
          </p:cNvSpPr>
          <p:nvPr/>
        </p:nvSpPr>
        <p:spPr bwMode="auto">
          <a:xfrm>
            <a:off x="2559051" y="3063479"/>
            <a:ext cx="1539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 </a:t>
            </a:r>
          </a:p>
        </p:txBody>
      </p:sp>
      <p:sp>
        <p:nvSpPr>
          <p:cNvPr id="21543" name="Text Box 46"/>
          <p:cNvSpPr txBox="1">
            <a:spLocks noChangeArrowheads="1"/>
          </p:cNvSpPr>
          <p:nvPr/>
        </p:nvSpPr>
        <p:spPr bwMode="auto">
          <a:xfrm>
            <a:off x="1912938" y="3540919"/>
            <a:ext cx="1978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i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CPE</a:t>
            </a:r>
            <a:r>
              <a:rPr lang="en-US" altLang="zh-CN" sz="24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21544" name="Text Box 47"/>
          <p:cNvSpPr txBox="1">
            <a:spLocks noChangeArrowheads="1"/>
          </p:cNvSpPr>
          <p:nvPr/>
        </p:nvSpPr>
        <p:spPr bwMode="auto">
          <a:xfrm>
            <a:off x="3167064" y="3581400"/>
            <a:ext cx="4035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</a:t>
            </a:r>
            <a:r>
              <a:rPr lang="en-US" altLang="zh-CN" sz="24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同位角相等</a:t>
            </a:r>
          </a:p>
        </p:txBody>
      </p:sp>
      <p:sp>
        <p:nvSpPr>
          <p:cNvPr id="21545" name="Text Box 48"/>
          <p:cNvSpPr txBox="1">
            <a:spLocks noChangeArrowheads="1"/>
          </p:cNvSpPr>
          <p:nvPr/>
        </p:nvSpPr>
        <p:spPr bwMode="auto">
          <a:xfrm>
            <a:off x="2768600" y="4101704"/>
            <a:ext cx="2376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等量代换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39" grpId="0"/>
      <p:bldP spid="21540" grpId="0"/>
      <p:bldP spid="21541" grpId="0"/>
      <p:bldP spid="21542" grpId="0"/>
      <p:bldP spid="21543" grpId="0"/>
      <p:bldP spid="21544" grpId="0"/>
      <p:bldP spid="2154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7"/>
          <p:cNvSpPr txBox="1">
            <a:spLocks noChangeArrowheads="1"/>
          </p:cNvSpPr>
          <p:nvPr/>
        </p:nvSpPr>
        <p:spPr bwMode="auto">
          <a:xfrm>
            <a:off x="323851" y="1422798"/>
            <a:ext cx="8488363" cy="3496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解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: 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+∠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=180</a:t>
            </a:r>
            <a:r>
              <a:rPr lang="en-US" altLang="zh-CN" sz="2800" baseline="4200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理由：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∵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AB∥DE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       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=  ______ (                                   )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AC∥DF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         )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+ _______=180</a:t>
            </a:r>
            <a:r>
              <a:rPr lang="en-US" altLang="zh-CN" sz="2800" baseline="44000">
                <a:latin typeface="Times New Roman" panose="02020603050405020304" pitchFamily="18" charset="0"/>
                <a:ea typeface="黑体" panose="02010609060101010101" pitchFamily="49" charset="-122"/>
              </a:rPr>
              <a:t>o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             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)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+∠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=180</a:t>
            </a:r>
            <a:r>
              <a:rPr lang="en-US" altLang="zh-CN" sz="2800" baseline="4200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                ）</a:t>
            </a:r>
          </a:p>
        </p:txBody>
      </p:sp>
      <p:sp>
        <p:nvSpPr>
          <p:cNvPr id="120835" name="Text Box 6"/>
          <p:cNvSpPr txBox="1">
            <a:spLocks noChangeArrowheads="1"/>
          </p:cNvSpPr>
          <p:nvPr/>
        </p:nvSpPr>
        <p:spPr bwMode="auto">
          <a:xfrm>
            <a:off x="323850" y="250032"/>
            <a:ext cx="8134350" cy="129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如图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若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AB∥DE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　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AC∥DF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，请说出∠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和∠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之间的数量关系，并说明理由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20836" name="Text Box 32"/>
          <p:cNvSpPr txBox="1">
            <a:spLocks noChangeArrowheads="1"/>
          </p:cNvSpPr>
          <p:nvPr/>
        </p:nvSpPr>
        <p:spPr bwMode="auto">
          <a:xfrm>
            <a:off x="7164389" y="2896791"/>
            <a:ext cx="8651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图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grpSp>
        <p:nvGrpSpPr>
          <p:cNvPr id="120837" name="Group 35"/>
          <p:cNvGrpSpPr/>
          <p:nvPr/>
        </p:nvGrpSpPr>
        <p:grpSpPr bwMode="auto">
          <a:xfrm>
            <a:off x="5983288" y="1027510"/>
            <a:ext cx="3148012" cy="2170509"/>
            <a:chOff x="0" y="0"/>
            <a:chExt cx="2398" cy="2157"/>
          </a:xfrm>
        </p:grpSpPr>
        <p:sp>
          <p:nvSpPr>
            <p:cNvPr id="120838" name="Line 21"/>
            <p:cNvSpPr>
              <a:spLocks noChangeShapeType="1"/>
            </p:cNvSpPr>
            <p:nvPr/>
          </p:nvSpPr>
          <p:spPr bwMode="auto">
            <a:xfrm flipH="1">
              <a:off x="850" y="250"/>
              <a:ext cx="689" cy="941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839" name="Line 22"/>
            <p:cNvSpPr>
              <a:spLocks noChangeShapeType="1"/>
            </p:cNvSpPr>
            <p:nvPr/>
          </p:nvSpPr>
          <p:spPr bwMode="auto">
            <a:xfrm flipV="1">
              <a:off x="850" y="1180"/>
              <a:ext cx="1136" cy="11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840" name="Line 23"/>
            <p:cNvSpPr>
              <a:spLocks noChangeShapeType="1"/>
            </p:cNvSpPr>
            <p:nvPr/>
          </p:nvSpPr>
          <p:spPr bwMode="auto">
            <a:xfrm flipH="1">
              <a:off x="1041" y="564"/>
              <a:ext cx="804" cy="1098"/>
            </a:xfrm>
            <a:prstGeom prst="line">
              <a:avLst/>
            </a:prstGeom>
            <a:noFill/>
            <a:ln w="444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841" name="Line 24"/>
            <p:cNvSpPr>
              <a:spLocks noChangeShapeType="1"/>
            </p:cNvSpPr>
            <p:nvPr/>
          </p:nvSpPr>
          <p:spPr bwMode="auto">
            <a:xfrm flipV="1">
              <a:off x="171" y="1668"/>
              <a:ext cx="893" cy="1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842" name="Text Box 25"/>
            <p:cNvSpPr txBox="1">
              <a:spLocks noChangeArrowheads="1"/>
            </p:cNvSpPr>
            <p:nvPr/>
          </p:nvSpPr>
          <p:spPr bwMode="auto">
            <a:xfrm>
              <a:off x="1293" y="0"/>
              <a:ext cx="412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>
                <a:buFont typeface="Arial" panose="020B0604020202020204" pitchFamily="34" charset="0"/>
                <a:buNone/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F</a:t>
              </a:r>
            </a:p>
          </p:txBody>
        </p:sp>
        <p:sp>
          <p:nvSpPr>
            <p:cNvPr id="120843" name="Text Box 26"/>
            <p:cNvSpPr txBox="1">
              <a:spLocks noChangeArrowheads="1"/>
            </p:cNvSpPr>
            <p:nvPr/>
          </p:nvSpPr>
          <p:spPr bwMode="auto">
            <a:xfrm>
              <a:off x="1830" y="361"/>
              <a:ext cx="413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>
                <a:buFont typeface="Arial" panose="020B0604020202020204" pitchFamily="34" charset="0"/>
                <a:buNone/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120844" name="Text Box 27"/>
            <p:cNvSpPr txBox="1">
              <a:spLocks noChangeArrowheads="1"/>
            </p:cNvSpPr>
            <p:nvPr/>
          </p:nvSpPr>
          <p:spPr bwMode="auto">
            <a:xfrm>
              <a:off x="1986" y="998"/>
              <a:ext cx="412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>
                <a:buFont typeface="Arial" panose="020B0604020202020204" pitchFamily="34" charset="0"/>
                <a:buNone/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E</a:t>
              </a:r>
            </a:p>
          </p:txBody>
        </p:sp>
        <p:sp>
          <p:nvSpPr>
            <p:cNvPr id="120845" name="Text Box 28"/>
            <p:cNvSpPr txBox="1">
              <a:spLocks noChangeArrowheads="1"/>
            </p:cNvSpPr>
            <p:nvPr/>
          </p:nvSpPr>
          <p:spPr bwMode="auto">
            <a:xfrm>
              <a:off x="0" y="1633"/>
              <a:ext cx="413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>
                <a:buFont typeface="Arial" panose="020B0604020202020204" pitchFamily="34" charset="0"/>
                <a:buNone/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120846" name="Text Box 29"/>
            <p:cNvSpPr txBox="1">
              <a:spLocks noChangeArrowheads="1"/>
            </p:cNvSpPr>
            <p:nvPr/>
          </p:nvSpPr>
          <p:spPr bwMode="auto">
            <a:xfrm>
              <a:off x="880" y="1609"/>
              <a:ext cx="413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>
                <a:buFont typeface="Arial" panose="020B0604020202020204" pitchFamily="34" charset="0"/>
                <a:buNone/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120847" name="Text Box 30"/>
            <p:cNvSpPr txBox="1">
              <a:spLocks noChangeArrowheads="1"/>
            </p:cNvSpPr>
            <p:nvPr/>
          </p:nvSpPr>
          <p:spPr bwMode="auto">
            <a:xfrm>
              <a:off x="555" y="1006"/>
              <a:ext cx="412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>
                <a:buFont typeface="Arial" panose="020B0604020202020204" pitchFamily="34" charset="0"/>
                <a:buNone/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120848" name="Text Box 34"/>
            <p:cNvSpPr txBox="1">
              <a:spLocks noChangeArrowheads="1"/>
            </p:cNvSpPr>
            <p:nvPr/>
          </p:nvSpPr>
          <p:spPr bwMode="auto">
            <a:xfrm>
              <a:off x="1319" y="1159"/>
              <a:ext cx="454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>
                <a:buFont typeface="Arial" panose="020B0604020202020204" pitchFamily="34" charset="0"/>
                <a:buNone/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P</a:t>
              </a:r>
            </a:p>
          </p:txBody>
        </p:sp>
      </p:grpSp>
      <p:sp>
        <p:nvSpPr>
          <p:cNvPr id="22561" name="Text Box 38"/>
          <p:cNvSpPr txBox="1">
            <a:spLocks noChangeArrowheads="1"/>
          </p:cNvSpPr>
          <p:nvPr/>
        </p:nvSpPr>
        <p:spPr bwMode="auto">
          <a:xfrm>
            <a:off x="2338389" y="1869281"/>
            <a:ext cx="1539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</a:p>
        </p:txBody>
      </p:sp>
      <p:sp>
        <p:nvSpPr>
          <p:cNvPr id="22562" name="Text Box 39"/>
          <p:cNvSpPr txBox="1">
            <a:spLocks noChangeArrowheads="1"/>
          </p:cNvSpPr>
          <p:nvPr/>
        </p:nvSpPr>
        <p:spPr bwMode="auto">
          <a:xfrm>
            <a:off x="1704975" y="2309813"/>
            <a:ext cx="133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i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CPD</a:t>
            </a:r>
          </a:p>
        </p:txBody>
      </p:sp>
      <p:sp>
        <p:nvSpPr>
          <p:cNvPr id="22563" name="Text Box 40"/>
          <p:cNvSpPr txBox="1">
            <a:spLocks noChangeArrowheads="1"/>
          </p:cNvSpPr>
          <p:nvPr/>
        </p:nvSpPr>
        <p:spPr bwMode="auto">
          <a:xfrm>
            <a:off x="2916238" y="2357438"/>
            <a:ext cx="4032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</a:t>
            </a:r>
            <a:r>
              <a:rPr lang="en-US" altLang="zh-CN" sz="24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同位角相等</a:t>
            </a:r>
          </a:p>
        </p:txBody>
      </p:sp>
      <p:sp>
        <p:nvSpPr>
          <p:cNvPr id="22564" name="Text Box 41"/>
          <p:cNvSpPr txBox="1">
            <a:spLocks noChangeArrowheads="1"/>
          </p:cNvSpPr>
          <p:nvPr/>
        </p:nvSpPr>
        <p:spPr bwMode="auto">
          <a:xfrm>
            <a:off x="2173289" y="2831306"/>
            <a:ext cx="1539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</a:p>
        </p:txBody>
      </p:sp>
      <p:sp>
        <p:nvSpPr>
          <p:cNvPr id="22565" name="Text Box 42"/>
          <p:cNvSpPr txBox="1">
            <a:spLocks noChangeArrowheads="1"/>
          </p:cNvSpPr>
          <p:nvPr/>
        </p:nvSpPr>
        <p:spPr bwMode="auto">
          <a:xfrm>
            <a:off x="1630364" y="3198019"/>
            <a:ext cx="1800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i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CPD</a:t>
            </a:r>
          </a:p>
        </p:txBody>
      </p:sp>
      <p:sp>
        <p:nvSpPr>
          <p:cNvPr id="22566" name="Text Box 43"/>
          <p:cNvSpPr txBox="1">
            <a:spLocks noChangeArrowheads="1"/>
          </p:cNvSpPr>
          <p:nvPr/>
        </p:nvSpPr>
        <p:spPr bwMode="auto">
          <a:xfrm>
            <a:off x="3997325" y="3257550"/>
            <a:ext cx="4032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</a:t>
            </a:r>
            <a:r>
              <a:rPr lang="en-US" altLang="zh-CN" sz="24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同旁内角互补</a:t>
            </a:r>
          </a:p>
        </p:txBody>
      </p:sp>
      <p:sp>
        <p:nvSpPr>
          <p:cNvPr id="22567" name="Text Box 44"/>
          <p:cNvSpPr txBox="1">
            <a:spLocks noChangeArrowheads="1"/>
          </p:cNvSpPr>
          <p:nvPr/>
        </p:nvSpPr>
        <p:spPr bwMode="auto">
          <a:xfrm>
            <a:off x="3378201" y="3646885"/>
            <a:ext cx="2378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等量代换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2561" grpId="0"/>
      <p:bldP spid="22562" grpId="0"/>
      <p:bldP spid="22563" grpId="0"/>
      <p:bldP spid="22564" grpId="0"/>
      <p:bldP spid="22565" grpId="0"/>
      <p:bldP spid="22566" grpId="0"/>
      <p:bldP spid="2256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8" name="Text Box 5"/>
          <p:cNvSpPr txBox="1">
            <a:spLocks noChangeArrowheads="1"/>
          </p:cNvSpPr>
          <p:nvPr/>
        </p:nvSpPr>
        <p:spPr bwMode="auto">
          <a:xfrm>
            <a:off x="252413" y="919163"/>
            <a:ext cx="8820150" cy="104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5.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如图，是一块梯形铁片的残余部分，量得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=100°</a:t>
            </a: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∠</a:t>
            </a:r>
            <a:r>
              <a:rPr lang="en-US" altLang="zh-CN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=115°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，梯形的另外两个角分别是多少度？</a:t>
            </a:r>
          </a:p>
        </p:txBody>
      </p:sp>
      <p:grpSp>
        <p:nvGrpSpPr>
          <p:cNvPr id="5" name="组合 39"/>
          <p:cNvGrpSpPr/>
          <p:nvPr/>
        </p:nvGrpSpPr>
        <p:grpSpPr bwMode="auto">
          <a:xfrm>
            <a:off x="6370639" y="2247900"/>
            <a:ext cx="3432175" cy="1490663"/>
            <a:chOff x="0" y="0"/>
            <a:chExt cx="3374602" cy="1987111"/>
          </a:xfrm>
        </p:grpSpPr>
        <p:grpSp>
          <p:nvGrpSpPr>
            <p:cNvPr id="121860" name="Group 6"/>
            <p:cNvGrpSpPr/>
            <p:nvPr/>
          </p:nvGrpSpPr>
          <p:grpSpPr bwMode="auto">
            <a:xfrm>
              <a:off x="0" y="0"/>
              <a:ext cx="3374602" cy="1987111"/>
              <a:chOff x="0" y="0"/>
              <a:chExt cx="3935" cy="2393"/>
            </a:xfrm>
          </p:grpSpPr>
          <p:pic>
            <p:nvPicPr>
              <p:cNvPr id="121861" name="Picture 7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 rot="10800000">
                <a:off x="266" y="53"/>
                <a:ext cx="2656" cy="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1862" name="Text Box 8"/>
              <p:cNvSpPr txBox="1">
                <a:spLocks noChangeArrowheads="1"/>
              </p:cNvSpPr>
              <p:nvPr/>
            </p:nvSpPr>
            <p:spPr bwMode="auto">
              <a:xfrm>
                <a:off x="626" y="1613"/>
                <a:ext cx="720" cy="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None/>
                </a:pPr>
                <a:r>
                  <a:rPr lang="en-US" altLang="zh-CN" sz="2400" i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21863" name="Text Box 9"/>
              <p:cNvSpPr txBox="1">
                <a:spLocks noChangeArrowheads="1"/>
              </p:cNvSpPr>
              <p:nvPr/>
            </p:nvSpPr>
            <p:spPr bwMode="auto">
              <a:xfrm>
                <a:off x="2066" y="1613"/>
                <a:ext cx="1260" cy="7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None/>
                </a:pPr>
                <a:r>
                  <a:rPr lang="en-US" altLang="zh-CN" sz="2400" i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21864" name="Text Box 10"/>
              <p:cNvSpPr txBox="1">
                <a:spLocks noChangeArrowheads="1"/>
              </p:cNvSpPr>
              <p:nvPr/>
            </p:nvSpPr>
            <p:spPr bwMode="auto">
              <a:xfrm>
                <a:off x="2675" y="0"/>
                <a:ext cx="1260" cy="7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None/>
                </a:pPr>
                <a:r>
                  <a:rPr lang="en-US" altLang="zh-CN" sz="2400" i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21865" name="Text Box 11"/>
              <p:cNvSpPr txBox="1">
                <a:spLocks noChangeArrowheads="1"/>
              </p:cNvSpPr>
              <p:nvPr/>
            </p:nvSpPr>
            <p:spPr bwMode="auto">
              <a:xfrm>
                <a:off x="0" y="53"/>
                <a:ext cx="1260" cy="9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None/>
                </a:pPr>
                <a:r>
                  <a:rPr lang="en-US" altLang="zh-CN" sz="2400" i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  <p:sp>
          <p:nvSpPr>
            <p:cNvPr id="121866" name="Line 12"/>
            <p:cNvSpPr>
              <a:spLocks noChangeShapeType="1"/>
            </p:cNvSpPr>
            <p:nvPr/>
          </p:nvSpPr>
          <p:spPr bwMode="auto">
            <a:xfrm>
              <a:off x="327751" y="302773"/>
              <a:ext cx="20161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1867" name="Line 13"/>
            <p:cNvSpPr>
              <a:spLocks noChangeShapeType="1"/>
            </p:cNvSpPr>
            <p:nvPr/>
          </p:nvSpPr>
          <p:spPr bwMode="auto">
            <a:xfrm>
              <a:off x="830989" y="1455298"/>
              <a:ext cx="100806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1868" name="Arc 14"/>
            <p:cNvSpPr>
              <a:spLocks noChangeArrowheads="1"/>
            </p:cNvSpPr>
            <p:nvPr/>
          </p:nvSpPr>
          <p:spPr bwMode="auto">
            <a:xfrm rot="-5104233" flipH="1" flipV="1">
              <a:off x="361883" y="441679"/>
              <a:ext cx="366712" cy="146050"/>
            </a:xfrm>
            <a:custGeom>
              <a:avLst/>
              <a:gdLst>
                <a:gd name="T0" fmla="*/ 0 w 27655"/>
                <a:gd name="T1" fmla="*/ 2509 h 21600"/>
                <a:gd name="T2" fmla="*/ 10105 w 27655"/>
                <a:gd name="T3" fmla="*/ 0 h 21600"/>
                <a:gd name="T4" fmla="*/ 27654 w 27655"/>
                <a:gd name="T5" fmla="*/ 9008 h 21600"/>
                <a:gd name="T6" fmla="*/ 0 w 27655"/>
                <a:gd name="T7" fmla="*/ 2509 h 21600"/>
                <a:gd name="T8" fmla="*/ 10105 w 27655"/>
                <a:gd name="T9" fmla="*/ 0 h 21600"/>
                <a:gd name="T10" fmla="*/ 27654 w 27655"/>
                <a:gd name="T11" fmla="*/ 9008 h 21600"/>
                <a:gd name="T12" fmla="*/ 10105 w 27655"/>
                <a:gd name="T1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655" h="21600" fill="none">
                  <a:moveTo>
                    <a:pt x="0" y="2509"/>
                  </a:moveTo>
                  <a:cubicBezTo>
                    <a:pt x="3113" y="861"/>
                    <a:pt x="6582" y="-1"/>
                    <a:pt x="10105" y="0"/>
                  </a:cubicBezTo>
                  <a:cubicBezTo>
                    <a:pt x="17064" y="0"/>
                    <a:pt x="23597" y="3353"/>
                    <a:pt x="27654" y="9008"/>
                  </a:cubicBezTo>
                </a:path>
                <a:path w="27655" h="21600" stroke="0">
                  <a:moveTo>
                    <a:pt x="0" y="2509"/>
                  </a:moveTo>
                  <a:cubicBezTo>
                    <a:pt x="3113" y="861"/>
                    <a:pt x="6582" y="-1"/>
                    <a:pt x="10105" y="0"/>
                  </a:cubicBezTo>
                  <a:cubicBezTo>
                    <a:pt x="17064" y="0"/>
                    <a:pt x="23597" y="3353"/>
                    <a:pt x="27654" y="9008"/>
                  </a:cubicBezTo>
                  <a:lnTo>
                    <a:pt x="10105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21869" name="Arc 15"/>
            <p:cNvSpPr>
              <a:spLocks noChangeArrowheads="1"/>
            </p:cNvSpPr>
            <p:nvPr/>
          </p:nvSpPr>
          <p:spPr bwMode="auto">
            <a:xfrm rot="-7948558" flipH="1" flipV="1">
              <a:off x="701182" y="1232248"/>
              <a:ext cx="455612" cy="146050"/>
            </a:xfrm>
            <a:custGeom>
              <a:avLst/>
              <a:gdLst>
                <a:gd name="T0" fmla="*/ 0 w 34281"/>
                <a:gd name="T1" fmla="*/ 21548 h 21600"/>
                <a:gd name="T2" fmla="*/ 21600 w 34281"/>
                <a:gd name="T3" fmla="*/ 0 h 21600"/>
                <a:gd name="T4" fmla="*/ 34280 w 34281"/>
                <a:gd name="T5" fmla="*/ 4114 h 21600"/>
                <a:gd name="T6" fmla="*/ 0 w 34281"/>
                <a:gd name="T7" fmla="*/ 21548 h 21600"/>
                <a:gd name="T8" fmla="*/ 21600 w 34281"/>
                <a:gd name="T9" fmla="*/ 0 h 21600"/>
                <a:gd name="T10" fmla="*/ 34280 w 34281"/>
                <a:gd name="T11" fmla="*/ 4114 h 21600"/>
                <a:gd name="T12" fmla="*/ 21600 w 34281"/>
                <a:gd name="T1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281" h="21600" fill="none">
                  <a:moveTo>
                    <a:pt x="0" y="21548"/>
                  </a:moveTo>
                  <a:cubicBezTo>
                    <a:pt x="28" y="9638"/>
                    <a:pt x="9690" y="-1"/>
                    <a:pt x="21600" y="0"/>
                  </a:cubicBezTo>
                  <a:cubicBezTo>
                    <a:pt x="26155" y="0"/>
                    <a:pt x="30593" y="1439"/>
                    <a:pt x="34280" y="4114"/>
                  </a:cubicBezTo>
                </a:path>
                <a:path w="34281" h="21600" stroke="0">
                  <a:moveTo>
                    <a:pt x="0" y="21548"/>
                  </a:moveTo>
                  <a:cubicBezTo>
                    <a:pt x="28" y="9638"/>
                    <a:pt x="9690" y="-1"/>
                    <a:pt x="21600" y="0"/>
                  </a:cubicBezTo>
                  <a:cubicBezTo>
                    <a:pt x="26155" y="0"/>
                    <a:pt x="30593" y="1439"/>
                    <a:pt x="34280" y="411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21870" name="Arc 16"/>
            <p:cNvSpPr>
              <a:spLocks noChangeArrowheads="1"/>
            </p:cNvSpPr>
            <p:nvPr/>
          </p:nvSpPr>
          <p:spPr bwMode="auto">
            <a:xfrm rot="3484233" flipH="1" flipV="1">
              <a:off x="1827902" y="460269"/>
              <a:ext cx="399962" cy="74922"/>
            </a:xfrm>
            <a:custGeom>
              <a:avLst/>
              <a:gdLst>
                <a:gd name="T0" fmla="*/ 0 w 36931"/>
                <a:gd name="T1" fmla="*/ 12063 h 21600"/>
                <a:gd name="T2" fmla="*/ 19381 w 36931"/>
                <a:gd name="T3" fmla="*/ 0 h 21600"/>
                <a:gd name="T4" fmla="*/ 36930 w 36931"/>
                <a:gd name="T5" fmla="*/ 9008 h 21600"/>
                <a:gd name="T6" fmla="*/ 0 w 36931"/>
                <a:gd name="T7" fmla="*/ 12063 h 21600"/>
                <a:gd name="T8" fmla="*/ 19381 w 36931"/>
                <a:gd name="T9" fmla="*/ 0 h 21600"/>
                <a:gd name="T10" fmla="*/ 36930 w 36931"/>
                <a:gd name="T11" fmla="*/ 9008 h 21600"/>
                <a:gd name="T12" fmla="*/ 19381 w 36931"/>
                <a:gd name="T1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931" h="21600" fill="none">
                  <a:moveTo>
                    <a:pt x="0" y="12063"/>
                  </a:moveTo>
                  <a:cubicBezTo>
                    <a:pt x="3634" y="4677"/>
                    <a:pt x="11150" y="-1"/>
                    <a:pt x="19381" y="0"/>
                  </a:cubicBezTo>
                  <a:cubicBezTo>
                    <a:pt x="26340" y="0"/>
                    <a:pt x="32873" y="3353"/>
                    <a:pt x="36930" y="9008"/>
                  </a:cubicBezTo>
                </a:path>
                <a:path w="36931" h="21600" stroke="0">
                  <a:moveTo>
                    <a:pt x="0" y="12063"/>
                  </a:moveTo>
                  <a:cubicBezTo>
                    <a:pt x="3634" y="4677"/>
                    <a:pt x="11150" y="-1"/>
                    <a:pt x="19381" y="0"/>
                  </a:cubicBezTo>
                  <a:cubicBezTo>
                    <a:pt x="26340" y="0"/>
                    <a:pt x="32873" y="3353"/>
                    <a:pt x="36930" y="9008"/>
                  </a:cubicBezTo>
                  <a:lnTo>
                    <a:pt x="19381" y="21600"/>
                  </a:lnTo>
                  <a:close/>
                </a:path>
              </a:pathLst>
            </a:custGeom>
            <a:noFill/>
            <a:ln w="38100">
              <a:solidFill>
                <a:schemeClr val="hlink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21871" name="Arc 17"/>
            <p:cNvSpPr>
              <a:spLocks noChangeArrowheads="1"/>
            </p:cNvSpPr>
            <p:nvPr/>
          </p:nvSpPr>
          <p:spPr bwMode="auto">
            <a:xfrm rot="7472292" flipH="1" flipV="1">
              <a:off x="1657270" y="1233830"/>
              <a:ext cx="366713" cy="146050"/>
            </a:xfrm>
            <a:custGeom>
              <a:avLst/>
              <a:gdLst>
                <a:gd name="T0" fmla="*/ 0 w 27655"/>
                <a:gd name="T1" fmla="*/ 2509 h 21600"/>
                <a:gd name="T2" fmla="*/ 10105 w 27655"/>
                <a:gd name="T3" fmla="*/ 0 h 21600"/>
                <a:gd name="T4" fmla="*/ 27654 w 27655"/>
                <a:gd name="T5" fmla="*/ 9008 h 21600"/>
                <a:gd name="T6" fmla="*/ 0 w 27655"/>
                <a:gd name="T7" fmla="*/ 2509 h 21600"/>
                <a:gd name="T8" fmla="*/ 10105 w 27655"/>
                <a:gd name="T9" fmla="*/ 0 h 21600"/>
                <a:gd name="T10" fmla="*/ 27654 w 27655"/>
                <a:gd name="T11" fmla="*/ 9008 h 21600"/>
                <a:gd name="T12" fmla="*/ 10105 w 27655"/>
                <a:gd name="T1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655" h="21600" fill="none">
                  <a:moveTo>
                    <a:pt x="0" y="2509"/>
                  </a:moveTo>
                  <a:cubicBezTo>
                    <a:pt x="3113" y="861"/>
                    <a:pt x="6582" y="-1"/>
                    <a:pt x="10105" y="0"/>
                  </a:cubicBezTo>
                  <a:cubicBezTo>
                    <a:pt x="17064" y="0"/>
                    <a:pt x="23597" y="3353"/>
                    <a:pt x="27654" y="9008"/>
                  </a:cubicBezTo>
                </a:path>
                <a:path w="27655" h="21600" stroke="0">
                  <a:moveTo>
                    <a:pt x="0" y="2509"/>
                  </a:moveTo>
                  <a:cubicBezTo>
                    <a:pt x="3113" y="861"/>
                    <a:pt x="6582" y="-1"/>
                    <a:pt x="10105" y="0"/>
                  </a:cubicBezTo>
                  <a:cubicBezTo>
                    <a:pt x="17064" y="0"/>
                    <a:pt x="23597" y="3353"/>
                    <a:pt x="27654" y="9008"/>
                  </a:cubicBezTo>
                  <a:lnTo>
                    <a:pt x="10105" y="21600"/>
                  </a:lnTo>
                  <a:close/>
                </a:path>
              </a:pathLst>
            </a:custGeom>
            <a:noFill/>
            <a:ln w="38100">
              <a:solidFill>
                <a:schemeClr val="hlink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</p:grpSp>
      <p:sp>
        <p:nvSpPr>
          <p:cNvPr id="15392" name="Text Box 4"/>
          <p:cNvSpPr txBox="1">
            <a:spLocks noChangeArrowheads="1"/>
          </p:cNvSpPr>
          <p:nvPr/>
        </p:nvSpPr>
        <p:spPr bwMode="auto">
          <a:xfrm>
            <a:off x="252413" y="1691879"/>
            <a:ext cx="664797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解：因为梯形上、下底互相平行，所以 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互补，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互补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5393" name="Text Box 5"/>
          <p:cNvSpPr txBox="1">
            <a:spLocks noChangeArrowheads="1"/>
          </p:cNvSpPr>
          <p:nvPr/>
        </p:nvSpPr>
        <p:spPr bwMode="auto">
          <a:xfrm>
            <a:off x="827088" y="3795713"/>
            <a:ext cx="70070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所以梯形的另外两个角分别是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80°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65°.</a:t>
            </a:r>
          </a:p>
        </p:txBody>
      </p:sp>
      <p:sp>
        <p:nvSpPr>
          <p:cNvPr id="15397" name="Text Box 4"/>
          <p:cNvSpPr txBox="1">
            <a:spLocks noChangeArrowheads="1"/>
          </p:cNvSpPr>
          <p:nvPr/>
        </p:nvSpPr>
        <p:spPr bwMode="auto">
          <a:xfrm>
            <a:off x="814389" y="2661047"/>
            <a:ext cx="627538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于是∠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=180 °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=180°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100°=80°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180 °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=180°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115°=65°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5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5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5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15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5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8" grpId="0"/>
      <p:bldP spid="15392" grpId="0" build="p"/>
      <p:bldP spid="15393" grpId="0" build="p"/>
      <p:bldP spid="1539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2"/>
          <p:cNvSpPr>
            <a:spLocks noChangeArrowheads="1"/>
          </p:cNvSpPr>
          <p:nvPr/>
        </p:nvSpPr>
        <p:spPr bwMode="auto">
          <a:xfrm>
            <a:off x="276225" y="381001"/>
            <a:ext cx="8616950" cy="139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6.</a:t>
            </a:r>
            <a:r>
              <a:rPr lang="zh-CN" altLang="en-US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如图，在∆</a:t>
            </a:r>
            <a:r>
              <a:rPr lang="zh-CN" altLang="zh-CN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中，</a:t>
            </a:r>
            <a:r>
              <a:rPr lang="zh-CN" altLang="zh-CN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CE⊥AB</a:t>
            </a:r>
            <a:r>
              <a:rPr lang="zh-CN" altLang="en-US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于点</a:t>
            </a:r>
            <a:r>
              <a:rPr lang="zh-CN" altLang="zh-CN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zh-CN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DF⊥AB</a:t>
            </a:r>
            <a:r>
              <a:rPr lang="zh-CN" altLang="en-US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于点</a:t>
            </a:r>
            <a:r>
              <a:rPr lang="zh-CN" altLang="zh-CN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zh-CN" altLang="en-US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zh-CN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AC//ED</a:t>
            </a:r>
            <a:r>
              <a:rPr lang="zh-CN" altLang="en-US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zh-CN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  <a:r>
              <a:rPr lang="zh-CN" altLang="en-US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是∠</a:t>
            </a:r>
            <a:r>
              <a:rPr lang="zh-CN" altLang="zh-CN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ACB</a:t>
            </a:r>
            <a:r>
              <a:rPr lang="zh-CN" altLang="en-US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的平分线，则∠</a:t>
            </a:r>
            <a:r>
              <a:rPr lang="zh-CN" altLang="zh-CN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EDF=∠BDF</a:t>
            </a:r>
            <a:r>
              <a:rPr lang="zh-CN" altLang="en-US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，请说明理由</a:t>
            </a:r>
            <a:r>
              <a:rPr lang="en-US" altLang="zh-CN" sz="280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zh-CN" sz="2800">
              <a:solidFill>
                <a:schemeClr val="tx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22883" name="Picture 25" descr="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3188" y="2121694"/>
            <a:ext cx="2627312" cy="1570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494089" y="1574216"/>
            <a:ext cx="47035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解：因为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CE⊥AB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DF⊥AB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070350" y="1987363"/>
            <a:ext cx="20201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DF//EC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105275" y="2383841"/>
            <a:ext cx="30604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所以∠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BDF=∠1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553200" y="2383841"/>
            <a:ext cx="19639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∠EDF=∠3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070351" y="2798178"/>
            <a:ext cx="24384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因为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ED//AC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937251" y="2796988"/>
            <a:ext cx="21820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所以∠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3=∠2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070350" y="3213707"/>
            <a:ext cx="26821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所以∠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EDF=∠2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083051" y="3655428"/>
            <a:ext cx="28167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平分∠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ACB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119564" y="4093578"/>
            <a:ext cx="21820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所以∠</a:t>
            </a:r>
            <a:r>
              <a:rPr lang="zh-CN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1=∠2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4119563" y="4525776"/>
            <a:ext cx="32625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所以∠</a:t>
            </a:r>
            <a:r>
              <a:rPr lang="zh-CN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BDF=∠EDF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12293" grpId="0"/>
      <p:bldP spid="12294" grpId="0"/>
      <p:bldP spid="12295" grpId="0"/>
      <p:bldP spid="12296" grpId="0"/>
      <p:bldP spid="12297" grpId="0"/>
      <p:bldP spid="12298" grpId="0"/>
      <p:bldP spid="12299" grpId="0"/>
      <p:bldP spid="1230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900113" y="1265635"/>
            <a:ext cx="71628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ea typeface="黑体" panose="02010609060101010101" pitchFamily="49" charset="-122"/>
              </a:rPr>
              <a:t>同位角相等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ea typeface="黑体" panose="02010609060101010101" pitchFamily="49" charset="-122"/>
              </a:rPr>
              <a:t>内错角相等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ea typeface="黑体" panose="02010609060101010101" pitchFamily="49" charset="-122"/>
              </a:rPr>
              <a:t>同旁内角互补</a:t>
            </a:r>
          </a:p>
        </p:txBody>
      </p:sp>
      <p:sp>
        <p:nvSpPr>
          <p:cNvPr id="123907" name="AutoShape 3"/>
          <p:cNvSpPr/>
          <p:nvPr/>
        </p:nvSpPr>
        <p:spPr bwMode="auto">
          <a:xfrm>
            <a:off x="3276600" y="2322910"/>
            <a:ext cx="228600" cy="914400"/>
          </a:xfrm>
          <a:prstGeom prst="rightBrace">
            <a:avLst>
              <a:gd name="adj1" fmla="val 44173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280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123908" name="Oval 4"/>
          <p:cNvSpPr>
            <a:spLocks noChangeArrowheads="1"/>
          </p:cNvSpPr>
          <p:nvPr/>
        </p:nvSpPr>
        <p:spPr bwMode="auto">
          <a:xfrm>
            <a:off x="5464175" y="2395538"/>
            <a:ext cx="2743200" cy="59412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3333FF"/>
                </a:solidFill>
                <a:ea typeface="黑体" panose="02010609060101010101" pitchFamily="49" charset="-122"/>
              </a:rPr>
              <a:t>两直线平行</a:t>
            </a:r>
          </a:p>
        </p:txBody>
      </p:sp>
      <p:sp>
        <p:nvSpPr>
          <p:cNvPr id="23572" name="Oval 5"/>
          <p:cNvSpPr>
            <a:spLocks noChangeArrowheads="1"/>
          </p:cNvSpPr>
          <p:nvPr/>
        </p:nvSpPr>
        <p:spPr bwMode="auto">
          <a:xfrm>
            <a:off x="3938588" y="1719263"/>
            <a:ext cx="2133600" cy="5143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ea typeface="黑体" panose="02010609060101010101" pitchFamily="49" charset="-122"/>
              </a:rPr>
              <a:t>判定</a:t>
            </a:r>
          </a:p>
        </p:txBody>
      </p:sp>
      <p:sp>
        <p:nvSpPr>
          <p:cNvPr id="23573" name="Oval 6"/>
          <p:cNvSpPr>
            <a:spLocks noChangeArrowheads="1"/>
          </p:cNvSpPr>
          <p:nvPr/>
        </p:nvSpPr>
        <p:spPr bwMode="auto">
          <a:xfrm>
            <a:off x="4022725" y="2840831"/>
            <a:ext cx="1676400" cy="6286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3333FF"/>
                </a:solidFill>
                <a:ea typeface="黑体" panose="02010609060101010101" pitchFamily="49" charset="-122"/>
              </a:rPr>
              <a:t>性质</a:t>
            </a:r>
          </a:p>
        </p:txBody>
      </p:sp>
      <p:pic>
        <p:nvPicPr>
          <p:cNvPr id="23574" name="Picture 7" descr="003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1638" y="2301479"/>
            <a:ext cx="1219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5" name="Picture 8" descr="00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9" y="2787254"/>
            <a:ext cx="1296987" cy="139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9"/>
          <p:cNvGrpSpPr/>
          <p:nvPr/>
        </p:nvGrpSpPr>
        <p:grpSpPr bwMode="auto">
          <a:xfrm>
            <a:off x="1768476" y="1387079"/>
            <a:ext cx="5643563" cy="885825"/>
            <a:chOff x="0" y="0"/>
            <a:chExt cx="3555" cy="744"/>
          </a:xfrm>
        </p:grpSpPr>
        <p:sp>
          <p:nvSpPr>
            <p:cNvPr id="123914" name="Text Box 10"/>
            <p:cNvSpPr txBox="1">
              <a:spLocks noChangeArrowheads="1"/>
            </p:cNvSpPr>
            <p:nvPr/>
          </p:nvSpPr>
          <p:spPr bwMode="auto">
            <a:xfrm>
              <a:off x="0" y="0"/>
              <a:ext cx="726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rgbClr val="CC0066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已知</a:t>
              </a:r>
            </a:p>
          </p:txBody>
        </p:sp>
        <p:sp>
          <p:nvSpPr>
            <p:cNvPr id="123915" name="Text Box 11"/>
            <p:cNvSpPr txBox="1">
              <a:spLocks noChangeArrowheads="1"/>
            </p:cNvSpPr>
            <p:nvPr/>
          </p:nvSpPr>
          <p:spPr bwMode="auto">
            <a:xfrm>
              <a:off x="2829" y="55"/>
              <a:ext cx="726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rgbClr val="CC0066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得到</a:t>
              </a:r>
            </a:p>
          </p:txBody>
        </p:sp>
        <p:sp>
          <p:nvSpPr>
            <p:cNvPr id="123916" name="AutoShape 12"/>
            <p:cNvSpPr>
              <a:spLocks noChangeArrowheads="1"/>
            </p:cNvSpPr>
            <p:nvPr/>
          </p:nvSpPr>
          <p:spPr bwMode="auto">
            <a:xfrm>
              <a:off x="133" y="291"/>
              <a:ext cx="182" cy="408"/>
            </a:xfrm>
            <a:prstGeom prst="downArrow">
              <a:avLst>
                <a:gd name="adj1" fmla="val 50000"/>
                <a:gd name="adj2" fmla="val 5593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vert="eaVert"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800">
                <a:solidFill>
                  <a:srgbClr val="FF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23917" name="AutoShape 13"/>
            <p:cNvSpPr>
              <a:spLocks noChangeArrowheads="1"/>
            </p:cNvSpPr>
            <p:nvPr/>
          </p:nvSpPr>
          <p:spPr bwMode="auto">
            <a:xfrm>
              <a:off x="3036" y="336"/>
              <a:ext cx="182" cy="408"/>
            </a:xfrm>
            <a:prstGeom prst="downArrow">
              <a:avLst>
                <a:gd name="adj1" fmla="val 50000"/>
                <a:gd name="adj2" fmla="val 5593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vert="eaVert"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800">
                <a:solidFill>
                  <a:srgbClr val="FF0000"/>
                </a:solidFill>
                <a:ea typeface="黑体" panose="02010609060101010101" pitchFamily="49" charset="-122"/>
              </a:endParaRPr>
            </a:p>
          </p:txBody>
        </p:sp>
      </p:grpSp>
      <p:grpSp>
        <p:nvGrpSpPr>
          <p:cNvPr id="5" name="Group 14"/>
          <p:cNvGrpSpPr/>
          <p:nvPr/>
        </p:nvGrpSpPr>
        <p:grpSpPr bwMode="auto">
          <a:xfrm>
            <a:off x="1547814" y="3290888"/>
            <a:ext cx="5761037" cy="960835"/>
            <a:chOff x="0" y="0"/>
            <a:chExt cx="3629" cy="807"/>
          </a:xfrm>
        </p:grpSpPr>
        <p:sp>
          <p:nvSpPr>
            <p:cNvPr id="123919" name="Text Box 15"/>
            <p:cNvSpPr txBox="1">
              <a:spLocks noChangeArrowheads="1"/>
            </p:cNvSpPr>
            <p:nvPr/>
          </p:nvSpPr>
          <p:spPr bwMode="auto">
            <a:xfrm>
              <a:off x="0" y="368"/>
              <a:ext cx="726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rgbClr val="CC0066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得到</a:t>
              </a:r>
            </a:p>
          </p:txBody>
        </p:sp>
        <p:sp>
          <p:nvSpPr>
            <p:cNvPr id="123920" name="Text Box 16"/>
            <p:cNvSpPr txBox="1">
              <a:spLocks noChangeArrowheads="1"/>
            </p:cNvSpPr>
            <p:nvPr/>
          </p:nvSpPr>
          <p:spPr bwMode="auto">
            <a:xfrm>
              <a:off x="2903" y="368"/>
              <a:ext cx="726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rgbClr val="CC0066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已知</a:t>
              </a:r>
            </a:p>
          </p:txBody>
        </p:sp>
        <p:sp>
          <p:nvSpPr>
            <p:cNvPr id="123921" name="AutoShape 17"/>
            <p:cNvSpPr>
              <a:spLocks noChangeArrowheads="1"/>
            </p:cNvSpPr>
            <p:nvPr/>
          </p:nvSpPr>
          <p:spPr bwMode="auto">
            <a:xfrm flipV="1">
              <a:off x="272" y="1"/>
              <a:ext cx="182" cy="408"/>
            </a:xfrm>
            <a:prstGeom prst="downArrow">
              <a:avLst>
                <a:gd name="adj1" fmla="val 50000"/>
                <a:gd name="adj2" fmla="val 5593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vert="eaVert"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800">
                <a:solidFill>
                  <a:srgbClr val="FF00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123922" name="AutoShape 18"/>
            <p:cNvSpPr>
              <a:spLocks noChangeArrowheads="1"/>
            </p:cNvSpPr>
            <p:nvPr/>
          </p:nvSpPr>
          <p:spPr bwMode="auto">
            <a:xfrm flipV="1">
              <a:off x="3175" y="0"/>
              <a:ext cx="182" cy="408"/>
            </a:xfrm>
            <a:prstGeom prst="downArrow">
              <a:avLst>
                <a:gd name="adj1" fmla="val 50000"/>
                <a:gd name="adj2" fmla="val 5593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vert="eaVert"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800">
                <a:solidFill>
                  <a:srgbClr val="FF0000"/>
                </a:solidFill>
                <a:ea typeface="黑体" panose="02010609060101010101" pitchFamily="49" charset="-122"/>
              </a:endParaRPr>
            </a:p>
          </p:txBody>
        </p:sp>
      </p:grpSp>
      <p:sp>
        <p:nvSpPr>
          <p:cNvPr id="123923" name="矩形 80"/>
          <p:cNvSpPr>
            <a:spLocks noChangeArrowheads="1"/>
          </p:cNvSpPr>
          <p:nvPr/>
        </p:nvSpPr>
        <p:spPr bwMode="auto">
          <a:xfrm>
            <a:off x="-36513" y="28576"/>
            <a:ext cx="14398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2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2" grpId="0"/>
      <p:bldP spid="235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4" name="Picture 6" descr="GIF03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7900" y="2365773"/>
            <a:ext cx="400050" cy="23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/>
          <p:nvPr/>
        </p:nvGrpSpPr>
        <p:grpSpPr bwMode="auto">
          <a:xfrm>
            <a:off x="5264151" y="1815704"/>
            <a:ext cx="3052763" cy="1296590"/>
            <a:chOff x="0" y="0"/>
            <a:chExt cx="2222" cy="1407"/>
          </a:xfrm>
        </p:grpSpPr>
        <p:grpSp>
          <p:nvGrpSpPr>
            <p:cNvPr id="98308" name="Group 8"/>
            <p:cNvGrpSpPr/>
            <p:nvPr/>
          </p:nvGrpSpPr>
          <p:grpSpPr bwMode="auto">
            <a:xfrm>
              <a:off x="0" y="0"/>
              <a:ext cx="2222" cy="1407"/>
              <a:chOff x="0" y="0"/>
              <a:chExt cx="2177" cy="1452"/>
            </a:xfrm>
          </p:grpSpPr>
          <p:sp>
            <p:nvSpPr>
              <p:cNvPr id="98309" name="Oval 9"/>
              <p:cNvSpPr>
                <a:spLocks noChangeArrowheads="1"/>
              </p:cNvSpPr>
              <p:nvPr/>
            </p:nvSpPr>
            <p:spPr bwMode="auto">
              <a:xfrm>
                <a:off x="45" y="318"/>
                <a:ext cx="1905" cy="624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 sz="4000">
                  <a:solidFill>
                    <a:srgbClr val="CC33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98310" name="AutoShape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177" cy="1452"/>
              </a:xfrm>
              <a:prstGeom prst="flowChartAlternateProcess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onstantia" panose="02030602050306030303" pitchFamily="18" charset="0"/>
                </a:endParaRPr>
              </a:p>
            </p:txBody>
          </p:sp>
        </p:grpSp>
        <p:sp>
          <p:nvSpPr>
            <p:cNvPr id="98311" name="Rectangle 11"/>
            <p:cNvSpPr>
              <a:spLocks noChangeArrowheads="1"/>
            </p:cNvSpPr>
            <p:nvPr/>
          </p:nvSpPr>
          <p:spPr bwMode="auto">
            <a:xfrm>
              <a:off x="181" y="520"/>
              <a:ext cx="1721" cy="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两直线平行</a:t>
              </a:r>
            </a:p>
          </p:txBody>
        </p:sp>
      </p:grpSp>
      <p:grpSp>
        <p:nvGrpSpPr>
          <p:cNvPr id="7" name="Group 12"/>
          <p:cNvGrpSpPr/>
          <p:nvPr/>
        </p:nvGrpSpPr>
        <p:grpSpPr bwMode="auto">
          <a:xfrm>
            <a:off x="608014" y="1840707"/>
            <a:ext cx="5284787" cy="1537097"/>
            <a:chOff x="0" y="0"/>
            <a:chExt cx="3330" cy="1291"/>
          </a:xfrm>
        </p:grpSpPr>
        <p:grpSp>
          <p:nvGrpSpPr>
            <p:cNvPr id="98313" name="Group 13"/>
            <p:cNvGrpSpPr/>
            <p:nvPr/>
          </p:nvGrpSpPr>
          <p:grpSpPr bwMode="auto">
            <a:xfrm>
              <a:off x="0" y="0"/>
              <a:ext cx="2584" cy="1106"/>
              <a:chOff x="0" y="0"/>
              <a:chExt cx="2517" cy="1180"/>
            </a:xfrm>
          </p:grpSpPr>
          <p:sp>
            <p:nvSpPr>
              <p:cNvPr id="4122" name="Rectangle 14"/>
              <p:cNvSpPr>
                <a:spLocks noChangeArrowheads="1"/>
              </p:cNvSpPr>
              <p:nvPr/>
            </p:nvSpPr>
            <p:spPr bwMode="auto">
              <a:xfrm>
                <a:off x="0" y="182"/>
                <a:ext cx="2517" cy="998"/>
              </a:xfrm>
              <a:prstGeom prst="rect">
                <a:avLst/>
              </a:prstGeom>
              <a:noFill/>
              <a:ln w="9525" cap="rnd" cmpd="sng">
                <a:solidFill>
                  <a:schemeClr val="bg1"/>
                </a:solidFill>
                <a:prstDash val="sysDot"/>
                <a:miter lim="800000"/>
              </a:ln>
            </p:spPr>
            <p:txBody>
              <a:bodyPr wrap="none" anchor="ctr"/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2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     </a:t>
                </a:r>
                <a:endParaRPr lang="en-US" altLang="zh-CN" sz="3200">
                  <a:solidFill>
                    <a:srgbClr val="00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98315" name="AutoShape 15"/>
              <p:cNvSpPr>
                <a:spLocks noChangeArrowheads="1"/>
              </p:cNvSpPr>
              <p:nvPr/>
            </p:nvSpPr>
            <p:spPr bwMode="auto">
              <a:xfrm>
                <a:off x="158" y="0"/>
                <a:ext cx="2187" cy="1139"/>
              </a:xfrm>
              <a:prstGeom prst="flowChartAlternateProcess">
                <a:avLst/>
              </a:prstGeom>
              <a:noFill/>
              <a:ln w="38100">
                <a:solidFill>
                  <a:schemeClr val="tx1"/>
                </a:solidFill>
                <a:prstDash val="lg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CC"/>
                  </a:solidFill>
                  <a:latin typeface="Constantia" panose="02030602050306030303" pitchFamily="18" charset="0"/>
                </a:endParaRPr>
              </a:p>
            </p:txBody>
          </p:sp>
        </p:grpSp>
        <p:sp>
          <p:nvSpPr>
            <p:cNvPr id="98316" name="Rectangle 16"/>
            <p:cNvSpPr>
              <a:spLocks noChangeArrowheads="1"/>
            </p:cNvSpPr>
            <p:nvPr/>
          </p:nvSpPr>
          <p:spPr bwMode="auto">
            <a:xfrm>
              <a:off x="450" y="128"/>
              <a:ext cx="2880" cy="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1.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同位角相等</a:t>
              </a:r>
            </a:p>
            <a:p>
              <a:pPr>
                <a:buFont typeface="Arial" panose="020B0604020202020204" pitchFamily="34" charset="0"/>
                <a:buNone/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2.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内错角相等</a:t>
              </a:r>
            </a:p>
            <a:p>
              <a:pPr>
                <a:buFont typeface="Arial" panose="020B0604020202020204" pitchFamily="34" charset="0"/>
                <a:buNone/>
              </a:pPr>
              <a:r>
                <a:rPr lang="en-US" altLang="zh-CN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3.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同旁内角互补</a:t>
              </a:r>
            </a:p>
          </p:txBody>
        </p:sp>
      </p:grpSp>
      <p:sp>
        <p:nvSpPr>
          <p:cNvPr id="4125" name="Rectangle 17"/>
          <p:cNvSpPr>
            <a:spLocks noChangeArrowheads="1"/>
          </p:cNvSpPr>
          <p:nvPr/>
        </p:nvSpPr>
        <p:spPr bwMode="auto">
          <a:xfrm>
            <a:off x="798513" y="1059657"/>
            <a:ext cx="7848600" cy="54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 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平行线的判定方法是什么？</a:t>
            </a:r>
          </a:p>
        </p:txBody>
      </p:sp>
      <p:sp>
        <p:nvSpPr>
          <p:cNvPr id="5150" name="Rectangle 18"/>
          <p:cNvSpPr>
            <a:spLocks noChangeArrowheads="1"/>
          </p:cNvSpPr>
          <p:nvPr/>
        </p:nvSpPr>
        <p:spPr bwMode="auto">
          <a:xfrm>
            <a:off x="755650" y="3543300"/>
            <a:ext cx="82232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思考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反过来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如果两条直线平行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同位角、内错角、同旁内角各有什么关系呢</a:t>
            </a:r>
            <a:r>
              <a:rPr lang="en-US" altLang="zh-CN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98319" name="矩形 80"/>
          <p:cNvSpPr>
            <a:spLocks noChangeArrowheads="1"/>
          </p:cNvSpPr>
          <p:nvPr/>
        </p:nvSpPr>
        <p:spPr bwMode="auto">
          <a:xfrm>
            <a:off x="11114" y="28576"/>
            <a:ext cx="13922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>
              <a:solidFill>
                <a:srgbClr val="228B8B"/>
              </a:solidFill>
            </a:endParaRPr>
          </a:p>
        </p:txBody>
      </p:sp>
      <p:sp>
        <p:nvSpPr>
          <p:cNvPr id="98320" name="圆角矩形 31"/>
          <p:cNvSpPr>
            <a:spLocks noChangeArrowheads="1"/>
          </p:cNvSpPr>
          <p:nvPr/>
        </p:nvSpPr>
        <p:spPr bwMode="auto">
          <a:xfrm>
            <a:off x="323851" y="627460"/>
            <a:ext cx="2016125" cy="3619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回顾与思考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5" grpId="0" bldLvl="0"/>
      <p:bldP spid="5150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矩形 80"/>
          <p:cNvSpPr>
            <a:spLocks noChangeArrowheads="1"/>
          </p:cNvSpPr>
          <p:nvPr/>
        </p:nvSpPr>
        <p:spPr bwMode="auto">
          <a:xfrm>
            <a:off x="11113" y="28576"/>
            <a:ext cx="14652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grpSp>
        <p:nvGrpSpPr>
          <p:cNvPr id="99331" name="组合 6147"/>
          <p:cNvGrpSpPr/>
          <p:nvPr/>
        </p:nvGrpSpPr>
        <p:grpSpPr bwMode="auto">
          <a:xfrm>
            <a:off x="325438" y="197644"/>
            <a:ext cx="2896545" cy="739246"/>
            <a:chOff x="0" y="0"/>
            <a:chExt cx="4563" cy="1551"/>
          </a:xfrm>
        </p:grpSpPr>
        <p:sp>
          <p:nvSpPr>
            <p:cNvPr id="99332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99333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99334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99335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3685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平行线的性质</a:t>
              </a:r>
            </a:p>
          </p:txBody>
        </p:sp>
        <p:sp>
          <p:nvSpPr>
            <p:cNvPr id="99336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sz="2800">
                <a:solidFill>
                  <a:schemeClr val="accent1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99337" name="圆角矩形 31"/>
          <p:cNvSpPr>
            <a:spLocks noChangeArrowheads="1"/>
          </p:cNvSpPr>
          <p:nvPr/>
        </p:nvSpPr>
        <p:spPr bwMode="auto">
          <a:xfrm>
            <a:off x="325438" y="942975"/>
            <a:ext cx="1225550" cy="32146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合作探究</a:t>
            </a: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325439" y="1362075"/>
            <a:ext cx="831373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8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根据“两条平行线被第三条直线所截，同位角相等”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你能作出相关的图形吗？</a:t>
            </a:r>
          </a:p>
        </p:txBody>
      </p:sp>
      <p:grpSp>
        <p:nvGrpSpPr>
          <p:cNvPr id="6154" name="组合 64"/>
          <p:cNvGrpSpPr/>
          <p:nvPr/>
        </p:nvGrpSpPr>
        <p:grpSpPr bwMode="auto">
          <a:xfrm>
            <a:off x="2368550" y="2597944"/>
            <a:ext cx="3043238" cy="1698785"/>
            <a:chOff x="397727" y="1334430"/>
            <a:chExt cx="3044283" cy="2266263"/>
          </a:xfrm>
        </p:grpSpPr>
        <p:sp>
          <p:nvSpPr>
            <p:cNvPr id="56" name="弧形 55"/>
            <p:cNvSpPr/>
            <p:nvPr/>
          </p:nvSpPr>
          <p:spPr>
            <a:xfrm rot="1930008">
              <a:off x="1761858" y="1761697"/>
              <a:ext cx="301729" cy="257313"/>
            </a:xfrm>
            <a:prstGeom prst="arc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 i="1">
                <a:latin typeface="Times New Roman" panose="02020603050405020304" pitchFamily="18" charset="0"/>
              </a:endParaRPr>
            </a:p>
          </p:txBody>
        </p:sp>
        <p:grpSp>
          <p:nvGrpSpPr>
            <p:cNvPr id="99341" name="组合 63"/>
            <p:cNvGrpSpPr/>
            <p:nvPr/>
          </p:nvGrpSpPr>
          <p:grpSpPr bwMode="auto">
            <a:xfrm>
              <a:off x="397727" y="1334430"/>
              <a:ext cx="3044283" cy="2266263"/>
              <a:chOff x="397727" y="1334430"/>
              <a:chExt cx="3044283" cy="2266263"/>
            </a:xfrm>
          </p:grpSpPr>
          <p:sp>
            <p:nvSpPr>
              <p:cNvPr id="57" name="弧形 56"/>
              <p:cNvSpPr/>
              <p:nvPr/>
            </p:nvSpPr>
            <p:spPr>
              <a:xfrm rot="1930008">
                <a:off x="1401372" y="2381155"/>
                <a:ext cx="301729" cy="257313"/>
              </a:xfrm>
              <a:prstGeom prst="arc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 i="1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99343" name="组合 60"/>
              <p:cNvGrpSpPr/>
              <p:nvPr/>
            </p:nvGrpSpPr>
            <p:grpSpPr bwMode="auto">
              <a:xfrm>
                <a:off x="397727" y="1334430"/>
                <a:ext cx="3044283" cy="2266263"/>
                <a:chOff x="397727" y="1334430"/>
                <a:chExt cx="3044283" cy="2266263"/>
              </a:xfrm>
            </p:grpSpPr>
            <p:cxnSp>
              <p:nvCxnSpPr>
                <p:cNvPr id="19" name="直接连接符 18"/>
                <p:cNvCxnSpPr/>
                <p:nvPr/>
              </p:nvCxnSpPr>
              <p:spPr>
                <a:xfrm rot="5400000">
                  <a:off x="864450" y="1779268"/>
                  <a:ext cx="1672535" cy="101476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接连接符 28"/>
                <p:cNvCxnSpPr/>
                <p:nvPr/>
              </p:nvCxnSpPr>
              <p:spPr>
                <a:xfrm rot="10800000">
                  <a:off x="491422" y="1936416"/>
                  <a:ext cx="2664740" cy="476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接连接符 35"/>
                <p:cNvCxnSpPr/>
                <p:nvPr/>
              </p:nvCxnSpPr>
              <p:spPr>
                <a:xfrm rot="10800000">
                  <a:off x="486658" y="2566992"/>
                  <a:ext cx="2453530" cy="476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9347" name="TextBox 45"/>
                <p:cNvSpPr txBox="1">
                  <a:spLocks noChangeArrowheads="1"/>
                </p:cNvSpPr>
                <p:nvPr/>
              </p:nvSpPr>
              <p:spPr bwMode="auto">
                <a:xfrm>
                  <a:off x="401444" y="2062976"/>
                  <a:ext cx="323385" cy="6158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400" i="1"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99348" name="TextBox 46"/>
                <p:cNvSpPr txBox="1">
                  <a:spLocks noChangeArrowheads="1"/>
                </p:cNvSpPr>
                <p:nvPr/>
              </p:nvSpPr>
              <p:spPr bwMode="auto">
                <a:xfrm>
                  <a:off x="3118625" y="1869688"/>
                  <a:ext cx="323385" cy="6158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400" i="1">
                      <a:latin typeface="Times New Roman" panose="02020603050405020304" pitchFamily="18" charset="0"/>
                    </a:rPr>
                    <a:t>B</a:t>
                  </a:r>
                </a:p>
              </p:txBody>
            </p:sp>
            <p:sp>
              <p:nvSpPr>
                <p:cNvPr id="99349" name="TextBox 47"/>
                <p:cNvSpPr txBox="1">
                  <a:spLocks noChangeArrowheads="1"/>
                </p:cNvSpPr>
                <p:nvPr/>
              </p:nvSpPr>
              <p:spPr bwMode="auto">
                <a:xfrm>
                  <a:off x="397727" y="2594519"/>
                  <a:ext cx="323385" cy="6158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400" i="1"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99350" name="TextBox 48"/>
                <p:cNvSpPr txBox="1">
                  <a:spLocks noChangeArrowheads="1"/>
                </p:cNvSpPr>
                <p:nvPr/>
              </p:nvSpPr>
              <p:spPr bwMode="auto">
                <a:xfrm>
                  <a:off x="2917903" y="2616820"/>
                  <a:ext cx="323385" cy="6158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400" i="1">
                      <a:latin typeface="Times New Roman" panose="02020603050405020304" pitchFamily="18" charset="0"/>
                    </a:rPr>
                    <a:t>D</a:t>
                  </a:r>
                </a:p>
              </p:txBody>
            </p:sp>
            <p:sp>
              <p:nvSpPr>
                <p:cNvPr id="99351" name="TextBox 49"/>
                <p:cNvSpPr txBox="1">
                  <a:spLocks noChangeArrowheads="1"/>
                </p:cNvSpPr>
                <p:nvPr/>
              </p:nvSpPr>
              <p:spPr bwMode="auto">
                <a:xfrm>
                  <a:off x="2259981" y="1334430"/>
                  <a:ext cx="323385" cy="6158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400" i="1">
                      <a:latin typeface="Times New Roman" panose="02020603050405020304" pitchFamily="18" charset="0"/>
                    </a:rPr>
                    <a:t>E</a:t>
                  </a:r>
                </a:p>
              </p:txBody>
            </p:sp>
            <p:sp>
              <p:nvSpPr>
                <p:cNvPr id="99352" name="TextBox 50"/>
                <p:cNvSpPr txBox="1">
                  <a:spLocks noChangeArrowheads="1"/>
                </p:cNvSpPr>
                <p:nvPr/>
              </p:nvSpPr>
              <p:spPr bwMode="auto">
                <a:xfrm>
                  <a:off x="1211766" y="2984809"/>
                  <a:ext cx="323385" cy="6158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400" i="1">
                      <a:latin typeface="Times New Roman" panose="02020603050405020304" pitchFamily="18" charset="0"/>
                    </a:rPr>
                    <a:t>F</a:t>
                  </a:r>
                </a:p>
              </p:txBody>
            </p:sp>
            <p:sp>
              <p:nvSpPr>
                <p:cNvPr id="99353" name="TextBox 51"/>
                <p:cNvSpPr txBox="1">
                  <a:spLocks noChangeArrowheads="1"/>
                </p:cNvSpPr>
                <p:nvPr/>
              </p:nvSpPr>
              <p:spPr bwMode="auto">
                <a:xfrm>
                  <a:off x="1780479" y="1958898"/>
                  <a:ext cx="323385" cy="6158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400" i="1">
                      <a:latin typeface="Times New Roman" panose="02020603050405020304" pitchFamily="18" charset="0"/>
                    </a:rPr>
                    <a:t>M</a:t>
                  </a:r>
                </a:p>
              </p:txBody>
            </p:sp>
            <p:sp>
              <p:nvSpPr>
                <p:cNvPr id="99354" name="TextBox 52"/>
                <p:cNvSpPr txBox="1">
                  <a:spLocks noChangeArrowheads="1"/>
                </p:cNvSpPr>
                <p:nvPr/>
              </p:nvSpPr>
              <p:spPr bwMode="auto">
                <a:xfrm>
                  <a:off x="1099395" y="2519774"/>
                  <a:ext cx="323385" cy="6158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400" i="1">
                      <a:latin typeface="Times New Roman" panose="02020603050405020304" pitchFamily="18" charset="0"/>
                    </a:rPr>
                    <a:t>N</a:t>
                  </a:r>
                </a:p>
              </p:txBody>
            </p:sp>
            <p:sp>
              <p:nvSpPr>
                <p:cNvPr id="99355" name="TextBox 58"/>
                <p:cNvSpPr txBox="1">
                  <a:spLocks noChangeArrowheads="1"/>
                </p:cNvSpPr>
                <p:nvPr/>
              </p:nvSpPr>
              <p:spPr bwMode="auto">
                <a:xfrm>
                  <a:off x="2036957" y="1713569"/>
                  <a:ext cx="323385" cy="6158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400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99356" name="TextBox 59"/>
                <p:cNvSpPr txBox="1">
                  <a:spLocks noChangeArrowheads="1"/>
                </p:cNvSpPr>
                <p:nvPr/>
              </p:nvSpPr>
              <p:spPr bwMode="auto">
                <a:xfrm>
                  <a:off x="1668965" y="2240847"/>
                  <a:ext cx="323385" cy="6158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400"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</p:grpSp>
        </p:grp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" name="Text Box 17"/>
          <p:cNvSpPr txBox="1">
            <a:spLocks noChangeArrowheads="1"/>
          </p:cNvSpPr>
          <p:nvPr/>
        </p:nvSpPr>
        <p:spPr bwMode="auto">
          <a:xfrm>
            <a:off x="273050" y="469106"/>
            <a:ext cx="8305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问题</a:t>
            </a:r>
            <a:r>
              <a:rPr lang="en-US" altLang="zh-CN" sz="28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8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：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你能根据所作的图形写出已知、求证吗？</a:t>
            </a:r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3713164" y="1323975"/>
            <a:ext cx="3602037" cy="4413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两条平行线被第三条直线所截，同位角相等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algn="ctr">
              <a:lnSpc>
                <a:spcPct val="130000"/>
              </a:lnSpc>
              <a:buFont typeface="Arial" panose="020B0604020202020204" pitchFamily="34" charset="0"/>
              <a:buNone/>
            </a:pP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已知，如图，直线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CD,∠1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和∠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是直线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被直线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截出的同位角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求证：∠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1=∠2.</a:t>
            </a:r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7448551" y="1547813"/>
            <a:ext cx="1427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85E0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文字语言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2" name="Text Box 16"/>
          <p:cNvSpPr txBox="1">
            <a:spLocks noChangeArrowheads="1"/>
          </p:cNvSpPr>
          <p:nvPr/>
        </p:nvSpPr>
        <p:spPr bwMode="auto">
          <a:xfrm>
            <a:off x="7448551" y="3117056"/>
            <a:ext cx="1427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85E0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符号语言</a:t>
            </a:r>
          </a:p>
        </p:txBody>
      </p:sp>
      <p:sp>
        <p:nvSpPr>
          <p:cNvPr id="5" name="下箭头 4"/>
          <p:cNvSpPr>
            <a:spLocks noChangeArrowheads="1"/>
          </p:cNvSpPr>
          <p:nvPr/>
        </p:nvSpPr>
        <p:spPr bwMode="auto">
          <a:xfrm>
            <a:off x="5264150" y="2160985"/>
            <a:ext cx="284163" cy="575072"/>
          </a:xfrm>
          <a:prstGeom prst="downArrow">
            <a:avLst>
              <a:gd name="adj1" fmla="val 50000"/>
              <a:gd name="adj2" fmla="val 4999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4F4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noProof="1"/>
          </a:p>
        </p:txBody>
      </p:sp>
      <p:grpSp>
        <p:nvGrpSpPr>
          <p:cNvPr id="100359" name="组合 64"/>
          <p:cNvGrpSpPr/>
          <p:nvPr/>
        </p:nvGrpSpPr>
        <p:grpSpPr bwMode="auto">
          <a:xfrm>
            <a:off x="469900" y="1658541"/>
            <a:ext cx="3043238" cy="1698784"/>
            <a:chOff x="397727" y="1334430"/>
            <a:chExt cx="3044283" cy="2266264"/>
          </a:xfrm>
        </p:grpSpPr>
        <p:sp>
          <p:nvSpPr>
            <p:cNvPr id="56" name="弧形 55"/>
            <p:cNvSpPr/>
            <p:nvPr/>
          </p:nvSpPr>
          <p:spPr>
            <a:xfrm rot="1930008">
              <a:off x="1761858" y="1761697"/>
              <a:ext cx="301729" cy="257313"/>
            </a:xfrm>
            <a:prstGeom prst="arc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2400" i="1">
                <a:latin typeface="Times New Roman" panose="02020603050405020304" pitchFamily="18" charset="0"/>
              </a:endParaRPr>
            </a:p>
          </p:txBody>
        </p:sp>
        <p:grpSp>
          <p:nvGrpSpPr>
            <p:cNvPr id="100361" name="组合 63"/>
            <p:cNvGrpSpPr/>
            <p:nvPr/>
          </p:nvGrpSpPr>
          <p:grpSpPr bwMode="auto">
            <a:xfrm>
              <a:off x="397727" y="1334430"/>
              <a:ext cx="3044283" cy="2266264"/>
              <a:chOff x="397727" y="1334430"/>
              <a:chExt cx="3044283" cy="2266264"/>
            </a:xfrm>
          </p:grpSpPr>
          <p:sp>
            <p:nvSpPr>
              <p:cNvPr id="57" name="弧形 56"/>
              <p:cNvSpPr/>
              <p:nvPr/>
            </p:nvSpPr>
            <p:spPr>
              <a:xfrm rot="1930008">
                <a:off x="1401372" y="2381155"/>
                <a:ext cx="301729" cy="257313"/>
              </a:xfrm>
              <a:prstGeom prst="arc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2400" i="1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100363" name="组合 60"/>
              <p:cNvGrpSpPr/>
              <p:nvPr/>
            </p:nvGrpSpPr>
            <p:grpSpPr bwMode="auto">
              <a:xfrm>
                <a:off x="397727" y="1334430"/>
                <a:ext cx="3044283" cy="2266264"/>
                <a:chOff x="397727" y="1334430"/>
                <a:chExt cx="3044283" cy="2266264"/>
              </a:xfrm>
            </p:grpSpPr>
            <p:cxnSp>
              <p:nvCxnSpPr>
                <p:cNvPr id="19" name="直接连接符 18"/>
                <p:cNvCxnSpPr/>
                <p:nvPr/>
              </p:nvCxnSpPr>
              <p:spPr>
                <a:xfrm rot="5400000">
                  <a:off x="864450" y="1779268"/>
                  <a:ext cx="1672537" cy="101476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接连接符 28"/>
                <p:cNvCxnSpPr/>
                <p:nvPr/>
              </p:nvCxnSpPr>
              <p:spPr>
                <a:xfrm rot="10800000">
                  <a:off x="491422" y="1936416"/>
                  <a:ext cx="2664740" cy="476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接连接符 35"/>
                <p:cNvCxnSpPr/>
                <p:nvPr/>
              </p:nvCxnSpPr>
              <p:spPr>
                <a:xfrm rot="10800000">
                  <a:off x="486658" y="2566993"/>
                  <a:ext cx="2453530" cy="476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0367" name="TextBox 45"/>
                <p:cNvSpPr txBox="1">
                  <a:spLocks noChangeArrowheads="1"/>
                </p:cNvSpPr>
                <p:nvPr/>
              </p:nvSpPr>
              <p:spPr bwMode="auto">
                <a:xfrm>
                  <a:off x="401444" y="2062976"/>
                  <a:ext cx="323385" cy="6158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400" i="1"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100368" name="TextBox 46"/>
                <p:cNvSpPr txBox="1">
                  <a:spLocks noChangeArrowheads="1"/>
                </p:cNvSpPr>
                <p:nvPr/>
              </p:nvSpPr>
              <p:spPr bwMode="auto">
                <a:xfrm>
                  <a:off x="3118625" y="1869688"/>
                  <a:ext cx="323385" cy="6158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400" i="1">
                      <a:latin typeface="Times New Roman" panose="02020603050405020304" pitchFamily="18" charset="0"/>
                    </a:rPr>
                    <a:t>B</a:t>
                  </a:r>
                </a:p>
              </p:txBody>
            </p:sp>
            <p:sp>
              <p:nvSpPr>
                <p:cNvPr id="100369" name="TextBox 47"/>
                <p:cNvSpPr txBox="1">
                  <a:spLocks noChangeArrowheads="1"/>
                </p:cNvSpPr>
                <p:nvPr/>
              </p:nvSpPr>
              <p:spPr bwMode="auto">
                <a:xfrm>
                  <a:off x="397727" y="2594518"/>
                  <a:ext cx="323385" cy="6158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400" i="1"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100370" name="TextBox 48"/>
                <p:cNvSpPr txBox="1">
                  <a:spLocks noChangeArrowheads="1"/>
                </p:cNvSpPr>
                <p:nvPr/>
              </p:nvSpPr>
              <p:spPr bwMode="auto">
                <a:xfrm>
                  <a:off x="2917903" y="2616819"/>
                  <a:ext cx="323385" cy="6158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400" i="1">
                      <a:latin typeface="Times New Roman" panose="02020603050405020304" pitchFamily="18" charset="0"/>
                    </a:rPr>
                    <a:t>D</a:t>
                  </a:r>
                </a:p>
              </p:txBody>
            </p:sp>
            <p:sp>
              <p:nvSpPr>
                <p:cNvPr id="100371" name="TextBox 49"/>
                <p:cNvSpPr txBox="1">
                  <a:spLocks noChangeArrowheads="1"/>
                </p:cNvSpPr>
                <p:nvPr/>
              </p:nvSpPr>
              <p:spPr bwMode="auto">
                <a:xfrm>
                  <a:off x="2259981" y="1334430"/>
                  <a:ext cx="323385" cy="6158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400" i="1">
                      <a:latin typeface="Times New Roman" panose="02020603050405020304" pitchFamily="18" charset="0"/>
                    </a:rPr>
                    <a:t>E</a:t>
                  </a:r>
                </a:p>
              </p:txBody>
            </p:sp>
            <p:sp>
              <p:nvSpPr>
                <p:cNvPr id="100372" name="TextBox 50"/>
                <p:cNvSpPr txBox="1">
                  <a:spLocks noChangeArrowheads="1"/>
                </p:cNvSpPr>
                <p:nvPr/>
              </p:nvSpPr>
              <p:spPr bwMode="auto">
                <a:xfrm>
                  <a:off x="1211766" y="2984810"/>
                  <a:ext cx="323385" cy="6158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400" i="1">
                      <a:latin typeface="Times New Roman" panose="02020603050405020304" pitchFamily="18" charset="0"/>
                    </a:rPr>
                    <a:t>F</a:t>
                  </a:r>
                </a:p>
              </p:txBody>
            </p:sp>
            <p:sp>
              <p:nvSpPr>
                <p:cNvPr id="100373" name="TextBox 51"/>
                <p:cNvSpPr txBox="1">
                  <a:spLocks noChangeArrowheads="1"/>
                </p:cNvSpPr>
                <p:nvPr/>
              </p:nvSpPr>
              <p:spPr bwMode="auto">
                <a:xfrm>
                  <a:off x="1780479" y="1958898"/>
                  <a:ext cx="323385" cy="6158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400" i="1">
                      <a:latin typeface="Times New Roman" panose="02020603050405020304" pitchFamily="18" charset="0"/>
                    </a:rPr>
                    <a:t>M</a:t>
                  </a:r>
                </a:p>
              </p:txBody>
            </p:sp>
            <p:sp>
              <p:nvSpPr>
                <p:cNvPr id="100374" name="TextBox 52"/>
                <p:cNvSpPr txBox="1">
                  <a:spLocks noChangeArrowheads="1"/>
                </p:cNvSpPr>
                <p:nvPr/>
              </p:nvSpPr>
              <p:spPr bwMode="auto">
                <a:xfrm>
                  <a:off x="1099395" y="2519774"/>
                  <a:ext cx="323385" cy="6158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400" i="1">
                      <a:latin typeface="Times New Roman" panose="02020603050405020304" pitchFamily="18" charset="0"/>
                    </a:rPr>
                    <a:t>N</a:t>
                  </a:r>
                </a:p>
              </p:txBody>
            </p:sp>
            <p:sp>
              <p:nvSpPr>
                <p:cNvPr id="100375" name="TextBox 58"/>
                <p:cNvSpPr txBox="1">
                  <a:spLocks noChangeArrowheads="1"/>
                </p:cNvSpPr>
                <p:nvPr/>
              </p:nvSpPr>
              <p:spPr bwMode="auto">
                <a:xfrm>
                  <a:off x="2036957" y="1713570"/>
                  <a:ext cx="323385" cy="6158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400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00376" name="TextBox 59"/>
                <p:cNvSpPr txBox="1">
                  <a:spLocks noChangeArrowheads="1"/>
                </p:cNvSpPr>
                <p:nvPr/>
              </p:nvSpPr>
              <p:spPr bwMode="auto">
                <a:xfrm>
                  <a:off x="1668965" y="2240847"/>
                  <a:ext cx="323385" cy="6158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400"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/>
      <p:bldP spid="4" grpId="0" bldLvl="0"/>
      <p:bldP spid="2" grpId="0" bldLvl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12"/>
          <p:cNvSpPr txBox="1">
            <a:spLocks noChangeArrowheads="1"/>
          </p:cNvSpPr>
          <p:nvPr/>
        </p:nvSpPr>
        <p:spPr bwMode="auto">
          <a:xfrm>
            <a:off x="300039" y="401241"/>
            <a:ext cx="54054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问题</a:t>
            </a:r>
            <a:r>
              <a:rPr lang="en-US" altLang="zh-CN" sz="28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8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：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你能说说证明的思路吗？</a:t>
            </a:r>
          </a:p>
        </p:txBody>
      </p:sp>
      <p:sp>
        <p:nvSpPr>
          <p:cNvPr id="101379" name="AutoShape 6"/>
          <p:cNvSpPr>
            <a:spLocks noChangeArrowheads="1"/>
          </p:cNvSpPr>
          <p:nvPr/>
        </p:nvSpPr>
        <p:spPr bwMode="auto">
          <a:xfrm>
            <a:off x="3833814" y="1103710"/>
            <a:ext cx="4973637" cy="3751659"/>
          </a:xfrm>
          <a:prstGeom prst="roundRect">
            <a:avLst>
              <a:gd name="adj" fmla="val 272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lnSpc>
                <a:spcPct val="126000"/>
              </a:lnSpc>
              <a:buFont typeface="Arial" panose="020B0604020202020204" pitchFamily="34" charset="0"/>
              <a:buNone/>
            </a:pPr>
            <a:endParaRPr lang="zh-CN" altLang="zh-CN" sz="24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01380" name="Group 3"/>
          <p:cNvGrpSpPr/>
          <p:nvPr/>
        </p:nvGrpSpPr>
        <p:grpSpPr bwMode="auto">
          <a:xfrm>
            <a:off x="300039" y="1103710"/>
            <a:ext cx="3328987" cy="3742134"/>
            <a:chOff x="0" y="0"/>
            <a:chExt cx="1704" cy="3144"/>
          </a:xfrm>
        </p:grpSpPr>
        <p:pic>
          <p:nvPicPr>
            <p:cNvPr id="101381" name="Picture 4" descr="22dm_95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24" y="1995"/>
              <a:ext cx="878" cy="1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1382" name="AutoShape 5"/>
            <p:cNvSpPr>
              <a:spLocks noChangeArrowheads="1"/>
            </p:cNvSpPr>
            <p:nvPr/>
          </p:nvSpPr>
          <p:spPr bwMode="auto">
            <a:xfrm>
              <a:off x="0" y="0"/>
              <a:ext cx="1704" cy="3144"/>
            </a:xfrm>
            <a:prstGeom prst="roundRect">
              <a:avLst>
                <a:gd name="adj" fmla="val 4963"/>
              </a:avLst>
            </a:prstGeom>
            <a:noFill/>
            <a:ln w="9525">
              <a:solidFill>
                <a:srgbClr val="3399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lnSpc>
                  <a:spcPct val="126000"/>
                </a:lnSpc>
                <a:buFont typeface="Arial" panose="020B0604020202020204" pitchFamily="34" charset="0"/>
                <a:buNone/>
              </a:pPr>
              <a:endParaRPr lang="zh-CN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cxnSp>
        <p:nvCxnSpPr>
          <p:cNvPr id="7" name="直接连接符 6"/>
          <p:cNvCxnSpPr/>
          <p:nvPr/>
        </p:nvCxnSpPr>
        <p:spPr>
          <a:xfrm rot="5400000">
            <a:off x="1118593" y="1356718"/>
            <a:ext cx="1253728" cy="10144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rot="10800000">
            <a:off x="536576" y="1601391"/>
            <a:ext cx="2663825" cy="35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rot="10800000">
            <a:off x="531814" y="2076451"/>
            <a:ext cx="2452687" cy="23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386" name="TextBox 10"/>
          <p:cNvSpPr txBox="1">
            <a:spLocks noChangeArrowheads="1"/>
          </p:cNvSpPr>
          <p:nvPr/>
        </p:nvSpPr>
        <p:spPr bwMode="auto">
          <a:xfrm>
            <a:off x="446088" y="1696641"/>
            <a:ext cx="323850" cy="557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6000"/>
              </a:lnSpc>
              <a:buFont typeface="Arial" panose="020B0604020202020204" pitchFamily="34" charset="0"/>
              <a:buNone/>
            </a:pP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01387" name="TextBox 11"/>
          <p:cNvSpPr txBox="1">
            <a:spLocks noChangeArrowheads="1"/>
          </p:cNvSpPr>
          <p:nvPr/>
        </p:nvSpPr>
        <p:spPr bwMode="auto">
          <a:xfrm>
            <a:off x="3162300" y="1551385"/>
            <a:ext cx="323850" cy="557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6000"/>
              </a:lnSpc>
              <a:buFont typeface="Arial" panose="020B0604020202020204" pitchFamily="34" charset="0"/>
              <a:buNone/>
            </a:pP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101388" name="TextBox 12"/>
          <p:cNvSpPr txBox="1">
            <a:spLocks noChangeArrowheads="1"/>
          </p:cNvSpPr>
          <p:nvPr/>
        </p:nvSpPr>
        <p:spPr bwMode="auto">
          <a:xfrm>
            <a:off x="442913" y="2095501"/>
            <a:ext cx="323850" cy="557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6000"/>
              </a:lnSpc>
              <a:buFont typeface="Arial" panose="020B0604020202020204" pitchFamily="34" charset="0"/>
              <a:buNone/>
            </a:pP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101389" name="TextBox 13"/>
          <p:cNvSpPr txBox="1">
            <a:spLocks noChangeArrowheads="1"/>
          </p:cNvSpPr>
          <p:nvPr/>
        </p:nvSpPr>
        <p:spPr bwMode="auto">
          <a:xfrm>
            <a:off x="2962275" y="2112169"/>
            <a:ext cx="323850" cy="557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6000"/>
              </a:lnSpc>
              <a:buFont typeface="Arial" panose="020B0604020202020204" pitchFamily="34" charset="0"/>
              <a:buNone/>
            </a:pP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101390" name="TextBox 14"/>
          <p:cNvSpPr txBox="1">
            <a:spLocks noChangeArrowheads="1"/>
          </p:cNvSpPr>
          <p:nvPr/>
        </p:nvSpPr>
        <p:spPr bwMode="auto">
          <a:xfrm>
            <a:off x="2305051" y="1150144"/>
            <a:ext cx="322263" cy="557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6000"/>
              </a:lnSpc>
              <a:buFont typeface="Arial" panose="020B0604020202020204" pitchFamily="34" charset="0"/>
              <a:buNone/>
            </a:pP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</a:p>
        </p:txBody>
      </p:sp>
      <p:sp>
        <p:nvSpPr>
          <p:cNvPr id="101391" name="TextBox 15"/>
          <p:cNvSpPr txBox="1">
            <a:spLocks noChangeArrowheads="1"/>
          </p:cNvSpPr>
          <p:nvPr/>
        </p:nvSpPr>
        <p:spPr bwMode="auto">
          <a:xfrm>
            <a:off x="1257301" y="2387203"/>
            <a:ext cx="322263" cy="557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6000"/>
              </a:lnSpc>
              <a:buFont typeface="Arial" panose="020B0604020202020204" pitchFamily="34" charset="0"/>
              <a:buNone/>
            </a:pP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</a:p>
        </p:txBody>
      </p:sp>
      <p:sp>
        <p:nvSpPr>
          <p:cNvPr id="101392" name="TextBox 16"/>
          <p:cNvSpPr txBox="1">
            <a:spLocks noChangeArrowheads="1"/>
          </p:cNvSpPr>
          <p:nvPr/>
        </p:nvSpPr>
        <p:spPr bwMode="auto">
          <a:xfrm>
            <a:off x="1825626" y="1618060"/>
            <a:ext cx="322263" cy="557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6000"/>
              </a:lnSpc>
              <a:buFont typeface="Arial" panose="020B0604020202020204" pitchFamily="34" charset="0"/>
              <a:buNone/>
            </a:pP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</a:p>
        </p:txBody>
      </p:sp>
      <p:sp>
        <p:nvSpPr>
          <p:cNvPr id="101393" name="TextBox 17"/>
          <p:cNvSpPr txBox="1">
            <a:spLocks noChangeArrowheads="1"/>
          </p:cNvSpPr>
          <p:nvPr/>
        </p:nvSpPr>
        <p:spPr bwMode="auto">
          <a:xfrm>
            <a:off x="1479550" y="2069306"/>
            <a:ext cx="323850" cy="557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6000"/>
              </a:lnSpc>
              <a:buFont typeface="Arial" panose="020B0604020202020204" pitchFamily="34" charset="0"/>
              <a:buNone/>
            </a:pP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531813" y="1283494"/>
            <a:ext cx="2731135" cy="951242"/>
            <a:chOff x="838" y="2696"/>
            <a:chExt cx="4301" cy="1995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933" y="3088"/>
              <a:ext cx="4020" cy="544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396" name="TextBox 18"/>
            <p:cNvSpPr txBox="1">
              <a:spLocks noChangeArrowheads="1"/>
            </p:cNvSpPr>
            <p:nvPr/>
          </p:nvSpPr>
          <p:spPr bwMode="auto">
            <a:xfrm>
              <a:off x="838" y="2696"/>
              <a:ext cx="509" cy="1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6000"/>
                </a:lnSpc>
                <a:buFont typeface="Arial" panose="020B0604020202020204" pitchFamily="34" charset="0"/>
                <a:buNone/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G</a:t>
              </a:r>
            </a:p>
          </p:txBody>
        </p:sp>
        <p:sp>
          <p:nvSpPr>
            <p:cNvPr id="101397" name="TextBox 19"/>
            <p:cNvSpPr txBox="1">
              <a:spLocks noChangeArrowheads="1"/>
            </p:cNvSpPr>
            <p:nvPr/>
          </p:nvSpPr>
          <p:spPr bwMode="auto">
            <a:xfrm>
              <a:off x="4630" y="3521"/>
              <a:ext cx="509" cy="1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6000"/>
                </a:lnSpc>
                <a:buFont typeface="Arial" panose="020B0604020202020204" pitchFamily="34" charset="0"/>
                <a:buNone/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H</a:t>
              </a:r>
            </a:p>
          </p:txBody>
        </p:sp>
      </p:grpSp>
      <p:sp>
        <p:nvSpPr>
          <p:cNvPr id="101398" name="TextBox 20"/>
          <p:cNvSpPr txBox="1">
            <a:spLocks noChangeArrowheads="1"/>
          </p:cNvSpPr>
          <p:nvPr/>
        </p:nvSpPr>
        <p:spPr bwMode="auto">
          <a:xfrm>
            <a:off x="2036763" y="1434703"/>
            <a:ext cx="323850" cy="557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6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101399" name="TextBox 21"/>
          <p:cNvSpPr txBox="1">
            <a:spLocks noChangeArrowheads="1"/>
          </p:cNvSpPr>
          <p:nvPr/>
        </p:nvSpPr>
        <p:spPr bwMode="auto">
          <a:xfrm>
            <a:off x="1679575" y="1902619"/>
            <a:ext cx="323850" cy="557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6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</a:p>
        </p:txBody>
      </p:sp>
      <p:sp>
        <p:nvSpPr>
          <p:cNvPr id="14341" name="TextBox 39"/>
          <p:cNvSpPr txBox="1">
            <a:spLocks noChangeArrowheads="1"/>
          </p:cNvSpPr>
          <p:nvPr/>
        </p:nvSpPr>
        <p:spPr bwMode="auto">
          <a:xfrm>
            <a:off x="4024314" y="882254"/>
            <a:ext cx="4662487" cy="541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证明：假设∠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≠ ∠2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，那么我们可以过点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作直线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GH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，使∠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EMH= ∠2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，如图所示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根据“同位角相等，两直线平行”，可知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GH ∥ CD.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又因为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 ∥ CD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，这样经过点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存在两条直线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GH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都与直线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平行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这与基本事实“过直线外一点有且只有一条直线与这条直线平行”相矛盾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这说明∠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≠ ∠2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的假设不成立，所以∠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 =∠2.</a:t>
            </a:r>
          </a:p>
        </p:txBody>
      </p:sp>
      <p:sp>
        <p:nvSpPr>
          <p:cNvPr id="25" name="云形标注 24"/>
          <p:cNvSpPr>
            <a:spLocks noChangeArrowheads="1"/>
          </p:cNvSpPr>
          <p:nvPr/>
        </p:nvSpPr>
        <p:spPr bwMode="auto">
          <a:xfrm>
            <a:off x="392113" y="2951560"/>
            <a:ext cx="3143250" cy="1077515"/>
          </a:xfrm>
          <a:prstGeom prst="cloudCallout">
            <a:avLst>
              <a:gd name="adj1" fmla="val -20833"/>
              <a:gd name="adj2" fmla="val 62500"/>
            </a:avLst>
          </a:prstGeom>
          <a:noFill/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C0C0AA"/>
                    </a:gs>
                    <a:gs pos="80000">
                      <a:srgbClr val="FAFADE"/>
                    </a:gs>
                    <a:gs pos="100000">
                      <a:srgbClr val="FCFCDF"/>
                    </a:gs>
                  </a:gsLst>
                  <a:lin ang="16200000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>
              <a:lnSpc>
                <a:spcPct val="126000"/>
              </a:lnSpc>
              <a:defRPr/>
            </a:pP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如果∠1 ≠ ∠2，</a:t>
            </a: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000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000" dirty="0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的位置关系会怎样呢？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4" name="Text Box 42"/>
          <p:cNvSpPr txBox="1">
            <a:spLocks noChangeArrowheads="1"/>
          </p:cNvSpPr>
          <p:nvPr/>
        </p:nvSpPr>
        <p:spPr bwMode="auto">
          <a:xfrm>
            <a:off x="684213" y="1113235"/>
            <a:ext cx="7239000" cy="52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一般地，平行线具有如下性质：</a:t>
            </a:r>
          </a:p>
        </p:txBody>
      </p:sp>
      <p:sp>
        <p:nvSpPr>
          <p:cNvPr id="9235" name="TextBox 25"/>
          <p:cNvSpPr txBox="1">
            <a:spLocks noChangeArrowheads="1"/>
          </p:cNvSpPr>
          <p:nvPr/>
        </p:nvSpPr>
        <p:spPr bwMode="auto">
          <a:xfrm>
            <a:off x="755651" y="1491853"/>
            <a:ext cx="8353569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定理</a:t>
            </a:r>
            <a:r>
              <a:rPr lang="en-US" altLang="zh-CN" sz="28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两条平行线被第三条直线所截，同位角相等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简单说成：</a:t>
            </a:r>
            <a:r>
              <a:rPr lang="zh-CN" altLang="en-US" sz="28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两直线平行，同位角相等</a:t>
            </a:r>
            <a:r>
              <a:rPr lang="en-US" altLang="zh-CN" sz="28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       </a:t>
            </a:r>
            <a:r>
              <a:rPr lang="en-US" altLang="zh-CN" sz="24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</a:t>
            </a:r>
          </a:p>
        </p:txBody>
      </p:sp>
      <p:grpSp>
        <p:nvGrpSpPr>
          <p:cNvPr id="10243" name="Group 25"/>
          <p:cNvGrpSpPr/>
          <p:nvPr/>
        </p:nvGrpSpPr>
        <p:grpSpPr bwMode="auto">
          <a:xfrm>
            <a:off x="5292726" y="2356248"/>
            <a:ext cx="3529013" cy="2340768"/>
            <a:chOff x="0" y="0"/>
            <a:chExt cx="2223" cy="1966"/>
          </a:xfrm>
        </p:grpSpPr>
        <p:sp>
          <p:nvSpPr>
            <p:cNvPr id="102405" name="Text Box 26"/>
            <p:cNvSpPr txBox="1">
              <a:spLocks noChangeArrowheads="1"/>
            </p:cNvSpPr>
            <p:nvPr/>
          </p:nvSpPr>
          <p:spPr bwMode="auto">
            <a:xfrm>
              <a:off x="0" y="952"/>
              <a:ext cx="26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102406" name="Line 27"/>
            <p:cNvSpPr>
              <a:spLocks noChangeShapeType="1"/>
            </p:cNvSpPr>
            <p:nvPr/>
          </p:nvSpPr>
          <p:spPr bwMode="auto">
            <a:xfrm>
              <a:off x="273" y="680"/>
              <a:ext cx="1950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07" name="Line 28"/>
            <p:cNvSpPr>
              <a:spLocks noChangeShapeType="1"/>
            </p:cNvSpPr>
            <p:nvPr/>
          </p:nvSpPr>
          <p:spPr bwMode="auto">
            <a:xfrm>
              <a:off x="46" y="1224"/>
              <a:ext cx="204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08" name="Line 29"/>
            <p:cNvSpPr>
              <a:spLocks noChangeShapeType="1"/>
            </p:cNvSpPr>
            <p:nvPr/>
          </p:nvSpPr>
          <p:spPr bwMode="auto">
            <a:xfrm flipH="1">
              <a:off x="590" y="0"/>
              <a:ext cx="816" cy="18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09" name="Arc 30"/>
            <p:cNvSpPr>
              <a:spLocks noChangeArrowheads="1"/>
            </p:cNvSpPr>
            <p:nvPr/>
          </p:nvSpPr>
          <p:spPr bwMode="auto">
            <a:xfrm flipH="1">
              <a:off x="1180" y="453"/>
              <a:ext cx="95" cy="226"/>
            </a:xfrm>
            <a:custGeom>
              <a:avLst/>
              <a:gdLst>
                <a:gd name="T0" fmla="*/ 5314 w 21600"/>
                <a:gd name="T1" fmla="*/ 35304 h 35305"/>
                <a:gd name="T2" fmla="*/ 0 w 21600"/>
                <a:gd name="T3" fmla="*/ 21116 h 35305"/>
                <a:gd name="T4" fmla="*/ 17051 w 21600"/>
                <a:gd name="T5" fmla="*/ 0 h 35305"/>
                <a:gd name="T6" fmla="*/ 5314 w 21600"/>
                <a:gd name="T7" fmla="*/ 35304 h 35305"/>
                <a:gd name="T8" fmla="*/ 0 w 21600"/>
                <a:gd name="T9" fmla="*/ 21116 h 35305"/>
                <a:gd name="T10" fmla="*/ 17051 w 21600"/>
                <a:gd name="T11" fmla="*/ 0 h 35305"/>
                <a:gd name="T12" fmla="*/ 21600 w 21600"/>
                <a:gd name="T13" fmla="*/ 21116 h 35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35305" fill="none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</a:path>
                <a:path w="21600" h="35305" stroke="0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  <a:lnTo>
                    <a:pt x="21600" y="21116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2410" name="Text Box 31"/>
            <p:cNvSpPr txBox="1">
              <a:spLocks noChangeArrowheads="1"/>
            </p:cNvSpPr>
            <p:nvPr/>
          </p:nvSpPr>
          <p:spPr bwMode="auto">
            <a:xfrm>
              <a:off x="1270" y="301"/>
              <a:ext cx="23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102411" name="Text Box 32"/>
            <p:cNvSpPr txBox="1">
              <a:spLocks noChangeArrowheads="1"/>
            </p:cNvSpPr>
            <p:nvPr/>
          </p:nvSpPr>
          <p:spPr bwMode="auto">
            <a:xfrm>
              <a:off x="1085" y="907"/>
              <a:ext cx="23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102412" name="Text Box 33"/>
            <p:cNvSpPr txBox="1">
              <a:spLocks noChangeArrowheads="1"/>
            </p:cNvSpPr>
            <p:nvPr/>
          </p:nvSpPr>
          <p:spPr bwMode="auto">
            <a:xfrm>
              <a:off x="91" y="408"/>
              <a:ext cx="26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102413" name="Text Box 34"/>
            <p:cNvSpPr txBox="1">
              <a:spLocks noChangeArrowheads="1"/>
            </p:cNvSpPr>
            <p:nvPr/>
          </p:nvSpPr>
          <p:spPr bwMode="auto">
            <a:xfrm>
              <a:off x="681" y="1578"/>
              <a:ext cx="269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4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102414" name="Arc 35"/>
            <p:cNvSpPr>
              <a:spLocks noChangeArrowheads="1"/>
            </p:cNvSpPr>
            <p:nvPr/>
          </p:nvSpPr>
          <p:spPr bwMode="auto">
            <a:xfrm flipH="1">
              <a:off x="953" y="998"/>
              <a:ext cx="95" cy="226"/>
            </a:xfrm>
            <a:custGeom>
              <a:avLst/>
              <a:gdLst>
                <a:gd name="T0" fmla="*/ 5314 w 21600"/>
                <a:gd name="T1" fmla="*/ 35304 h 35305"/>
                <a:gd name="T2" fmla="*/ 0 w 21600"/>
                <a:gd name="T3" fmla="*/ 21116 h 35305"/>
                <a:gd name="T4" fmla="*/ 17051 w 21600"/>
                <a:gd name="T5" fmla="*/ 0 h 35305"/>
                <a:gd name="T6" fmla="*/ 5314 w 21600"/>
                <a:gd name="T7" fmla="*/ 35304 h 35305"/>
                <a:gd name="T8" fmla="*/ 0 w 21600"/>
                <a:gd name="T9" fmla="*/ 21116 h 35305"/>
                <a:gd name="T10" fmla="*/ 17051 w 21600"/>
                <a:gd name="T11" fmla="*/ 0 h 35305"/>
                <a:gd name="T12" fmla="*/ 21600 w 21600"/>
                <a:gd name="T13" fmla="*/ 21116 h 35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35305" fill="none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</a:path>
                <a:path w="21600" h="35305" stroke="0">
                  <a:moveTo>
                    <a:pt x="5314" y="35304"/>
                  </a:moveTo>
                  <a:cubicBezTo>
                    <a:pt x="1887" y="31372"/>
                    <a:pt x="0" y="26332"/>
                    <a:pt x="0" y="21116"/>
                  </a:cubicBezTo>
                  <a:cubicBezTo>
                    <a:pt x="-1" y="10939"/>
                    <a:pt x="7102" y="2143"/>
                    <a:pt x="17051" y="0"/>
                  </a:cubicBezTo>
                  <a:lnTo>
                    <a:pt x="21600" y="21116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</p:grpSp>
      <p:sp>
        <p:nvSpPr>
          <p:cNvPr id="9247" name="Text Box 20"/>
          <p:cNvSpPr txBox="1">
            <a:spLocks noChangeArrowheads="1"/>
          </p:cNvSpPr>
          <p:nvPr/>
        </p:nvSpPr>
        <p:spPr bwMode="auto">
          <a:xfrm>
            <a:off x="836613" y="3402806"/>
            <a:ext cx="4713287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∠1=∠2 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（两直线平行，同位角相等）</a:t>
            </a:r>
          </a:p>
        </p:txBody>
      </p:sp>
      <p:sp>
        <p:nvSpPr>
          <p:cNvPr id="9248" name="Text Box 21"/>
          <p:cNvSpPr txBox="1">
            <a:spLocks noChangeArrowheads="1"/>
          </p:cNvSpPr>
          <p:nvPr/>
        </p:nvSpPr>
        <p:spPr bwMode="auto">
          <a:xfrm>
            <a:off x="836614" y="2895600"/>
            <a:ext cx="2714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a∥b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（已知）</a:t>
            </a:r>
          </a:p>
        </p:txBody>
      </p:sp>
      <p:sp>
        <p:nvSpPr>
          <p:cNvPr id="9249" name="Text Box 24"/>
          <p:cNvSpPr txBox="1">
            <a:spLocks noChangeArrowheads="1"/>
          </p:cNvSpPr>
          <p:nvPr/>
        </p:nvSpPr>
        <p:spPr bwMode="auto">
          <a:xfrm>
            <a:off x="358776" y="2409825"/>
            <a:ext cx="24749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应用格式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102418" name="圆角矩形 31"/>
          <p:cNvSpPr>
            <a:spLocks noChangeArrowheads="1"/>
          </p:cNvSpPr>
          <p:nvPr/>
        </p:nvSpPr>
        <p:spPr bwMode="auto">
          <a:xfrm>
            <a:off x="611189" y="627460"/>
            <a:ext cx="1584325" cy="378619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9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9FF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总结归纳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4" grpId="0"/>
      <p:bldP spid="9235" grpId="0"/>
      <p:bldP spid="9247" grpId="0"/>
      <p:bldP spid="9248" grpId="0"/>
      <p:bldP spid="92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矩形 4450"/>
          <p:cNvSpPr>
            <a:spLocks noChangeArrowheads="1"/>
          </p:cNvSpPr>
          <p:nvPr/>
        </p:nvSpPr>
        <p:spPr bwMode="auto">
          <a:xfrm>
            <a:off x="431801" y="576263"/>
            <a:ext cx="1152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议一议</a:t>
            </a:r>
          </a:p>
        </p:txBody>
      </p:sp>
      <p:sp>
        <p:nvSpPr>
          <p:cNvPr id="4452" name="矩形 4451"/>
          <p:cNvSpPr>
            <a:spLocks noChangeArrowheads="1"/>
          </p:cNvSpPr>
          <p:nvPr/>
        </p:nvSpPr>
        <p:spPr bwMode="auto">
          <a:xfrm>
            <a:off x="957263" y="1239441"/>
            <a:ext cx="713105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利用上述定理，你能证明哪些熟悉的结论？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两直线平行，内错角相等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两直线平行，同旁内角互补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4453" name="矩形标注 4452"/>
          <p:cNvSpPr>
            <a:spLocks noChangeArrowheads="1"/>
          </p:cNvSpPr>
          <p:nvPr/>
        </p:nvSpPr>
        <p:spPr bwMode="auto">
          <a:xfrm>
            <a:off x="2797175" y="2890838"/>
            <a:ext cx="3384550" cy="756047"/>
          </a:xfrm>
          <a:prstGeom prst="wedgeRectCallout">
            <a:avLst>
              <a:gd name="adj1" fmla="val -43750"/>
              <a:gd name="adj2" fmla="val 7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FF0000"/>
                </a:solidFill>
                <a:ea typeface="黑体" panose="02010609060101010101" pitchFamily="49" charset="-122"/>
              </a:rPr>
              <a:t>尝试来证明一下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3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65" name="圆角矩形 89264"/>
          <p:cNvSpPr>
            <a:spLocks noChangeArrowheads="1"/>
          </p:cNvSpPr>
          <p:nvPr/>
        </p:nvSpPr>
        <p:spPr bwMode="auto">
          <a:xfrm>
            <a:off x="935039" y="465535"/>
            <a:ext cx="6696075" cy="540544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2800">
              <a:solidFill>
                <a:srgbClr val="FF0000"/>
              </a:solidFill>
            </a:endParaRPr>
          </a:p>
        </p:txBody>
      </p:sp>
      <p:sp>
        <p:nvSpPr>
          <p:cNvPr id="89252" name="Text Box 2"/>
          <p:cNvSpPr txBox="1">
            <a:spLocks noChangeArrowheads="1"/>
          </p:cNvSpPr>
          <p:nvPr/>
        </p:nvSpPr>
        <p:spPr bwMode="auto">
          <a:xfrm>
            <a:off x="862013" y="564356"/>
            <a:ext cx="6769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定理</a:t>
            </a:r>
            <a:r>
              <a:rPr lang="en-US" altLang="zh-CN" sz="24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两条直线被第三条直线所截，内错角相等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" name="Group 3"/>
          <p:cNvGrpSpPr/>
          <p:nvPr/>
        </p:nvGrpSpPr>
        <p:grpSpPr bwMode="auto">
          <a:xfrm>
            <a:off x="5795963" y="1006079"/>
            <a:ext cx="2698750" cy="1885950"/>
            <a:chOff x="0" y="0"/>
            <a:chExt cx="1700" cy="1584"/>
          </a:xfrm>
        </p:grpSpPr>
        <p:sp>
          <p:nvSpPr>
            <p:cNvPr id="105477" name="Line 4"/>
            <p:cNvSpPr>
              <a:spLocks noChangeShapeType="1"/>
            </p:cNvSpPr>
            <p:nvPr/>
          </p:nvSpPr>
          <p:spPr bwMode="auto">
            <a:xfrm>
              <a:off x="212" y="624"/>
              <a:ext cx="1488" cy="0"/>
            </a:xfrm>
            <a:prstGeom prst="line">
              <a:avLst/>
            </a:prstGeom>
            <a:noFill/>
            <a:ln w="57150">
              <a:solidFill>
                <a:srgbClr val="66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5478" name="Line 5"/>
            <p:cNvSpPr>
              <a:spLocks noChangeShapeType="1"/>
            </p:cNvSpPr>
            <p:nvPr/>
          </p:nvSpPr>
          <p:spPr bwMode="auto">
            <a:xfrm>
              <a:off x="212" y="1296"/>
              <a:ext cx="1488" cy="0"/>
            </a:xfrm>
            <a:prstGeom prst="line">
              <a:avLst/>
            </a:prstGeom>
            <a:noFill/>
            <a:ln w="57150">
              <a:solidFill>
                <a:srgbClr val="66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5479" name="Line 6"/>
            <p:cNvSpPr>
              <a:spLocks noChangeShapeType="1"/>
            </p:cNvSpPr>
            <p:nvPr/>
          </p:nvSpPr>
          <p:spPr bwMode="auto">
            <a:xfrm flipH="1">
              <a:off x="528" y="240"/>
              <a:ext cx="788" cy="1344"/>
            </a:xfrm>
            <a:prstGeom prst="line">
              <a:avLst/>
            </a:prstGeom>
            <a:noFill/>
            <a:ln w="57150">
              <a:solidFill>
                <a:srgbClr val="66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0000"/>
                </a:solidFill>
              </a:endParaRPr>
            </a:p>
          </p:txBody>
        </p:sp>
        <p:sp>
          <p:nvSpPr>
            <p:cNvPr id="105480" name="Text Box 7"/>
            <p:cNvSpPr txBox="1">
              <a:spLocks noChangeArrowheads="1"/>
            </p:cNvSpPr>
            <p:nvPr/>
          </p:nvSpPr>
          <p:spPr bwMode="auto">
            <a:xfrm>
              <a:off x="788" y="614"/>
              <a:ext cx="21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None/>
              </a:pPr>
              <a:r>
                <a:rPr lang="zh-CN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105481" name="Text Box 8"/>
            <p:cNvSpPr txBox="1">
              <a:spLocks noChangeArrowheads="1"/>
            </p:cNvSpPr>
            <p:nvPr/>
          </p:nvSpPr>
          <p:spPr bwMode="auto">
            <a:xfrm>
              <a:off x="874" y="1056"/>
              <a:ext cx="21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None/>
              </a:pPr>
              <a:r>
                <a:rPr lang="zh-CN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105482" name="Text Box 9"/>
            <p:cNvSpPr txBox="1">
              <a:spLocks noChangeArrowheads="1"/>
            </p:cNvSpPr>
            <p:nvPr/>
          </p:nvSpPr>
          <p:spPr bwMode="auto">
            <a:xfrm>
              <a:off x="20" y="1104"/>
              <a:ext cx="21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None/>
              </a:pPr>
              <a:r>
                <a:rPr lang="zh-CN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105483" name="Text Box 10"/>
            <p:cNvSpPr txBox="1">
              <a:spLocks noChangeArrowheads="1"/>
            </p:cNvSpPr>
            <p:nvPr/>
          </p:nvSpPr>
          <p:spPr bwMode="auto">
            <a:xfrm>
              <a:off x="1268" y="0"/>
              <a:ext cx="20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None/>
              </a:pPr>
              <a:r>
                <a:rPr lang="zh-CN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105484" name="Text Box 11"/>
            <p:cNvSpPr txBox="1">
              <a:spLocks noChangeArrowheads="1"/>
            </p:cNvSpPr>
            <p:nvPr/>
          </p:nvSpPr>
          <p:spPr bwMode="auto">
            <a:xfrm>
              <a:off x="1225" y="362"/>
              <a:ext cx="21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None/>
              </a:pPr>
              <a:r>
                <a:rPr lang="zh-CN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</a:p>
          </p:txBody>
        </p:sp>
        <p:sp>
          <p:nvSpPr>
            <p:cNvPr id="105485" name="Text Box 12"/>
            <p:cNvSpPr txBox="1">
              <a:spLocks noChangeArrowheads="1"/>
            </p:cNvSpPr>
            <p:nvPr/>
          </p:nvSpPr>
          <p:spPr bwMode="auto">
            <a:xfrm>
              <a:off x="0" y="480"/>
              <a:ext cx="21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" panose="05000000000000000000" pitchFamily="2" charset="2"/>
                <a:buNone/>
              </a:pPr>
              <a:r>
                <a:rPr lang="zh-CN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</p:grp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774701" y="1059657"/>
            <a:ext cx="5101076" cy="220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已知：直线</a:t>
            </a:r>
            <a:r>
              <a:rPr lang="zh-CN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a∥b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和∠</a:t>
            </a: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直线</a:t>
            </a:r>
            <a:r>
              <a:rPr lang="zh-CN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被直线</a:t>
            </a:r>
            <a:r>
              <a:rPr lang="zh-CN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截出的内错角</a:t>
            </a: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求证： ∠</a:t>
            </a: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1=∠2.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33388" y="2663428"/>
            <a:ext cx="7606570" cy="276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证明：∵</a:t>
            </a:r>
            <a:r>
              <a:rPr lang="zh-CN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a∥b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4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∴∠2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＝∠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3(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两条直线平行，同位角相等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14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∵∠1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＝∠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3(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对顶角相等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4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None/>
            </a:pP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∴∠1=∠2(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等量代换</a:t>
            </a:r>
            <a:r>
              <a:rPr lang="zh-CN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</a:p>
        </p:txBody>
      </p:sp>
      <p:sp>
        <p:nvSpPr>
          <p:cNvPr id="10255" name="弧形 2"/>
          <p:cNvSpPr>
            <a:spLocks noChangeArrowheads="1"/>
          </p:cNvSpPr>
          <p:nvPr/>
        </p:nvSpPr>
        <p:spPr bwMode="auto">
          <a:xfrm>
            <a:off x="7524750" y="1600200"/>
            <a:ext cx="266700" cy="273844"/>
          </a:xfrm>
          <a:custGeom>
            <a:avLst/>
            <a:gdLst>
              <a:gd name="T0" fmla="*/ 133349 w 266700"/>
              <a:gd name="T1" fmla="*/ 0 h 365760"/>
              <a:gd name="T2" fmla="*/ 266699 w 266700"/>
              <a:gd name="T3" fmla="*/ 182880 h 365760"/>
              <a:gd name="T4" fmla="*/ 133350 w 266700"/>
              <a:gd name="T5" fmla="*/ 182880 h 365760"/>
              <a:gd name="T6" fmla="*/ 133349 w 266700"/>
              <a:gd name="T7" fmla="*/ 0 h 365760"/>
              <a:gd name="T8" fmla="*/ 266699 w 266700"/>
              <a:gd name="T9" fmla="*/ 182880 h 36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6700" h="365760" stroke="0">
                <a:moveTo>
                  <a:pt x="133349" y="0"/>
                </a:moveTo>
                <a:cubicBezTo>
                  <a:pt x="206996" y="0"/>
                  <a:pt x="266699" y="81878"/>
                  <a:pt x="266699" y="182880"/>
                </a:cubicBezTo>
                <a:lnTo>
                  <a:pt x="133350" y="182880"/>
                </a:lnTo>
                <a:close/>
              </a:path>
              <a:path w="266700" h="365760" fill="none">
                <a:moveTo>
                  <a:pt x="133349" y="0"/>
                </a:moveTo>
                <a:cubicBezTo>
                  <a:pt x="206996" y="0"/>
                  <a:pt x="266699" y="81878"/>
                  <a:pt x="266699" y="182880"/>
                </a:cubicBez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256" name="弧形 3"/>
          <p:cNvSpPr>
            <a:spLocks noChangeArrowheads="1"/>
          </p:cNvSpPr>
          <p:nvPr/>
        </p:nvSpPr>
        <p:spPr bwMode="auto">
          <a:xfrm rot="10080000">
            <a:off x="7302501" y="1651397"/>
            <a:ext cx="201613" cy="238125"/>
          </a:xfrm>
          <a:custGeom>
            <a:avLst/>
            <a:gdLst>
              <a:gd name="T0" fmla="*/ 100329 w 200660"/>
              <a:gd name="T1" fmla="*/ 0 h 318135"/>
              <a:gd name="T2" fmla="*/ 200659 w 200660"/>
              <a:gd name="T3" fmla="*/ 159067 h 318135"/>
              <a:gd name="T4" fmla="*/ 100330 w 200660"/>
              <a:gd name="T5" fmla="*/ 159067 h 318135"/>
              <a:gd name="T6" fmla="*/ 100329 w 200660"/>
              <a:gd name="T7" fmla="*/ 0 h 318135"/>
              <a:gd name="T8" fmla="*/ 200659 w 200660"/>
              <a:gd name="T9" fmla="*/ 159067 h 318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660" h="318135" stroke="0">
                <a:moveTo>
                  <a:pt x="100329" y="0"/>
                </a:moveTo>
                <a:cubicBezTo>
                  <a:pt x="155740" y="0"/>
                  <a:pt x="200659" y="71217"/>
                  <a:pt x="200659" y="159067"/>
                </a:cubicBezTo>
                <a:lnTo>
                  <a:pt x="100330" y="159067"/>
                </a:lnTo>
                <a:close/>
              </a:path>
              <a:path w="200660" h="318135" fill="none">
                <a:moveTo>
                  <a:pt x="100329" y="0"/>
                </a:moveTo>
                <a:cubicBezTo>
                  <a:pt x="155740" y="0"/>
                  <a:pt x="200659" y="71217"/>
                  <a:pt x="200659" y="159067"/>
                </a:cubicBez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257" name="弧形 4"/>
          <p:cNvSpPr>
            <a:spLocks noChangeArrowheads="1"/>
          </p:cNvSpPr>
          <p:nvPr/>
        </p:nvSpPr>
        <p:spPr bwMode="auto">
          <a:xfrm>
            <a:off x="6934200" y="2394347"/>
            <a:ext cx="266700" cy="275034"/>
          </a:xfrm>
          <a:custGeom>
            <a:avLst/>
            <a:gdLst>
              <a:gd name="T0" fmla="*/ 133349 w 266700"/>
              <a:gd name="T1" fmla="*/ 0 h 365760"/>
              <a:gd name="T2" fmla="*/ 266699 w 266700"/>
              <a:gd name="T3" fmla="*/ 182880 h 365760"/>
              <a:gd name="T4" fmla="*/ 133350 w 266700"/>
              <a:gd name="T5" fmla="*/ 182880 h 365760"/>
              <a:gd name="T6" fmla="*/ 133349 w 266700"/>
              <a:gd name="T7" fmla="*/ 0 h 365760"/>
              <a:gd name="T8" fmla="*/ 266699 w 266700"/>
              <a:gd name="T9" fmla="*/ 182880 h 36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6700" h="365760" stroke="0">
                <a:moveTo>
                  <a:pt x="133349" y="0"/>
                </a:moveTo>
                <a:cubicBezTo>
                  <a:pt x="206996" y="0"/>
                  <a:pt x="266699" y="81878"/>
                  <a:pt x="266699" y="182880"/>
                </a:cubicBezTo>
                <a:lnTo>
                  <a:pt x="133350" y="182880"/>
                </a:lnTo>
                <a:close/>
              </a:path>
              <a:path w="266700" h="365760" fill="none">
                <a:moveTo>
                  <a:pt x="133349" y="0"/>
                </a:moveTo>
                <a:cubicBezTo>
                  <a:pt x="206996" y="0"/>
                  <a:pt x="266699" y="81878"/>
                  <a:pt x="266699" y="182880"/>
                </a:cubicBezTo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9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9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9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252" grpId="0"/>
      <p:bldP spid="7181" grpId="0"/>
      <p:bldP spid="10255" grpId="0" animBg="1"/>
      <p:bldP spid="10256" grpId="0" animBg="1"/>
      <p:bldP spid="10257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2032</Words>
  <Application>Microsoft Office PowerPoint</Application>
  <PresentationFormat>全屏显示(16:9)</PresentationFormat>
  <Paragraphs>321</Paragraphs>
  <Slides>26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8" baseType="lpstr">
      <vt:lpstr>EU-BX</vt:lpstr>
      <vt:lpstr>方正姚体</vt:lpstr>
      <vt:lpstr>黑体</vt:lpstr>
      <vt:lpstr>隶书</vt:lpstr>
      <vt:lpstr>宋体</vt:lpstr>
      <vt:lpstr>微软雅黑</vt:lpstr>
      <vt:lpstr>Arial</vt:lpstr>
      <vt:lpstr>Constantia</vt:lpstr>
      <vt:lpstr>Times New Roman</vt:lpstr>
      <vt:lpstr>Wingdings</vt:lpstr>
      <vt:lpstr>WWW.2PPT.COM
</vt:lpstr>
      <vt:lpstr>Bitmap Image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2016-09-01T03:22:00Z</dcterms:created>
  <dcterms:modified xsi:type="dcterms:W3CDTF">2023-01-17T00:22:41Z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7211E9A9D7BC421093B91E4B672C958C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