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62" r:id="rId2"/>
    <p:sldId id="264" r:id="rId3"/>
    <p:sldId id="307" r:id="rId4"/>
    <p:sldId id="306" r:id="rId5"/>
    <p:sldId id="313" r:id="rId6"/>
    <p:sldId id="314" r:id="rId7"/>
    <p:sldId id="315"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p:scale>
          <a:sx n="110" d="100"/>
          <a:sy n="110" d="100"/>
        </p:scale>
        <p:origin x="-594" y="-210"/>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3</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第五课时　</a:t>
            </a:r>
            <a:r>
              <a:rPr lang="en-US" altLang="zh-CN" sz="2000" b="1" i="0" kern="1200" smtClean="0">
                <a:solidFill>
                  <a:schemeClr val="tx1"/>
                </a:solidFill>
                <a:effectLst/>
                <a:latin typeface="+mj-lt"/>
                <a:ea typeface="+mj-ea"/>
                <a:cs typeface="+mj-cs"/>
              </a:rPr>
              <a:t>Task &amp; Self-assessment</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latin typeface="Times New Roman" panose="02020603050405020304" pitchFamily="18" charset="0"/>
                <a:cs typeface="Times New Roman" panose="02020603050405020304" pitchFamily="18" charset="0"/>
              </a:rPr>
              <a:t>Teenage </a:t>
            </a:r>
            <a:r>
              <a:rPr lang="en-US" altLang="zh-CN" sz="6600" dirty="0">
                <a:latin typeface="Times New Roman" panose="02020603050405020304" pitchFamily="18" charset="0"/>
                <a:cs typeface="Times New Roman" panose="02020603050405020304" pitchFamily="18" charset="0"/>
              </a:rPr>
              <a:t>problems</a:t>
            </a:r>
            <a:endParaRPr lang="zh-CN" altLang="zh-CN" sz="6600" dirty="0">
              <a:latin typeface="Times New Roman" panose="02020603050405020304" pitchFamily="18" charset="0"/>
              <a:cs typeface="Times New Roman" panose="02020603050405020304" pitchFamily="18" charset="0"/>
            </a:endParaRPr>
          </a:p>
        </p:txBody>
      </p:sp>
      <p:sp>
        <p:nvSpPr>
          <p:cNvPr id="5" name="矩形 4"/>
          <p:cNvSpPr/>
          <p:nvPr/>
        </p:nvSpPr>
        <p:spPr>
          <a:xfrm>
            <a:off x="0" y="1086020"/>
            <a:ext cx="12192000" cy="830997"/>
          </a:xfrm>
          <a:prstGeom prst="rect">
            <a:avLst/>
          </a:prstGeom>
        </p:spPr>
        <p:txBody>
          <a:bodyPr wrap="square">
            <a:spAutoFit/>
          </a:bodyPr>
          <a:lstStyle/>
          <a:p>
            <a:pPr algn="ctr"/>
            <a:r>
              <a:rPr lang="en-US" altLang="zh-CN" sz="4800" dirty="0">
                <a:latin typeface="Times New Roman" panose="02020603050405020304" pitchFamily="18" charset="0"/>
                <a:cs typeface="Times New Roman" panose="02020603050405020304" pitchFamily="18" charset="0"/>
              </a:rPr>
              <a:t>Unit 3</a:t>
            </a:r>
            <a:endParaRPr lang="zh-CN" altLang="en-US" sz="4800" dirty="0">
              <a:latin typeface="Times New Roman" panose="02020603050405020304" pitchFamily="18" charset="0"/>
              <a:cs typeface="Times New Roman" panose="02020603050405020304" pitchFamily="18" charset="0"/>
            </a:endParaRPr>
          </a:p>
        </p:txBody>
      </p:sp>
      <p:sp>
        <p:nvSpPr>
          <p:cNvPr id="6" name="矩形 5"/>
          <p:cNvSpPr/>
          <p:nvPr/>
        </p:nvSpPr>
        <p:spPr>
          <a:xfrm>
            <a:off x="5036433" y="4554150"/>
            <a:ext cx="1840568" cy="646331"/>
          </a:xfrm>
          <a:prstGeom prst="rect">
            <a:avLst/>
          </a:prstGeom>
        </p:spPr>
        <p:txBody>
          <a:bodyPr wrap="non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5</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86761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keep </a:t>
            </a:r>
            <a:r>
              <a:rPr lang="en-US" altLang="zh-CN" sz="2200" dirty="0" err="1">
                <a:solidFill>
                  <a:srgbClr val="000000"/>
                </a:solidFill>
                <a:latin typeface="Times New Roman" panose="02020603050405020304" pitchFamily="18" charset="0"/>
                <a:cs typeface="Times New Roman" panose="02020603050405020304" pitchFamily="18" charset="0"/>
              </a:rPr>
              <a:t>quiet,give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up,ask</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for,worry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about,of</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sb</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age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1.It was all because of him that we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gave 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plan.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2.There aren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any girls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 our age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the camp.</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3.Ask the children to make less noise and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keep quiet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4.If you go home </a:t>
            </a:r>
            <a:r>
              <a:rPr lang="en-US" altLang="zh-CN" sz="2200" dirty="0" err="1">
                <a:solidFill>
                  <a:srgbClr val="000000"/>
                </a:solidFill>
                <a:latin typeface="Times New Roman" panose="02020603050405020304" pitchFamily="18" charset="0"/>
                <a:cs typeface="Times New Roman" panose="02020603050405020304" pitchFamily="18" charset="0"/>
              </a:rPr>
              <a:t>late,your</a:t>
            </a:r>
            <a:r>
              <a:rPr lang="en-US" altLang="zh-CN" sz="2200" dirty="0">
                <a:solidFill>
                  <a:srgbClr val="000000"/>
                </a:solidFill>
                <a:latin typeface="Times New Roman" panose="02020603050405020304" pitchFamily="18" charset="0"/>
                <a:cs typeface="Times New Roman" panose="02020603050405020304" pitchFamily="18" charset="0"/>
              </a:rPr>
              <a:t> mother will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worry about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5.He never speaks to me other than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ask for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something.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4497831" y="3031128"/>
            <a:ext cx="109367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497831" y="3353344"/>
            <a:ext cx="10936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530879" y="3403413"/>
            <a:ext cx="132490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530879" y="3725629"/>
            <a:ext cx="1324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275596" y="3852774"/>
            <a:ext cx="132490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275596" y="4174990"/>
            <a:ext cx="1324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929052" y="4217495"/>
            <a:ext cx="16714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4929053" y="4539711"/>
            <a:ext cx="16714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4855779" y="4607066"/>
            <a:ext cx="107205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4855780" y="4929282"/>
            <a:ext cx="10720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如果你感到有压力就穿白色。</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You should wear white if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feel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stressed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我们认为这篇文章非常值得一读。</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 agree that this article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well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worth</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reading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他很容易生气</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这一点大家都知道。</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is easy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get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angry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,which is known to all.</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近日我睡不好。我想休假。</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not sleeping well these </a:t>
            </a:r>
            <a:r>
              <a:rPr lang="en-US" altLang="zh-CN" sz="2200" dirty="0" err="1">
                <a:solidFill>
                  <a:srgbClr val="000000"/>
                </a:solidFill>
                <a:latin typeface="Times New Roman" panose="02020603050405020304" pitchFamily="18" charset="0"/>
                <a:cs typeface="Times New Roman" panose="02020603050405020304" pitchFamily="18" charset="0"/>
              </a:rPr>
              <a:t>days.I</a:t>
            </a:r>
            <a:r>
              <a:rPr lang="en-US" altLang="zh-CN" sz="2200" dirty="0">
                <a:solidFill>
                  <a:srgbClr val="000000"/>
                </a:solidFill>
                <a:latin typeface="Times New Roman" panose="02020603050405020304" pitchFamily="18" charset="0"/>
                <a:cs typeface="Times New Roman" panose="02020603050405020304" pitchFamily="18" charset="0"/>
              </a:rPr>
              <a:t> want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take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holiday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我们必须学会如何将这些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问题</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转换成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挑战</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 must learn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change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these “problems” into “challenges”.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982824" y="2169279"/>
            <a:ext cx="223929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982825" y="2491495"/>
            <a:ext cx="2239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331182" y="3043754"/>
            <a:ext cx="457259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331183" y="3365970"/>
            <a:ext cx="45725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696525" y="3803174"/>
            <a:ext cx="300159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696526" y="4125390"/>
            <a:ext cx="300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501270" y="4654512"/>
            <a:ext cx="300159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501271" y="4976728"/>
            <a:ext cx="300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295616" y="5437137"/>
            <a:ext cx="300159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2295617" y="5759353"/>
            <a:ext cx="300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73424" y="981180"/>
            <a:ext cx="11430000" cy="574118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latin typeface="NEU-BZ-S92"/>
                <a:cs typeface="宋体" panose="02010600030101010101" pitchFamily="2" charset="-122"/>
              </a:rPr>
              <a:t>Ⅰ</a:t>
            </a:r>
            <a:r>
              <a:rPr lang="en-US" altLang="zh-CN" sz="2200" dirty="0">
                <a:latin typeface="Times New Roman" panose="02020603050405020304" pitchFamily="18" charset="0"/>
                <a:cs typeface="Times New Roman" panose="02020603050405020304" pitchFamily="18" charset="0"/>
              </a:rPr>
              <a:t>.</a:t>
            </a:r>
            <a:r>
              <a:rPr lang="zh-CN" altLang="zh-CN" sz="2200" dirty="0">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We often hear people say,“Never give up.” These can be encouraging words.A person who believes in them will</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trying to reach his goal no matter how many times he fails.In my opinion,if you want to</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2</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,you mustn</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t give up.</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One reason is that if we give up too easily,we will</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3</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succeed.It is usual for us to fail in our first try at</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4</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new,so we should not lose heart and should try again.Besides,if we always</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5</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when we fail,we will not be able to discover new skills.</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6</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reason we should never give up is that we can learn from our mistakes only if we try hard to do something new.If we do not try again,the</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7</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we have learnt is wasted(  </a:t>
            </a:r>
            <a:r>
              <a:rPr lang="zh-CN" altLang="zh-CN" sz="2200" dirty="0">
                <a:latin typeface="Times New Roman" panose="02020603050405020304" pitchFamily="18" charset="0"/>
                <a:cs typeface="Times New Roman" panose="02020603050405020304" pitchFamily="18" charset="0"/>
              </a:rPr>
              <a:t>浪费</a:t>
            </a:r>
            <a:r>
              <a:rPr lang="en-US" altLang="zh-CN" sz="2200" dirty="0">
                <a:latin typeface="Times New Roman" panose="02020603050405020304" pitchFamily="18" charset="0"/>
                <a:cs typeface="Times New Roman" panose="02020603050405020304" pitchFamily="18" charset="0"/>
              </a:rPr>
              <a:t>  ).Finally,we should never give up because as we work to reach our goals,we develop confidence(  </a:t>
            </a:r>
            <a:r>
              <a:rPr lang="zh-CN" altLang="zh-CN" sz="2200" dirty="0">
                <a:latin typeface="Times New Roman" panose="02020603050405020304" pitchFamily="18" charset="0"/>
                <a:cs typeface="Times New Roman" panose="02020603050405020304" pitchFamily="18" charset="0"/>
              </a:rPr>
              <a:t>信心</a:t>
            </a:r>
            <a:r>
              <a:rPr lang="en-US" altLang="zh-CN" sz="2200" dirty="0">
                <a:latin typeface="Times New Roman" panose="02020603050405020304" pitchFamily="18" charset="0"/>
                <a:cs typeface="Times New Roman" panose="02020603050405020304" pitchFamily="18" charset="0"/>
              </a:rPr>
              <a:t>  ),and it can help us succeed in</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8</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areas of our lives.</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In a word,it is important that we do not give up when working for our goals.</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9</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we succeed in the end or not,we will learn something,and what we learn will help us to become better.If we give up,we have no</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10</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to get our goal,but if we keep trying,there is always hope that we will succeed one day.</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A</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)1.A.keep	</a:t>
            </a:r>
            <a:r>
              <a:rPr lang="en-US" altLang="zh-CN" sz="2200" dirty="0" err="1">
                <a:solidFill>
                  <a:srgbClr val="000000"/>
                </a:solidFill>
                <a:latin typeface="Times New Roman" panose="02020603050405020304" pitchFamily="18" charset="0"/>
                <a:cs typeface="Times New Roman" panose="02020603050405020304" pitchFamily="18" charset="0"/>
              </a:rPr>
              <a:t>B.make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C.stop</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D.want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)2.A.fail	</a:t>
            </a:r>
            <a:r>
              <a:rPr lang="en-US" altLang="zh-CN" sz="2200" dirty="0" err="1">
                <a:solidFill>
                  <a:srgbClr val="000000"/>
                </a:solidFill>
                <a:latin typeface="Times New Roman" panose="02020603050405020304" pitchFamily="18" charset="0"/>
                <a:cs typeface="Times New Roman" panose="02020603050405020304" pitchFamily="18" charset="0"/>
              </a:rPr>
              <a:t>B.try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C.succeed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D.learn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)3.A.always	</a:t>
            </a:r>
            <a:r>
              <a:rPr lang="en-US" altLang="zh-CN" sz="2200" dirty="0" err="1">
                <a:solidFill>
                  <a:srgbClr val="000000"/>
                </a:solidFill>
                <a:latin typeface="Times New Roman" panose="02020603050405020304" pitchFamily="18" charset="0"/>
                <a:cs typeface="Times New Roman" panose="02020603050405020304" pitchFamily="18" charset="0"/>
              </a:rPr>
              <a:t>B.hardly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C.sometimes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D.often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)4.A.something	</a:t>
            </a:r>
            <a:r>
              <a:rPr lang="en-US" altLang="zh-CN" sz="2200" dirty="0" err="1">
                <a:solidFill>
                  <a:srgbClr val="000000"/>
                </a:solidFill>
                <a:latin typeface="Times New Roman" panose="02020603050405020304" pitchFamily="18" charset="0"/>
                <a:cs typeface="Times New Roman" panose="02020603050405020304" pitchFamily="18" charset="0"/>
              </a:rPr>
              <a:t>B.anything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C.everything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D.nothing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)5.A.make up	</a:t>
            </a:r>
            <a:r>
              <a:rPr lang="en-US" altLang="zh-CN" sz="2200" dirty="0" err="1">
                <a:solidFill>
                  <a:srgbClr val="000000"/>
                </a:solidFill>
                <a:latin typeface="Times New Roman" panose="02020603050405020304" pitchFamily="18" charset="0"/>
                <a:cs typeface="Times New Roman" panose="02020603050405020304" pitchFamily="18" charset="0"/>
              </a:rPr>
              <a:t>B.give</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C.take</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D.hurry</a:t>
            </a:r>
            <a:r>
              <a:rPr lang="en-US" altLang="zh-CN" sz="2200" dirty="0">
                <a:solidFill>
                  <a:srgbClr val="000000"/>
                </a:solidFill>
                <a:latin typeface="Times New Roman" panose="02020603050405020304" pitchFamily="18" charset="0"/>
                <a:cs typeface="Times New Roman" panose="02020603050405020304" pitchFamily="18" charset="0"/>
              </a:rPr>
              <a:t> up</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)6.A.Other	</a:t>
            </a:r>
            <a:r>
              <a:rPr lang="en-US" altLang="zh-CN" sz="2200" dirty="0" err="1">
                <a:solidFill>
                  <a:srgbClr val="000000"/>
                </a:solidFill>
                <a:latin typeface="Times New Roman" panose="02020603050405020304" pitchFamily="18" charset="0"/>
                <a:cs typeface="Times New Roman" panose="02020603050405020304" pitchFamily="18" charset="0"/>
              </a:rPr>
              <a:t>B.Others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C.The</a:t>
            </a:r>
            <a:r>
              <a:rPr lang="en-US" altLang="zh-CN" sz="2200" dirty="0">
                <a:solidFill>
                  <a:srgbClr val="000000"/>
                </a:solidFill>
                <a:latin typeface="Times New Roman" panose="02020603050405020304" pitchFamily="18" charset="0"/>
                <a:cs typeface="Times New Roman" panose="02020603050405020304" pitchFamily="18" charset="0"/>
              </a:rPr>
              <a:t> other	</a:t>
            </a:r>
            <a:r>
              <a:rPr lang="en-US" altLang="zh-CN" sz="2200" dirty="0" err="1">
                <a:solidFill>
                  <a:srgbClr val="000000"/>
                </a:solidFill>
                <a:latin typeface="Times New Roman" panose="02020603050405020304" pitchFamily="18" charset="0"/>
                <a:cs typeface="Times New Roman" panose="02020603050405020304" pitchFamily="18" charset="0"/>
              </a:rPr>
              <a:t>D.Another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)7.A.subject	</a:t>
            </a:r>
            <a:r>
              <a:rPr lang="en-US" altLang="zh-CN" sz="2200" dirty="0" err="1">
                <a:solidFill>
                  <a:srgbClr val="000000"/>
                </a:solidFill>
                <a:latin typeface="Times New Roman" panose="02020603050405020304" pitchFamily="18" charset="0"/>
                <a:cs typeface="Times New Roman" panose="02020603050405020304" pitchFamily="18" charset="0"/>
              </a:rPr>
              <a:t>B.lesson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C.language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D.experience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)8.A.another	</a:t>
            </a:r>
            <a:r>
              <a:rPr lang="en-US" altLang="zh-CN" sz="2200" dirty="0" err="1">
                <a:solidFill>
                  <a:srgbClr val="000000"/>
                </a:solidFill>
                <a:latin typeface="Times New Roman" panose="02020603050405020304" pitchFamily="18" charset="0"/>
                <a:cs typeface="Times New Roman" panose="02020603050405020304" pitchFamily="18" charset="0"/>
              </a:rPr>
              <a:t>B.other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C.others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D.the</a:t>
            </a:r>
            <a:r>
              <a:rPr lang="en-US" altLang="zh-CN" sz="2200" dirty="0">
                <a:solidFill>
                  <a:srgbClr val="000000"/>
                </a:solidFill>
                <a:latin typeface="Times New Roman" panose="02020603050405020304" pitchFamily="18" charset="0"/>
                <a:cs typeface="Times New Roman" panose="02020603050405020304" pitchFamily="18" charset="0"/>
              </a:rPr>
              <a:t> other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)9.A.What	</a:t>
            </a:r>
            <a:r>
              <a:rPr lang="en-US" altLang="zh-CN" sz="2200" dirty="0" err="1">
                <a:solidFill>
                  <a:srgbClr val="000000"/>
                </a:solidFill>
                <a:latin typeface="Times New Roman" panose="02020603050405020304" pitchFamily="18" charset="0"/>
                <a:cs typeface="Times New Roman" panose="02020603050405020304" pitchFamily="18" charset="0"/>
              </a:rPr>
              <a:t>B.When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D.Whether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)10.A.chance	</a:t>
            </a:r>
            <a:r>
              <a:rPr lang="en-US" altLang="zh-CN" sz="2200" dirty="0" err="1">
                <a:solidFill>
                  <a:srgbClr val="000000"/>
                </a:solidFill>
                <a:latin typeface="Times New Roman" panose="02020603050405020304" pitchFamily="18" charset="0"/>
                <a:cs typeface="Times New Roman" panose="02020603050405020304" pitchFamily="18" charset="0"/>
              </a:rPr>
              <a:t>B.reason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C.confidence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D.goal</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48817" y="165163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8817" y="205886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48817" y="245559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48817" y="286282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48817" y="325955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48817" y="365627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48817" y="405299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48817" y="446023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48817" y="484644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48817" y="524316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Mum and Dad are the most important people in your life.They have been looking after you since you were born.You should always love them.You should also get on well with them.But some children don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know how to do this.Here are some ways to help you.</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Spend</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more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time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with</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your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parents.</a:t>
            </a:r>
            <a:r>
              <a:rPr lang="en-US" altLang="zh-CN" sz="2200">
                <a:solidFill>
                  <a:srgbClr val="000000"/>
                </a:solidFill>
                <a:latin typeface="Times New Roman" panose="02020603050405020304" pitchFamily="18" charset="0"/>
                <a:cs typeface="Times New Roman" panose="02020603050405020304" pitchFamily="18" charset="0"/>
              </a:rPr>
              <a:t>Don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spend too much time playing computer games or watching TV.Ask your parents to play with you.Talk or go outside with them.</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Be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kind</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to</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your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parents.</a:t>
            </a:r>
            <a:r>
              <a:rPr lang="en-US" altLang="zh-CN" sz="2200">
                <a:solidFill>
                  <a:srgbClr val="000000"/>
                </a:solidFill>
                <a:latin typeface="Times New Roman" panose="02020603050405020304" pitchFamily="18" charset="0"/>
                <a:cs typeface="Times New Roman" panose="02020603050405020304" pitchFamily="18" charset="0"/>
              </a:rPr>
              <a:t>You can make them happy with a smile when you come home.You can send your mother a card on Mother</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Day or tell your father a joke on his birthday.You can also clean your room by yourself.</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Work</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hard.</a:t>
            </a:r>
            <a:r>
              <a:rPr lang="en-US" altLang="zh-CN" sz="2200">
                <a:solidFill>
                  <a:srgbClr val="000000"/>
                </a:solidFill>
                <a:latin typeface="Times New Roman" panose="02020603050405020304" pitchFamily="18" charset="0"/>
                <a:cs typeface="Times New Roman" panose="02020603050405020304" pitchFamily="18" charset="0"/>
              </a:rPr>
              <a:t>If you do your best in your studies,your parents will be proud of you.</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1.Who are the most important people in your life?(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Mum and Dad.</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2.What can you do on Mother</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Day?(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Send Mum a card.</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3.How many ways can you use to get on well with your parents in the passage?(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Three/3.</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251</Words>
  <Application>Microsoft Office PowerPoint</Application>
  <PresentationFormat>宽屏</PresentationFormat>
  <Paragraphs>49</Paragraphs>
  <Slides>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Teenage problems</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2018-05-15T10:35:00Z</dcterms:created>
  <dcterms:modified xsi:type="dcterms:W3CDTF">2023-01-17T00:22:46Z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7D1C3F44601A4F049EF082DFF9317461</vt:lpwstr>
  </property>
  <property fmtid="{A09F084E-AD41-489F-8076-AA5BE3082BCA}" pid="100">
    <vt:ui4>5</vt:ui4>
  </property>
  <property fmtid="{64440492-4C8B-11D1-8B70-080036B11A03}" pid="11">
    <vt:lpwstr>www.2ppt.com-爱PPT提供资源下载</vt:lpwstr>
  </property>
</Properties>
</file>