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329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E6B30-DC5A-4162-B84E-97D5C37E57B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74345-8B07-4CD1-B0B2-8F88D3E418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2.bin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2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7.bin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3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 noChangeArrowheads="1"/>
          </p:cNvSpPr>
          <p:nvPr>
            <p:ph type="ctrTitle"/>
          </p:nvPr>
        </p:nvSpPr>
        <p:spPr>
          <a:xfrm>
            <a:off x="3581400" y="3028950"/>
            <a:ext cx="1922462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年级下册</a:t>
            </a:r>
          </a:p>
        </p:txBody>
      </p:sp>
      <p:sp>
        <p:nvSpPr>
          <p:cNvPr id="9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971550"/>
            <a:ext cx="9144000" cy="9144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4.3  </a:t>
            </a:r>
            <a:r>
              <a:rPr lang="zh-CN" altLang="en-US" sz="4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公式法</a:t>
            </a:r>
            <a:endParaRPr lang="en-US" altLang="zh-CN" sz="44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719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355" y="971552"/>
            <a:ext cx="8153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：下列各式能用平方差公式因式分解吗？为什么？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 ²+n ²	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-m ²-n²	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-m ²+n ²	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 ²-tn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 ²+n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两平方项符号相同，不能用平方差公式进行因式分解；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-m ²-n²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的两平方项符号相同，不能用平方差公式进行因式分解；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-m ²+n ²	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符合平方差公式的特点，能用平方差公式进行因式分解；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 ²-tn ²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不符合平方差公式的特点，不能用平方差公式进行因式分解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277045" y="748862"/>
            <a:ext cx="8689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：把下列各式分解因式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m+n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²;         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2x³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8x.        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 </a:t>
            </a:r>
            <a:r>
              <a:rPr lang="en-US" altLang="zh-CN" sz="1600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m+n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－（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=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3m+3n+m-n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3m+3n-m+n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4m+2n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2m+4n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=4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2m+n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m+2n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2x³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8x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-4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=2x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x+2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x-2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74417" y="3069668"/>
            <a:ext cx="5832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 </a:t>
            </a:r>
            <a:r>
              <a:rPr lang="en-US" altLang="zh-CN" sz="16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-1=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x²+1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（</a:t>
            </a:r>
            <a:r>
              <a:rPr lang="en-US" altLang="zh-CN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x²+1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x+1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x-1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91359" y="3714752"/>
            <a:ext cx="8044321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当多项式的各项含有公因式时，通常先提出这个公因式，然后再进一步因式分解，直至不能再分解为止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762000" y="718980"/>
            <a:ext cx="6172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探究点三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是整数，证明：（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2n+1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² -1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能被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整除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证明：∵（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2n+1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 -1 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=(2n+1+1)(2n+1-1) 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=4n(n+1) 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又∵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n+1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是两个连续整数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∴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必定能被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整除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∴4n(n+1)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的倍数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2n+1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 -1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能被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整除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91355" y="688106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是∆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的三边，且满足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a²c²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b²c²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altLang="zh-CN" sz="1600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-b</a:t>
            </a:r>
            <a:r>
              <a:rPr lang="en-US" altLang="zh-CN" sz="1600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，是判断∆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的形状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a²c²-b²c²=a</a:t>
            </a:r>
            <a:r>
              <a:rPr lang="en-US" altLang="zh-CN" sz="16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-b</a:t>
            </a:r>
            <a:r>
              <a:rPr lang="en-US" altLang="zh-CN" sz="16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a²c²-b²c²-a</a:t>
            </a:r>
            <a:r>
              <a:rPr lang="en-US" altLang="zh-CN" sz="16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+b</a:t>
            </a:r>
            <a:r>
              <a:rPr lang="en-US" altLang="zh-CN" sz="16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=0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 ² (a ² -b ²)-(a ² +b ²)(a ² -b ²)=0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(a ² -b ²)(c ² -a ² -b ²)=0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(a  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 ) (a  -b )(c ² -a ² -b ²)=0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其中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b≠0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 -b=0 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 ² -a ² -b ²=0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∴a²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b²=c²  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  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∆ABC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是直角三角形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或∆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是等腰直角三角形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381000" y="819150"/>
            <a:ext cx="82296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：任意两奇数的平方差能被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整除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证明：设任何奇数为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2m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1,2n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1(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m,n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是整数）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(2m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 ²-(2n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 ²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2m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2n+1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2m-2n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4(m-n)(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m+n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可见只要证明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(m-n)(m+n-1)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是偶数即可，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m,n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都是奇数或偶数，则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m-n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为偶数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4(m-n)(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m+n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能被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整除，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m,n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都为一奇一偶，则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m+n+1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为偶数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4(m-n)(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m+n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也能被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整除，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所以，任意的两个奇数的平方差能被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整除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81058" y="895350"/>
            <a:ext cx="59959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．判断正误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x²+y² =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y²=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    ）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 +y²=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（－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	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y²=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－（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	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38804" y="1504952"/>
            <a:ext cx="596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✘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659586" y="2114552"/>
            <a:ext cx="596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✔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638803" y="2686873"/>
            <a:ext cx="596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✘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651617" y="3212201"/>
            <a:ext cx="596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✘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152400" y="688106"/>
            <a:ext cx="883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某同学粗心大意，分解因式时，把等式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 ²+4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）中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的两个数字弄污了，则式子中的■，▲对应的一组数字可以是（     ）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16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填空题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）分解因式：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³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4a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=___________________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 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）已知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 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 ²=69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x+y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x=________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261217" y="1335825"/>
            <a:ext cx="596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276600" y="2972430"/>
            <a:ext cx="2286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a+2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762500" y="3530317"/>
            <a:ext cx="1600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-23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350621" y="895350"/>
            <a:ext cx="81075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 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a,b,c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为∆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的三条边长，且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b²+2ab=c²+2ac,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试用因式分解的有关知识判断三角形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形状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：∵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 ²+2ab=c ²+2ac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 ²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 ²+2ab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2ac=0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∴（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b+c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+2a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b+c+2a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为三角形三边，所以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b+c+2a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c=0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b=c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．所以△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为等腰三角形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677019" y="742950"/>
            <a:ext cx="81192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平方差公式运用的条件：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二项式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）两项的符号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相反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）每项都能化成平方的形 式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公式中的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可以是单项式，也可以是多项式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各项都有公因式，一般先提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公因式，再进一步分解，直至不能再分解为止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7924800" y="1355514"/>
            <a:ext cx="228600" cy="527477"/>
          </a:xfrm>
          <a:prstGeom prst="round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课后作业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517006" y="688106"/>
            <a:ext cx="8474597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．对于任意整数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，多项式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7) 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3) 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的值都能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．被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整除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．被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整除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．被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整除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．被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整除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．已知多项式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能用平方差公式在有理数范围内因式分解，那么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在下列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四个数中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可以等于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   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       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    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．－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．把多项式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 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因式分解的结果是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8)(x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     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4)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10)(x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8)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b³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因式分解，结果正确的是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b(a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b)(a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b)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b(a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b)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        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b(a 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 ²)    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b(a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b)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019800" y="692321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1962152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2749721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TextBox 8"/>
          <p:cNvSpPr txBox="1"/>
          <p:nvPr/>
        </p:nvSpPr>
        <p:spPr>
          <a:xfrm>
            <a:off x="4495800" y="3562352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0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1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矩形 16"/>
          <p:cNvSpPr/>
          <p:nvPr/>
        </p:nvSpPr>
        <p:spPr>
          <a:xfrm>
            <a:off x="1357793" y="1019443"/>
            <a:ext cx="664321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0" name="PA_矩形 6"/>
          <p:cNvSpPr/>
          <p:nvPr>
            <p:custDataLst>
              <p:tags r:id="rId1"/>
            </p:custDataLst>
          </p:nvPr>
        </p:nvSpPr>
        <p:spPr>
          <a:xfrm>
            <a:off x="1505092" y="2495552"/>
            <a:ext cx="6495908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1" name="燕尾形箭头 20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22" name="圆角矩形 21"/>
          <p:cNvSpPr/>
          <p:nvPr>
            <p:custDataLst>
              <p:tags r:id="rId3"/>
            </p:custDataLst>
          </p:nvPr>
        </p:nvSpPr>
        <p:spPr bwMode="auto">
          <a:xfrm>
            <a:off x="1066800" y="1097249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圆角矩形 22"/>
          <p:cNvSpPr/>
          <p:nvPr>
            <p:custDataLst>
              <p:tags r:id="rId4"/>
            </p:custDataLst>
          </p:nvPr>
        </p:nvSpPr>
        <p:spPr bwMode="auto">
          <a:xfrm>
            <a:off x="1107169" y="2603704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295404" y="1173416"/>
            <a:ext cx="47154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  <a:defRPr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掌握用平方差公式分解因式的方法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728137" y="2631414"/>
            <a:ext cx="59037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能综合运用提取公因式法、平方差公式法分解因式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课后作业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91355" y="721608"/>
            <a:ext cx="48006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把下列各式因式分解：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(1)9m²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4n²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解：原式＝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(3m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2n)(3m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2n)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(2)a ³b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16ab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解：原式＝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ab(a ²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16)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ab(a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4)(a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4)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9x 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y) 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解：原式＝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3x)(x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3x)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(4x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y)(2x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9613" y="895350"/>
            <a:ext cx="64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填空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25x²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(_____)²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②36a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(_____)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③0.49b²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(_____)²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④64x²y²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(_____)²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⑤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(_____)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05321" y="139858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5x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TextBox 6"/>
            <p:cNvSpPr txBox="1"/>
            <p:nvPr/>
          </p:nvSpPr>
          <p:spPr bwMode="auto">
            <a:xfrm>
              <a:off x="1105755" y="272294"/>
              <a:ext cx="142154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dirty="0"/>
                <a:t>前</a:t>
              </a:r>
              <a:r>
                <a:rPr lang="zh-CN" altLang="en-US" sz="2400" b="1" dirty="0" smtClean="0"/>
                <a:t>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矩形 7"/>
          <p:cNvSpPr/>
          <p:nvPr/>
        </p:nvSpPr>
        <p:spPr>
          <a:xfrm>
            <a:off x="5410200" y="1398585"/>
            <a:ext cx="471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6a²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11648" y="1784755"/>
            <a:ext cx="588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0.7b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646006" y="1811571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8xy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2272188" y="2170927"/>
          <a:ext cx="242833" cy="399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5" imgW="5181600" imgH="8534400" progId="Equation.DSMT4">
                  <p:embed/>
                </p:oleObj>
              </mc:Choice>
              <mc:Fallback>
                <p:oleObj name="Equation" r:id="rId5" imgW="5181600" imgH="8534400" progId="Equation.DSMT4">
                  <p:embed/>
                  <p:pic>
                    <p:nvPicPr>
                      <p:cNvPr id="0" name="图片 205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72188" y="2170927"/>
                        <a:ext cx="242833" cy="3999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1371600" y="2183038"/>
          <a:ext cx="177800" cy="452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7" imgW="3352800" imgH="8534400" progId="Equation.DSMT4">
                  <p:embed/>
                </p:oleObj>
              </mc:Choice>
              <mc:Fallback>
                <p:oleObj name="Equation" r:id="rId7" imgW="3352800" imgH="8534400" progId="Equation.DSMT4">
                  <p:embed/>
                  <p:pic>
                    <p:nvPicPr>
                      <p:cNvPr id="0" name="图片 205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71600" y="2183038"/>
                        <a:ext cx="177800" cy="4525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34819" y="652635"/>
            <a:ext cx="5638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填空：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x–3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4x+y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4x–y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1+2x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1–2x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3m+2n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3m–2n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根据上面式子因式分解：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9m²–4n²=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   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16x²–y²=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x²–9= 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   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1–4x²=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3" name="矩形 2"/>
          <p:cNvSpPr/>
          <p:nvPr/>
        </p:nvSpPr>
        <p:spPr>
          <a:xfrm>
            <a:off x="4038600" y="1134506"/>
            <a:ext cx="599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x²–9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038604" y="1539952"/>
            <a:ext cx="899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16x²–y²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47920" y="1981512"/>
            <a:ext cx="715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1–4x²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338526" y="2397154"/>
            <a:ext cx="963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9m²–4n²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048000" y="3211337"/>
            <a:ext cx="2404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3m+2n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3m–2n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8" name="矩形 7"/>
          <p:cNvSpPr/>
          <p:nvPr/>
        </p:nvSpPr>
        <p:spPr>
          <a:xfrm>
            <a:off x="2890088" y="3625687"/>
            <a:ext cx="2045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4x+y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4x–y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9" name="矩形 8"/>
          <p:cNvSpPr/>
          <p:nvPr/>
        </p:nvSpPr>
        <p:spPr>
          <a:xfrm>
            <a:off x="2674913" y="4015728"/>
            <a:ext cx="1814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x+3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x–3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20943" y="4412218"/>
            <a:ext cx="2045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1+2x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1–2x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1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2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3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4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609604" y="971550"/>
            <a:ext cx="770498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：观察多项式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 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9x 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 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9a ²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他们有什么共同特征？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都是平方差的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特征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既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◇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□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829419" y="1146282"/>
            <a:ext cx="52665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：尝试将它们分别写成两个因式的乘积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 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25= 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9x 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 ²=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9a ²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209800" y="1666279"/>
            <a:ext cx="1776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x+5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x-5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286003" y="2047041"/>
            <a:ext cx="2007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3x+y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3x-y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209800" y="2526154"/>
            <a:ext cx="1981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1+3a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1-3a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13805" y="3105150"/>
            <a:ext cx="7294781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事实上，把乘法公式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平方差公式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 a ²-b 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反过来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，就得到因式分解的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平方差公式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²-b ²=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880797" y="972286"/>
            <a:ext cx="33977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因式分解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—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平方差公式的逆用</a:t>
            </a:r>
            <a:endParaRPr lang="en-US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66800" y="1420188"/>
            <a:ext cx="2881312" cy="466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838204" y="2170094"/>
            <a:ext cx="37695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判断能否用平方差公式应过几关？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038600" y="2176861"/>
            <a:ext cx="20891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三关：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85800" y="2575951"/>
            <a:ext cx="35290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）项数关：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85801" y="3026574"/>
            <a:ext cx="2362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）符号关：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701061" y="3484284"/>
            <a:ext cx="34559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）平方关：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893888" y="2584192"/>
            <a:ext cx="1230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项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905000" y="3033661"/>
            <a:ext cx="1384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相反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2214564" y="3497818"/>
            <a:ext cx="4445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每一项的绝对值都可化为某个整式的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平方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4027488" y="965198"/>
            <a:ext cx="37449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观察公式有何特征？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934823" y="1098070"/>
            <a:ext cx="42242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：下列各式能否用平方差公式分解？</a:t>
            </a:r>
          </a:p>
        </p:txBody>
      </p:sp>
      <p:pic>
        <p:nvPicPr>
          <p:cNvPr id="19" name="图片 1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42831" y="1702941"/>
            <a:ext cx="1771835" cy="44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" name="图片 1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6141" y="1730659"/>
            <a:ext cx="1735667" cy="393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" name="图片 2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40199" y="2351242"/>
            <a:ext cx="1195876" cy="375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" name="图片 2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146141" y="2365036"/>
            <a:ext cx="1218859" cy="375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" name="图片 2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032316" y="2926137"/>
            <a:ext cx="1462156" cy="63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66750"/>
            <a:ext cx="81534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因式分解下列各式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25-16x²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   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9a²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  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b²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25-16x²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=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=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5+4x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5-4x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9a²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b²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=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3a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b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3a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   b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3a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b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3810004" y="1504950"/>
          <a:ext cx="199571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5" imgW="3352800" imgH="8534400" progId="Equation.DSMT4">
                  <p:embed/>
                </p:oleObj>
              </mc:Choice>
              <mc:Fallback>
                <p:oleObj name="Equation" r:id="rId5" imgW="3352800" imgH="8534400" progId="Equation.DSMT4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4" y="1504950"/>
                        <a:ext cx="199571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332202" y="3117003"/>
          <a:ext cx="199571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7" imgW="3352800" imgH="8534400" progId="Equation.DSMT4">
                  <p:embed/>
                </p:oleObj>
              </mc:Choice>
              <mc:Fallback>
                <p:oleObj name="Equation" r:id="rId7" imgW="3352800" imgH="8534400" progId="Equation.DSMT4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32202" y="3117003"/>
                        <a:ext cx="199571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2667004" y="3509965"/>
          <a:ext cx="20019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9" imgW="3352800" imgH="8534400" progId="Equation.DSMT4">
                  <p:embed/>
                </p:oleObj>
              </mc:Choice>
              <mc:Fallback>
                <p:oleObj name="Equation" r:id="rId9" imgW="3352800" imgH="8534400" progId="Equation.DSMT4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67004" y="3509965"/>
                        <a:ext cx="200195" cy="509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2057404" y="3988981"/>
          <a:ext cx="20019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11" imgW="3352800" imgH="8534400" progId="Equation.DSMT4">
                  <p:embed/>
                </p:oleObj>
              </mc:Choice>
              <mc:Fallback>
                <p:oleObj name="Equation" r:id="rId11" imgW="3352800" imgH="8534400" progId="Equation.DSMT4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57404" y="3988981"/>
                        <a:ext cx="200195" cy="509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3124204" y="3975067"/>
          <a:ext cx="20019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12" imgW="3352800" imgH="8534400" progId="Equation.DSMT4">
                  <p:embed/>
                </p:oleObj>
              </mc:Choice>
              <mc:Fallback>
                <p:oleObj name="Equation" r:id="rId12" imgW="3352800" imgH="8534400" progId="Equation.DSMT4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24204" y="3975067"/>
                        <a:ext cx="200195" cy="509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1592</Words>
  <Application>Microsoft Office PowerPoint</Application>
  <PresentationFormat>全屏显示(16:9)</PresentationFormat>
  <Paragraphs>179</Paragraphs>
  <Slides>21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八年级下册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2023-01-17T00:22:51Z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8A35E8BD038F47FD94868754F6103E74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