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69" r:id="rId4"/>
    <p:sldId id="268" r:id="rId5"/>
    <p:sldId id="260" r:id="rId6"/>
    <p:sldId id="261" r:id="rId7"/>
    <p:sldId id="272" r:id="rId8"/>
    <p:sldId id="262" r:id="rId9"/>
    <p:sldId id="263" r:id="rId10"/>
    <p:sldId id="264" r:id="rId11"/>
    <p:sldId id="266" r:id="rId12"/>
    <p:sldId id="265" r:id="rId13"/>
    <p:sldId id="259" r:id="rId14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33"/>
    <a:srgbClr val="FFFF66"/>
    <a:srgbClr val="FF9933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1691680" y="2160595"/>
            <a:ext cx="5903912" cy="1943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楷体_GB2312"/>
                <a:ea typeface="楷体_GB2312"/>
                <a:cs typeface="+mn-cs"/>
              </a:rPr>
              <a:t>有余数的除法</a:t>
            </a:r>
          </a:p>
        </p:txBody>
      </p:sp>
      <p:sp>
        <p:nvSpPr>
          <p:cNvPr id="14339" name="Text Box 20"/>
          <p:cNvSpPr txBox="1"/>
          <p:nvPr/>
        </p:nvSpPr>
        <p:spPr>
          <a:xfrm>
            <a:off x="1547813" y="908050"/>
            <a:ext cx="5689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西师大版二年级数学下册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3253474" y="59499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AutoShape 21"/>
          <p:cNvSpPr/>
          <p:nvPr/>
        </p:nvSpPr>
        <p:spPr>
          <a:xfrm>
            <a:off x="5003800" y="1052513"/>
            <a:ext cx="3816350" cy="2089150"/>
          </a:xfrm>
          <a:prstGeom prst="cloudCallout">
            <a:avLst>
              <a:gd name="adj1" fmla="val -17347"/>
              <a:gd name="adj2" fmla="val -41259"/>
            </a:avLst>
          </a:prstGeom>
          <a:solidFill>
            <a:srgbClr val="FFFFFF"/>
          </a:solidFill>
          <a:ln w="19050" cap="flat" cmpd="sng">
            <a:solidFill>
              <a:srgbClr val="9933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12306" name="Group 18"/>
          <p:cNvGrpSpPr/>
          <p:nvPr/>
        </p:nvGrpSpPr>
        <p:grpSpPr>
          <a:xfrm>
            <a:off x="477838" y="1098550"/>
            <a:ext cx="4152900" cy="3590925"/>
            <a:chOff x="301" y="692"/>
            <a:chExt cx="2616" cy="2262"/>
          </a:xfrm>
        </p:grpSpPr>
        <p:sp>
          <p:nvSpPr>
            <p:cNvPr id="23558" name="Rectangle 4"/>
            <p:cNvSpPr/>
            <p:nvPr/>
          </p:nvSpPr>
          <p:spPr>
            <a:xfrm>
              <a:off x="346" y="1312"/>
              <a:ext cx="2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Arial" panose="020B0604020202020204" pitchFamily="34" charset="0"/>
                </a:rPr>
                <a:t>23÷</a:t>
              </a:r>
              <a:r>
                <a:rPr lang="en-US" altLang="zh-CN" sz="2800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zh-CN" sz="2800" b="1" dirty="0">
                  <a:latin typeface="Arial" panose="020B0604020202020204" pitchFamily="34" charset="0"/>
                </a:rPr>
                <a:t>=3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（组） </a:t>
              </a: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…… 2</a:t>
              </a:r>
              <a:r>
                <a:rPr lang="zh-CN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人</a:t>
              </a:r>
            </a:p>
          </p:txBody>
        </p:sp>
        <p:sp>
          <p:nvSpPr>
            <p:cNvPr id="23559" name="Rectangle 6"/>
            <p:cNvSpPr/>
            <p:nvPr/>
          </p:nvSpPr>
          <p:spPr>
            <a:xfrm>
              <a:off x="353" y="692"/>
              <a:ext cx="2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atin typeface="Arial" panose="020B0604020202020204" pitchFamily="34" charset="0"/>
                </a:rPr>
                <a:t>29÷</a:t>
              </a:r>
              <a:r>
                <a:rPr lang="en-US" altLang="zh-CN" sz="2800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zh-CN" sz="2800" b="1" dirty="0">
                  <a:latin typeface="Arial" panose="020B0604020202020204" pitchFamily="34" charset="0"/>
                </a:rPr>
                <a:t>=4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（组） </a:t>
              </a: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…… 1</a:t>
              </a:r>
              <a:r>
                <a:rPr lang="zh-CN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人</a:t>
              </a:r>
            </a:p>
          </p:txBody>
        </p:sp>
        <p:sp>
          <p:nvSpPr>
            <p:cNvPr id="23560" name="Rectangle 7"/>
            <p:cNvSpPr/>
            <p:nvPr/>
          </p:nvSpPr>
          <p:spPr>
            <a:xfrm>
              <a:off x="301" y="1992"/>
              <a:ext cx="2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Arial" panose="020B0604020202020204" pitchFamily="34" charset="0"/>
                </a:rPr>
                <a:t>25÷</a:t>
              </a:r>
              <a:r>
                <a:rPr lang="en-US" altLang="zh-CN" sz="2800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zh-CN" sz="2800" b="1" dirty="0">
                  <a:latin typeface="Arial" panose="020B0604020202020204" pitchFamily="34" charset="0"/>
                </a:rPr>
                <a:t>=3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（组） </a:t>
              </a: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…… 4</a:t>
              </a:r>
              <a:r>
                <a:rPr lang="zh-CN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人</a:t>
              </a:r>
            </a:p>
          </p:txBody>
        </p:sp>
        <p:sp>
          <p:nvSpPr>
            <p:cNvPr id="23561" name="Rectangle 8"/>
            <p:cNvSpPr/>
            <p:nvPr/>
          </p:nvSpPr>
          <p:spPr>
            <a:xfrm>
              <a:off x="301" y="2627"/>
              <a:ext cx="25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atin typeface="Arial" panose="020B0604020202020204" pitchFamily="34" charset="0"/>
                </a:rPr>
                <a:t>26÷</a:t>
              </a:r>
              <a:r>
                <a:rPr lang="en-US" altLang="zh-CN" sz="2800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zh-CN" sz="2800" b="1" dirty="0">
                  <a:latin typeface="Arial" panose="020B0604020202020204" pitchFamily="34" charset="0"/>
                </a:rPr>
                <a:t>=3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（组） </a:t>
              </a: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…… 5</a:t>
              </a:r>
              <a:r>
                <a:rPr lang="zh-CN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人</a:t>
              </a:r>
            </a:p>
          </p:txBody>
        </p:sp>
      </p:grpSp>
      <p:sp>
        <p:nvSpPr>
          <p:cNvPr id="23556" name="Text Box 14"/>
          <p:cNvSpPr txBox="1"/>
          <p:nvPr/>
        </p:nvSpPr>
        <p:spPr>
          <a:xfrm>
            <a:off x="4932363" y="1412875"/>
            <a:ext cx="33845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2303" name="Text Box 15"/>
          <p:cNvSpPr txBox="1"/>
          <p:nvPr/>
        </p:nvSpPr>
        <p:spPr>
          <a:xfrm>
            <a:off x="5435600" y="1484313"/>
            <a:ext cx="2736850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观察这组算式，小组交流自己的发现。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123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/>
          <p:nvPr/>
        </p:nvSpPr>
        <p:spPr>
          <a:xfrm>
            <a:off x="684213" y="836613"/>
            <a:ext cx="5400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二（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）班有学生</a:t>
            </a:r>
            <a:r>
              <a:rPr lang="en-US" altLang="zh-CN" sz="2400" b="1" dirty="0">
                <a:latin typeface="Arial" panose="020B0604020202020204" pitchFamily="34" charset="0"/>
              </a:rPr>
              <a:t>46</a:t>
            </a:r>
            <a:r>
              <a:rPr lang="zh-CN" altLang="en-US" sz="2400" b="1" dirty="0">
                <a:latin typeface="Arial" panose="020B0604020202020204" pitchFamily="34" charset="0"/>
              </a:rPr>
              <a:t>人，分组跳绳，每</a:t>
            </a:r>
            <a:r>
              <a:rPr lang="en-US" altLang="zh-CN" sz="2400" b="1" dirty="0">
                <a:latin typeface="Arial" panose="020B0604020202020204" pitchFamily="34" charset="0"/>
              </a:rPr>
              <a:t>5</a:t>
            </a:r>
            <a:r>
              <a:rPr lang="zh-CN" altLang="en-US" sz="2400" b="1" dirty="0">
                <a:latin typeface="Arial" panose="020B0604020202020204" pitchFamily="34" charset="0"/>
              </a:rPr>
              <a:t>人一组，可以分几组，还剩几人？</a:t>
            </a:r>
          </a:p>
        </p:txBody>
      </p:sp>
      <p:sp>
        <p:nvSpPr>
          <p:cNvPr id="25616" name="Line 16"/>
          <p:cNvSpPr/>
          <p:nvPr/>
        </p:nvSpPr>
        <p:spPr>
          <a:xfrm>
            <a:off x="4067175" y="2205038"/>
            <a:ext cx="0" cy="3168650"/>
          </a:xfrm>
          <a:prstGeom prst="line">
            <a:avLst/>
          </a:prstGeom>
          <a:ln w="31750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5630" name="Group 30"/>
          <p:cNvGrpSpPr/>
          <p:nvPr/>
        </p:nvGrpSpPr>
        <p:grpSpPr>
          <a:xfrm>
            <a:off x="539750" y="2565400"/>
            <a:ext cx="3240088" cy="396875"/>
            <a:chOff x="385" y="1480"/>
            <a:chExt cx="2041" cy="250"/>
          </a:xfrm>
        </p:grpSpPr>
        <p:sp>
          <p:nvSpPr>
            <p:cNvPr id="24592" name="Text Box 17"/>
            <p:cNvSpPr txBox="1"/>
            <p:nvPr/>
          </p:nvSpPr>
          <p:spPr>
            <a:xfrm>
              <a:off x="385" y="1480"/>
              <a:ext cx="2041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46÷5=8</a:t>
              </a:r>
              <a:r>
                <a:rPr lang="zh-CN" altLang="en-US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（组）         </a:t>
              </a:r>
              <a:r>
                <a:rPr lang="en-US" altLang="zh-CN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6</a:t>
              </a:r>
              <a:r>
                <a:rPr lang="zh-CN" altLang="en-US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（人）</a:t>
              </a:r>
            </a:p>
          </p:txBody>
        </p:sp>
        <p:sp>
          <p:nvSpPr>
            <p:cNvPr id="24593" name="Text Box 18"/>
            <p:cNvSpPr txBox="1"/>
            <p:nvPr/>
          </p:nvSpPr>
          <p:spPr>
            <a:xfrm>
              <a:off x="1383" y="1480"/>
              <a:ext cx="63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……</a:t>
              </a:r>
            </a:p>
          </p:txBody>
        </p:sp>
      </p:grpSp>
      <p:grpSp>
        <p:nvGrpSpPr>
          <p:cNvPr id="25631" name="Group 31"/>
          <p:cNvGrpSpPr/>
          <p:nvPr/>
        </p:nvGrpSpPr>
        <p:grpSpPr>
          <a:xfrm>
            <a:off x="4211638" y="3789363"/>
            <a:ext cx="3316287" cy="442912"/>
            <a:chOff x="2642" y="2024"/>
            <a:chExt cx="2089" cy="279"/>
          </a:xfrm>
        </p:grpSpPr>
        <p:sp>
          <p:nvSpPr>
            <p:cNvPr id="24590" name="Rectangle 24"/>
            <p:cNvSpPr/>
            <p:nvPr/>
          </p:nvSpPr>
          <p:spPr>
            <a:xfrm>
              <a:off x="2642" y="2053"/>
              <a:ext cx="208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46÷5=9</a:t>
              </a:r>
              <a:r>
                <a:rPr lang="zh-CN" altLang="en-US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（组）       </a:t>
              </a:r>
              <a:r>
                <a:rPr lang="en-US" altLang="zh-CN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1</a:t>
              </a:r>
              <a:r>
                <a:rPr lang="zh-CN" altLang="en-US" sz="20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（人）</a:t>
              </a:r>
            </a:p>
          </p:txBody>
        </p:sp>
        <p:sp>
          <p:nvSpPr>
            <p:cNvPr id="24591" name="Rectangle 25"/>
            <p:cNvSpPr/>
            <p:nvPr/>
          </p:nvSpPr>
          <p:spPr>
            <a:xfrm>
              <a:off x="3696" y="2024"/>
              <a:ext cx="40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……</a:t>
              </a:r>
            </a:p>
          </p:txBody>
        </p:sp>
      </p:grpSp>
      <p:grpSp>
        <p:nvGrpSpPr>
          <p:cNvPr id="25633" name="Group 33"/>
          <p:cNvGrpSpPr/>
          <p:nvPr/>
        </p:nvGrpSpPr>
        <p:grpSpPr>
          <a:xfrm>
            <a:off x="5795963" y="2708275"/>
            <a:ext cx="2986087" cy="2160588"/>
            <a:chOff x="3696" y="1298"/>
            <a:chExt cx="1881" cy="1361"/>
          </a:xfrm>
        </p:grpSpPr>
        <p:sp>
          <p:nvSpPr>
            <p:cNvPr id="24587" name="Text Box 15"/>
            <p:cNvSpPr txBox="1"/>
            <p:nvPr/>
          </p:nvSpPr>
          <p:spPr>
            <a:xfrm>
              <a:off x="3878" y="1389"/>
              <a:ext cx="95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我这样算：</a:t>
              </a:r>
            </a:p>
          </p:txBody>
        </p:sp>
        <p:pic>
          <p:nvPicPr>
            <p:cNvPr id="24588" name="Picture 23" descr="0"/>
            <p:cNvPicPr>
              <a:picLocks noChangeAspect="1"/>
            </p:cNvPicPr>
            <p:nvPr/>
          </p:nvPicPr>
          <p:blipFill>
            <a:blip r:embed="rId2">
              <a:lum bright="-12000" contrast="30000"/>
            </a:blip>
            <a:stretch>
              <a:fillRect/>
            </a:stretch>
          </p:blipFill>
          <p:spPr>
            <a:xfrm>
              <a:off x="4876" y="1525"/>
              <a:ext cx="701" cy="113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589" name="AutoShape 28"/>
            <p:cNvSpPr/>
            <p:nvPr/>
          </p:nvSpPr>
          <p:spPr>
            <a:xfrm>
              <a:off x="3696" y="1298"/>
              <a:ext cx="1224" cy="454"/>
            </a:xfrm>
            <a:prstGeom prst="cloudCallout">
              <a:avLst>
                <a:gd name="adj1" fmla="val -20259"/>
                <a:gd name="adj2" fmla="val 75111"/>
              </a:avLst>
            </a:prstGeom>
            <a:noFill/>
            <a:ln w="19050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5632" name="Group 32"/>
          <p:cNvGrpSpPr/>
          <p:nvPr/>
        </p:nvGrpSpPr>
        <p:grpSpPr>
          <a:xfrm>
            <a:off x="323850" y="3644900"/>
            <a:ext cx="2735263" cy="1584325"/>
            <a:chOff x="158" y="1933"/>
            <a:chExt cx="1723" cy="998"/>
          </a:xfrm>
        </p:grpSpPr>
        <p:sp>
          <p:nvSpPr>
            <p:cNvPr id="24584" name="Text Box 14"/>
            <p:cNvSpPr txBox="1"/>
            <p:nvPr/>
          </p:nvSpPr>
          <p:spPr>
            <a:xfrm>
              <a:off x="884" y="2251"/>
              <a:ext cx="95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我这样算：</a:t>
              </a:r>
            </a:p>
          </p:txBody>
        </p:sp>
        <p:pic>
          <p:nvPicPr>
            <p:cNvPr id="24585" name="Picture 26" descr="1"/>
            <p:cNvPicPr>
              <a:picLocks noChangeAspect="1"/>
            </p:cNvPicPr>
            <p:nvPr/>
          </p:nvPicPr>
          <p:blipFill>
            <a:blip r:embed="rId3">
              <a:lum bright="-6000" contrast="30000"/>
            </a:blip>
            <a:stretch>
              <a:fillRect/>
            </a:stretch>
          </p:blipFill>
          <p:spPr>
            <a:xfrm>
              <a:off x="158" y="1933"/>
              <a:ext cx="658" cy="99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586" name="AutoShape 29"/>
            <p:cNvSpPr/>
            <p:nvPr/>
          </p:nvSpPr>
          <p:spPr>
            <a:xfrm>
              <a:off x="793" y="2160"/>
              <a:ext cx="1088" cy="453"/>
            </a:xfrm>
            <a:prstGeom prst="cloudCallout">
              <a:avLst>
                <a:gd name="adj1" fmla="val -3676"/>
                <a:gd name="adj2" fmla="val -99005"/>
              </a:avLst>
            </a:prstGeom>
            <a:noFill/>
            <a:ln w="19050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zh-CN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Text Box 12"/>
          <p:cNvSpPr txBox="1"/>
          <p:nvPr/>
        </p:nvSpPr>
        <p:spPr>
          <a:xfrm>
            <a:off x="684213" y="1557338"/>
            <a:ext cx="6624637" cy="16144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1. </a:t>
            </a:r>
            <a:r>
              <a:rPr lang="zh-CN" altLang="en-US" sz="3200" b="1" dirty="0">
                <a:latin typeface="Arial" panose="020B0604020202020204" pitchFamily="34" charset="0"/>
              </a:rPr>
              <a:t>在一道有余数除法算式中，除数是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</a:rPr>
              <a:t>，余数是几？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24590" name="Text Box 14"/>
          <p:cNvSpPr txBox="1"/>
          <p:nvPr/>
        </p:nvSpPr>
        <p:spPr>
          <a:xfrm>
            <a:off x="684213" y="2997200"/>
            <a:ext cx="66246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2. </a:t>
            </a:r>
            <a:r>
              <a:rPr lang="zh-CN" altLang="en-US" sz="3200" b="1" dirty="0">
                <a:latin typeface="Arial" panose="020B0604020202020204" pitchFamily="34" charset="0"/>
              </a:rPr>
              <a:t>如果除数是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</a:rPr>
              <a:t>，余数可能是几？</a:t>
            </a:r>
          </a:p>
        </p:txBody>
      </p:sp>
      <p:sp>
        <p:nvSpPr>
          <p:cNvPr id="24591" name="Text Box 15"/>
          <p:cNvSpPr txBox="1"/>
          <p:nvPr/>
        </p:nvSpPr>
        <p:spPr>
          <a:xfrm>
            <a:off x="684213" y="4076700"/>
            <a:ext cx="77755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3. </a:t>
            </a:r>
            <a:r>
              <a:rPr lang="zh-CN" altLang="en-US" sz="3200" b="1" dirty="0">
                <a:latin typeface="Arial" panose="020B0604020202020204" pitchFamily="34" charset="0"/>
              </a:rPr>
              <a:t>如果除数是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7</a:t>
            </a:r>
            <a:r>
              <a:rPr lang="zh-CN" altLang="en-US" sz="3200" b="1" dirty="0">
                <a:latin typeface="Arial" panose="020B0604020202020204" pitchFamily="34" charset="0"/>
              </a:rPr>
              <a:t>呢，余数可能是几？</a:t>
            </a:r>
            <a:r>
              <a:rPr lang="en-US" altLang="zh-CN" sz="3200" b="1" dirty="0">
                <a:latin typeface="Arial" panose="020B0604020202020204" pitchFamily="34" charset="0"/>
              </a:rPr>
              <a:t>……</a:t>
            </a:r>
          </a:p>
        </p:txBody>
      </p:sp>
      <p:sp>
        <p:nvSpPr>
          <p:cNvPr id="24592" name="Text Box 16"/>
          <p:cNvSpPr txBox="1"/>
          <p:nvPr/>
        </p:nvSpPr>
        <p:spPr>
          <a:xfrm>
            <a:off x="611188" y="5084763"/>
            <a:ext cx="7416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4. </a:t>
            </a:r>
            <a:r>
              <a:rPr lang="zh-CN" altLang="en-US" sz="3200" b="1" dirty="0">
                <a:latin typeface="Arial" panose="020B0604020202020204" pitchFamily="34" charset="0"/>
              </a:rPr>
              <a:t>如果除数是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100</a:t>
            </a:r>
            <a:r>
              <a:rPr lang="zh-CN" altLang="en-US" sz="3200" b="1" dirty="0">
                <a:latin typeface="Arial" panose="020B0604020202020204" pitchFamily="34" charset="0"/>
              </a:rPr>
              <a:t>呢？说说你的理由。</a:t>
            </a:r>
          </a:p>
        </p:txBody>
      </p:sp>
      <p:sp>
        <p:nvSpPr>
          <p:cNvPr id="25606" name="WordArt 18"/>
          <p:cNvSpPr>
            <a:spLocks noTextEdit="1"/>
          </p:cNvSpPr>
          <p:nvPr/>
        </p:nvSpPr>
        <p:spPr>
          <a:xfrm>
            <a:off x="1116013" y="620713"/>
            <a:ext cx="24479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我会猜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24590" grpId="0"/>
      <p:bldP spid="24591" grpId="0"/>
      <p:bldP spid="245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1" name="Group 37"/>
          <p:cNvGrpSpPr/>
          <p:nvPr/>
        </p:nvGrpSpPr>
        <p:grpSpPr>
          <a:xfrm>
            <a:off x="1116013" y="836613"/>
            <a:ext cx="6265862" cy="2671762"/>
            <a:chOff x="703" y="527"/>
            <a:chExt cx="3947" cy="1683"/>
          </a:xfrm>
        </p:grpSpPr>
        <p:sp>
          <p:nvSpPr>
            <p:cNvPr id="26640" name="Rectangle 24"/>
            <p:cNvSpPr/>
            <p:nvPr/>
          </p:nvSpPr>
          <p:spPr>
            <a:xfrm>
              <a:off x="3923" y="1979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1" name="Rectangle 28"/>
            <p:cNvSpPr/>
            <p:nvPr/>
          </p:nvSpPr>
          <p:spPr>
            <a:xfrm>
              <a:off x="4105" y="1434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2" name="Rectangle 27"/>
            <p:cNvSpPr/>
            <p:nvPr/>
          </p:nvSpPr>
          <p:spPr>
            <a:xfrm>
              <a:off x="3696" y="1071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3" name="Rectangle 20"/>
            <p:cNvSpPr/>
            <p:nvPr/>
          </p:nvSpPr>
          <p:spPr>
            <a:xfrm>
              <a:off x="2699" y="981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4" name="Rectangle 26"/>
            <p:cNvSpPr/>
            <p:nvPr/>
          </p:nvSpPr>
          <p:spPr>
            <a:xfrm>
              <a:off x="1837" y="981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5" name="Rectangle 25"/>
            <p:cNvSpPr/>
            <p:nvPr/>
          </p:nvSpPr>
          <p:spPr>
            <a:xfrm>
              <a:off x="1111" y="1117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6" name="Rectangle 22"/>
            <p:cNvSpPr/>
            <p:nvPr/>
          </p:nvSpPr>
          <p:spPr>
            <a:xfrm>
              <a:off x="975" y="1570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7" name="Rectangle 23"/>
            <p:cNvSpPr/>
            <p:nvPr/>
          </p:nvSpPr>
          <p:spPr>
            <a:xfrm>
              <a:off x="1247" y="1979"/>
              <a:ext cx="499" cy="226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48" name="Text Box 9"/>
            <p:cNvSpPr txBox="1"/>
            <p:nvPr/>
          </p:nvSpPr>
          <p:spPr>
            <a:xfrm>
              <a:off x="703" y="527"/>
              <a:ext cx="136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400" b="1" dirty="0">
                  <a:latin typeface="Arial" panose="020B0604020202020204" pitchFamily="34" charset="0"/>
                </a:rPr>
                <a:t>送信（连线） </a:t>
              </a:r>
            </a:p>
          </p:txBody>
        </p:sp>
        <p:sp>
          <p:nvSpPr>
            <p:cNvPr id="26649" name="Text Box 10"/>
            <p:cNvSpPr txBox="1"/>
            <p:nvPr/>
          </p:nvSpPr>
          <p:spPr>
            <a:xfrm>
              <a:off x="1111" y="1117"/>
              <a:ext cx="54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36÷7</a:t>
              </a:r>
            </a:p>
          </p:txBody>
        </p:sp>
        <p:sp>
          <p:nvSpPr>
            <p:cNvPr id="26650" name="Text Box 11"/>
            <p:cNvSpPr txBox="1"/>
            <p:nvPr/>
          </p:nvSpPr>
          <p:spPr>
            <a:xfrm>
              <a:off x="4105" y="1434"/>
              <a:ext cx="54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44÷6</a:t>
              </a:r>
            </a:p>
          </p:txBody>
        </p:sp>
        <p:sp>
          <p:nvSpPr>
            <p:cNvPr id="26651" name="Text Box 12"/>
            <p:cNvSpPr txBox="1"/>
            <p:nvPr/>
          </p:nvSpPr>
          <p:spPr>
            <a:xfrm>
              <a:off x="975" y="1570"/>
              <a:ext cx="72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26÷3</a:t>
              </a:r>
            </a:p>
          </p:txBody>
        </p:sp>
        <p:sp>
          <p:nvSpPr>
            <p:cNvPr id="26652" name="Text Box 13"/>
            <p:cNvSpPr txBox="1"/>
            <p:nvPr/>
          </p:nvSpPr>
          <p:spPr>
            <a:xfrm>
              <a:off x="3923" y="1979"/>
              <a:ext cx="68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20÷6</a:t>
              </a:r>
            </a:p>
          </p:txBody>
        </p:sp>
        <p:sp>
          <p:nvSpPr>
            <p:cNvPr id="26653" name="Text Box 14"/>
            <p:cNvSpPr txBox="1"/>
            <p:nvPr/>
          </p:nvSpPr>
          <p:spPr>
            <a:xfrm>
              <a:off x="1247" y="1979"/>
              <a:ext cx="72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49÷8</a:t>
              </a:r>
            </a:p>
          </p:txBody>
        </p:sp>
        <p:sp>
          <p:nvSpPr>
            <p:cNvPr id="26654" name="Text Box 15"/>
            <p:cNvSpPr txBox="1"/>
            <p:nvPr/>
          </p:nvSpPr>
          <p:spPr>
            <a:xfrm>
              <a:off x="1837" y="981"/>
              <a:ext cx="81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13÷2</a:t>
              </a:r>
            </a:p>
          </p:txBody>
        </p:sp>
        <p:sp>
          <p:nvSpPr>
            <p:cNvPr id="26655" name="Text Box 16"/>
            <p:cNvSpPr txBox="1"/>
            <p:nvPr/>
          </p:nvSpPr>
          <p:spPr>
            <a:xfrm>
              <a:off x="3696" y="1071"/>
              <a:ext cx="68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41÷5</a:t>
              </a:r>
            </a:p>
          </p:txBody>
        </p:sp>
        <p:sp>
          <p:nvSpPr>
            <p:cNvPr id="26656" name="Text Box 17"/>
            <p:cNvSpPr txBox="1"/>
            <p:nvPr/>
          </p:nvSpPr>
          <p:spPr>
            <a:xfrm>
              <a:off x="2699" y="981"/>
              <a:ext cx="68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Arial" panose="020B0604020202020204" pitchFamily="34" charset="0"/>
                </a:rPr>
                <a:t>38÷4</a:t>
              </a:r>
            </a:p>
          </p:txBody>
        </p:sp>
      </p:grpSp>
      <p:sp>
        <p:nvSpPr>
          <p:cNvPr id="6173" name="Line 29"/>
          <p:cNvSpPr/>
          <p:nvPr/>
        </p:nvSpPr>
        <p:spPr>
          <a:xfrm>
            <a:off x="2555875" y="2133600"/>
            <a:ext cx="863600" cy="2232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182" name="Group 38"/>
          <p:cNvGrpSpPr/>
          <p:nvPr/>
        </p:nvGrpSpPr>
        <p:grpSpPr>
          <a:xfrm>
            <a:off x="2916238" y="3644900"/>
            <a:ext cx="3673475" cy="1978025"/>
            <a:chOff x="1837" y="2296"/>
            <a:chExt cx="2314" cy="1246"/>
          </a:xfrm>
        </p:grpSpPr>
        <p:pic>
          <p:nvPicPr>
            <p:cNvPr id="26636" name="Picture 5" descr="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82" y="2614"/>
              <a:ext cx="524" cy="92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7" name="Picture 6" descr="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8" y="2568"/>
              <a:ext cx="524" cy="97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638" name="Text Box 7"/>
            <p:cNvSpPr txBox="1"/>
            <p:nvPr/>
          </p:nvSpPr>
          <p:spPr>
            <a:xfrm>
              <a:off x="1837" y="2296"/>
              <a:ext cx="90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余数是</a:t>
              </a:r>
              <a:r>
                <a:rPr lang="en-US" altLang="zh-CN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6639" name="Text Box 8"/>
            <p:cNvSpPr txBox="1"/>
            <p:nvPr/>
          </p:nvSpPr>
          <p:spPr>
            <a:xfrm>
              <a:off x="3198" y="2296"/>
              <a:ext cx="953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余数是</a:t>
              </a:r>
              <a:r>
                <a:rPr lang="en-US" altLang="zh-CN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6174" name="Line 30"/>
          <p:cNvSpPr/>
          <p:nvPr/>
        </p:nvSpPr>
        <p:spPr>
          <a:xfrm>
            <a:off x="3348038" y="1916113"/>
            <a:ext cx="71437" cy="2449512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6" name="Line 32"/>
          <p:cNvSpPr/>
          <p:nvPr/>
        </p:nvSpPr>
        <p:spPr>
          <a:xfrm>
            <a:off x="2771775" y="3500438"/>
            <a:ext cx="720725" cy="863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5" name="Line 31"/>
          <p:cNvSpPr/>
          <p:nvPr/>
        </p:nvSpPr>
        <p:spPr>
          <a:xfrm>
            <a:off x="2339975" y="2708275"/>
            <a:ext cx="3311525" cy="15843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7" name="Line 33"/>
          <p:cNvSpPr/>
          <p:nvPr/>
        </p:nvSpPr>
        <p:spPr>
          <a:xfrm>
            <a:off x="4787900" y="1916113"/>
            <a:ext cx="863600" cy="2376487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8" name="Line 34"/>
          <p:cNvSpPr/>
          <p:nvPr/>
        </p:nvSpPr>
        <p:spPr>
          <a:xfrm flipV="1">
            <a:off x="3419475" y="2060575"/>
            <a:ext cx="2447925" cy="2232025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79" name="Line 35"/>
          <p:cNvSpPr/>
          <p:nvPr/>
        </p:nvSpPr>
        <p:spPr>
          <a:xfrm flipH="1">
            <a:off x="5651500" y="3284538"/>
            <a:ext cx="649288" cy="1008062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80" name="Line 36"/>
          <p:cNvSpPr/>
          <p:nvPr/>
        </p:nvSpPr>
        <p:spPr>
          <a:xfrm flipH="1">
            <a:off x="5651500" y="2492375"/>
            <a:ext cx="865188" cy="1655763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/>
          <p:nvPr/>
        </p:nvSpPr>
        <p:spPr>
          <a:xfrm>
            <a:off x="1476375" y="1916113"/>
            <a:ext cx="6551613" cy="2867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lnSpc>
                <a:spcPts val="6000"/>
              </a:lnSpc>
              <a:spcBef>
                <a:spcPct val="50000"/>
              </a:spcBef>
            </a:pPr>
            <a:r>
              <a:rPr lang="zh-CN" altLang="en-US" sz="8000" b="1" dirty="0">
                <a:solidFill>
                  <a:srgbClr val="660033"/>
                </a:solidFill>
                <a:latin typeface="Arial" panose="020B0604020202020204" pitchFamily="34" charset="0"/>
                <a:ea typeface="楷体_GB2312" pitchFamily="49" charset="-122"/>
              </a:rPr>
              <a:t>学习目标：</a:t>
            </a:r>
          </a:p>
          <a:p>
            <a:pPr algn="l">
              <a:lnSpc>
                <a:spcPts val="6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33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3200" b="1" dirty="0">
                <a:solidFill>
                  <a:srgbClr val="003300"/>
                </a:solidFill>
                <a:latin typeface="楷体_GB2312" pitchFamily="49" charset="-122"/>
                <a:ea typeface="楷体_GB2312" pitchFamily="49" charset="-122"/>
              </a:rPr>
              <a:t>认识有余数的除法算式。</a:t>
            </a:r>
          </a:p>
          <a:p>
            <a:pPr algn="l">
              <a:lnSpc>
                <a:spcPts val="6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33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3300"/>
                </a:solidFill>
                <a:latin typeface="楷体_GB2312" pitchFamily="49" charset="-122"/>
                <a:ea typeface="楷体_GB2312" pitchFamily="49" charset="-122"/>
              </a:rPr>
              <a:t>能够熟练正确地进行计算。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/>
          <p:nvPr/>
        </p:nvSpPr>
        <p:spPr>
          <a:xfrm>
            <a:off x="1116013" y="981075"/>
            <a:ext cx="72009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3097212" cy="649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看谁算得快</a:t>
            </a:r>
            <a:r>
              <a:rPr kumimoji="0" lang="en-US" altLang="zh-CN" sz="3600" b="0" i="0" u="none" strike="noStrike" kern="10" cap="none" spc="0" normalizeH="0" baseline="0" noProof="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!</a:t>
            </a:r>
            <a:endParaRPr kumimoji="0" lang="zh-CN" altLang="en-US" sz="3600" b="0" i="0" u="none" strike="noStrike" kern="10" cap="none" spc="0" normalizeH="0" baseline="0" noProof="0" dirty="0" smtClean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776" name="Text Box 8"/>
          <p:cNvSpPr txBox="1"/>
          <p:nvPr/>
        </p:nvSpPr>
        <p:spPr>
          <a:xfrm>
            <a:off x="900113" y="2060575"/>
            <a:ext cx="6551612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Arial" panose="020B0604020202020204" pitchFamily="34" charset="0"/>
              </a:rPr>
              <a:t>24÷6=           21÷7=        28÷4=           40÷5=           72÷9=           18÷3= </a:t>
            </a:r>
          </a:p>
        </p:txBody>
      </p:sp>
      <p:sp>
        <p:nvSpPr>
          <p:cNvPr id="32777" name="Text Box 9"/>
          <p:cNvSpPr txBox="1"/>
          <p:nvPr/>
        </p:nvSpPr>
        <p:spPr>
          <a:xfrm>
            <a:off x="3419475" y="2060575"/>
            <a:ext cx="7207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2778" name="Text Box 10"/>
          <p:cNvSpPr txBox="1"/>
          <p:nvPr/>
        </p:nvSpPr>
        <p:spPr>
          <a:xfrm>
            <a:off x="6877050" y="1989138"/>
            <a:ext cx="863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2779" name="Text Box 11"/>
          <p:cNvSpPr txBox="1"/>
          <p:nvPr/>
        </p:nvSpPr>
        <p:spPr>
          <a:xfrm>
            <a:off x="3419475" y="2708275"/>
            <a:ext cx="7207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2780" name="Text Box 12"/>
          <p:cNvSpPr txBox="1"/>
          <p:nvPr/>
        </p:nvSpPr>
        <p:spPr>
          <a:xfrm>
            <a:off x="6877050" y="2708275"/>
            <a:ext cx="8651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2781" name="Text Box 13"/>
          <p:cNvSpPr txBox="1"/>
          <p:nvPr/>
        </p:nvSpPr>
        <p:spPr>
          <a:xfrm>
            <a:off x="3276600" y="3387725"/>
            <a:ext cx="10080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2782" name="Text Box 14"/>
          <p:cNvSpPr txBox="1"/>
          <p:nvPr/>
        </p:nvSpPr>
        <p:spPr>
          <a:xfrm>
            <a:off x="6877050" y="3387725"/>
            <a:ext cx="863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32783" name="Picture 15" descr="0051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404813"/>
            <a:ext cx="1295400" cy="10969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77" grpId="0"/>
      <p:bldP spid="32778" grpId="0"/>
      <p:bldP spid="32779" grpId="0"/>
      <p:bldP spid="32780" grpId="0"/>
      <p:bldP spid="32781" grpId="0"/>
      <p:bldP spid="327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0051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338" y="333375"/>
            <a:ext cx="1295400" cy="1096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0" name="Text Box 4"/>
          <p:cNvSpPr txBox="1"/>
          <p:nvPr/>
        </p:nvSpPr>
        <p:spPr>
          <a:xfrm>
            <a:off x="611188" y="1484313"/>
            <a:ext cx="8172450" cy="4111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（   ）里最大能填几？</a:t>
            </a:r>
          </a:p>
          <a:p>
            <a:pPr algn="l"/>
            <a:r>
              <a:rPr lang="zh-CN" altLang="en-US" sz="4400" b="1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     </a:t>
            </a:r>
          </a:p>
          <a:p>
            <a:pPr algn="l"/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     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3×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（  ）＜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22</a:t>
            </a:r>
          </a:p>
          <a:p>
            <a:pPr algn="l"/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   4×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（  ）＜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37</a:t>
            </a:r>
          </a:p>
          <a:p>
            <a:pPr algn="l"/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  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（  ）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×2 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＜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11</a:t>
            </a:r>
          </a:p>
          <a:p>
            <a:pPr algn="l"/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  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（  ）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×5 </a:t>
            </a:r>
            <a:r>
              <a:rPr lang="zh-CN" altLang="en-US" sz="4400" b="1" dirty="0">
                <a:latin typeface="仿宋_GB2312" pitchFamily="49" charset="-122"/>
                <a:ea typeface="仿宋_GB2312" pitchFamily="49" charset="-122"/>
              </a:rPr>
              <a:t>＜</a:t>
            </a:r>
            <a:r>
              <a:rPr lang="en-US" altLang="zh-CN" sz="4400" b="1" dirty="0">
                <a:latin typeface="仿宋_GB2312" pitchFamily="49" charset="-122"/>
                <a:ea typeface="仿宋_GB2312" pitchFamily="49" charset="-122"/>
              </a:rPr>
              <a:t>38</a:t>
            </a:r>
          </a:p>
        </p:txBody>
      </p:sp>
      <p:sp>
        <p:nvSpPr>
          <p:cNvPr id="29703" name="Text Box 7"/>
          <p:cNvSpPr txBox="1"/>
          <p:nvPr/>
        </p:nvSpPr>
        <p:spPr>
          <a:xfrm>
            <a:off x="2916238" y="2781300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宋体" panose="02010600030101010101" pitchFamily="2" charset="-122"/>
              </a:rPr>
              <a:t>7</a:t>
            </a:r>
          </a:p>
        </p:txBody>
      </p:sp>
      <p:sp>
        <p:nvSpPr>
          <p:cNvPr id="29704" name="Text Box 8"/>
          <p:cNvSpPr txBox="1"/>
          <p:nvPr/>
        </p:nvSpPr>
        <p:spPr>
          <a:xfrm>
            <a:off x="2987675" y="3500438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宋体" panose="02010600030101010101" pitchFamily="2" charset="-122"/>
              </a:rPr>
              <a:t>9</a:t>
            </a:r>
          </a:p>
        </p:txBody>
      </p:sp>
      <p:sp>
        <p:nvSpPr>
          <p:cNvPr id="29705" name="Text Box 9"/>
          <p:cNvSpPr txBox="1"/>
          <p:nvPr/>
        </p:nvSpPr>
        <p:spPr>
          <a:xfrm>
            <a:off x="1836738" y="4149725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29706" name="Text Box 10"/>
          <p:cNvSpPr txBox="1"/>
          <p:nvPr/>
        </p:nvSpPr>
        <p:spPr>
          <a:xfrm>
            <a:off x="1836738" y="4868863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latin typeface="宋体" panose="02010600030101010101" pitchFamily="2" charset="-122"/>
              </a:rPr>
              <a:t>7</a:t>
            </a:r>
          </a:p>
        </p:txBody>
      </p:sp>
      <p:sp>
        <p:nvSpPr>
          <p:cNvPr id="17416" name="WordArt 15" descr="白色大理石"/>
          <p:cNvSpPr>
            <a:spLocks noTextEdit="1"/>
          </p:cNvSpPr>
          <p:nvPr/>
        </p:nvSpPr>
        <p:spPr>
          <a:xfrm>
            <a:off x="1331913" y="476250"/>
            <a:ext cx="30956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0" hangingPunct="0"/>
            <a:r>
              <a:rPr lang="zh-CN" altLang="en-US" sz="3600">
                <a:blipFill rotWithShape="0">
                  <a:blip r:embed="rId3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小脑筋，动起来！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3" grpId="0"/>
      <p:bldP spid="29704" grpId="0"/>
      <p:bldP spid="29705" grpId="0"/>
      <p:bldP spid="297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AutoShape 14"/>
          <p:cNvSpPr/>
          <p:nvPr/>
        </p:nvSpPr>
        <p:spPr>
          <a:xfrm>
            <a:off x="3924300" y="4149725"/>
            <a:ext cx="2879725" cy="1511300"/>
          </a:xfrm>
          <a:prstGeom prst="cloudCallout">
            <a:avLst>
              <a:gd name="adj1" fmla="val -39250"/>
              <a:gd name="adj2" fmla="val -59875"/>
            </a:avLst>
          </a:prstGeom>
          <a:solidFill>
            <a:srgbClr val="FFFFFF"/>
          </a:solidFill>
          <a:ln w="952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8197" name="Text Box 5"/>
          <p:cNvSpPr txBox="1"/>
          <p:nvPr/>
        </p:nvSpPr>
        <p:spPr>
          <a:xfrm>
            <a:off x="1187450" y="1052513"/>
            <a:ext cx="6192838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latin typeface="Arial" panose="020B0604020202020204" pitchFamily="34" charset="0"/>
              </a:rPr>
              <a:t>在这次自选体育活动项目中，通过统计，我们班有</a:t>
            </a:r>
            <a:r>
              <a:rPr lang="en-US" altLang="zh-CN" sz="3200" b="1" dirty="0">
                <a:latin typeface="Arial" panose="020B0604020202020204" pitchFamily="34" charset="0"/>
              </a:rPr>
              <a:t>20</a:t>
            </a:r>
            <a:r>
              <a:rPr lang="zh-CN" altLang="en-US" sz="3200" b="1" dirty="0">
                <a:latin typeface="Arial" panose="020B0604020202020204" pitchFamily="34" charset="0"/>
              </a:rPr>
              <a:t>个同学喜欢羽毛球，练习的时候，每</a:t>
            </a: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</a:rPr>
              <a:t>个孩子分一组，可以分成（     ）组。</a:t>
            </a:r>
          </a:p>
        </p:txBody>
      </p:sp>
      <p:sp>
        <p:nvSpPr>
          <p:cNvPr id="8198" name="Text Box 6"/>
          <p:cNvSpPr txBox="1"/>
          <p:nvPr/>
        </p:nvSpPr>
        <p:spPr>
          <a:xfrm>
            <a:off x="1835150" y="3284538"/>
            <a:ext cx="34559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20÷5</a:t>
            </a:r>
            <a:r>
              <a:rPr lang="zh-CN" altLang="en-US" sz="3200" b="1" dirty="0">
                <a:latin typeface="Arial" panose="020B0604020202020204" pitchFamily="34" charset="0"/>
              </a:rPr>
              <a:t>＝（   ）组</a:t>
            </a: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8199" name="Text Box 7"/>
          <p:cNvSpPr txBox="1"/>
          <p:nvPr/>
        </p:nvSpPr>
        <p:spPr>
          <a:xfrm>
            <a:off x="4356100" y="4292600"/>
            <a:ext cx="230505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</a:rPr>
              <a:t>刚好分完</a:t>
            </a:r>
            <a:r>
              <a:rPr lang="en-US" altLang="zh-CN" sz="3200" b="1" dirty="0">
                <a:solidFill>
                  <a:srgbClr val="3333FF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</a:rPr>
              <a:t>没有剩余。</a:t>
            </a:r>
          </a:p>
        </p:txBody>
      </p:sp>
      <p:sp>
        <p:nvSpPr>
          <p:cNvPr id="8204" name="Text Box 12"/>
          <p:cNvSpPr txBox="1"/>
          <p:nvPr/>
        </p:nvSpPr>
        <p:spPr>
          <a:xfrm>
            <a:off x="5292725" y="2492375"/>
            <a:ext cx="7191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205" name="Text Box 13"/>
          <p:cNvSpPr txBox="1"/>
          <p:nvPr/>
        </p:nvSpPr>
        <p:spPr>
          <a:xfrm>
            <a:off x="3708400" y="3284538"/>
            <a:ext cx="6477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197" grpId="0"/>
      <p:bldP spid="8198" grpId="0"/>
      <p:bldP spid="8199" grpId="0"/>
      <p:bldP spid="8204" grpId="0"/>
      <p:bldP spid="8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3" name="AutoShape 27"/>
          <p:cNvSpPr/>
          <p:nvPr/>
        </p:nvSpPr>
        <p:spPr>
          <a:xfrm>
            <a:off x="6407150" y="2781300"/>
            <a:ext cx="2736850" cy="1655763"/>
          </a:xfrm>
          <a:prstGeom prst="cloudCallout">
            <a:avLst>
              <a:gd name="adj1" fmla="val -28481"/>
              <a:gd name="adj2" fmla="val -104361"/>
            </a:avLst>
          </a:prstGeom>
          <a:solidFill>
            <a:srgbClr val="FFFFFF"/>
          </a:solidFill>
          <a:ln w="19050" cap="flat" cmpd="sng">
            <a:solidFill>
              <a:srgbClr val="9933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9221" name="Text Box 5"/>
          <p:cNvSpPr txBox="1"/>
          <p:nvPr/>
        </p:nvSpPr>
        <p:spPr>
          <a:xfrm>
            <a:off x="1547813" y="908050"/>
            <a:ext cx="73453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   20</a:t>
            </a:r>
            <a:r>
              <a:rPr lang="zh-CN" altLang="en-US" sz="3200" b="1" dirty="0">
                <a:latin typeface="Arial" panose="020B0604020202020204" pitchFamily="34" charset="0"/>
              </a:rPr>
              <a:t>个同学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要是每</a:t>
            </a:r>
            <a:r>
              <a:rPr lang="en-US" altLang="zh-CN" sz="3200" b="1" dirty="0">
                <a:latin typeface="Arial" panose="020B0604020202020204" pitchFamily="34" charset="0"/>
              </a:rPr>
              <a:t>7</a:t>
            </a:r>
            <a:r>
              <a:rPr lang="zh-CN" altLang="en-US" sz="3200" b="1" dirty="0">
                <a:latin typeface="Arial" panose="020B0604020202020204" pitchFamily="34" charset="0"/>
              </a:rPr>
              <a:t>个同学分一组，又可以分成（ </a:t>
            </a: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3200" b="1" dirty="0">
                <a:latin typeface="Arial" panose="020B0604020202020204" pitchFamily="34" charset="0"/>
              </a:rPr>
              <a:t>）组，还剩（     ）个。</a:t>
            </a:r>
          </a:p>
        </p:txBody>
      </p:sp>
      <p:sp>
        <p:nvSpPr>
          <p:cNvPr id="9222" name="Text Box 6"/>
          <p:cNvSpPr txBox="1"/>
          <p:nvPr/>
        </p:nvSpPr>
        <p:spPr>
          <a:xfrm>
            <a:off x="1331913" y="2205038"/>
            <a:ext cx="36004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20÷7=</a:t>
            </a:r>
            <a:r>
              <a:rPr lang="zh-CN" altLang="en-US" sz="3200" b="1" dirty="0">
                <a:latin typeface="Arial" panose="020B0604020202020204" pitchFamily="34" charset="0"/>
              </a:rPr>
              <a:t>（    ）组</a:t>
            </a:r>
          </a:p>
        </p:txBody>
      </p:sp>
      <p:sp>
        <p:nvSpPr>
          <p:cNvPr id="9223" name="Line 7"/>
          <p:cNvSpPr/>
          <p:nvPr/>
        </p:nvSpPr>
        <p:spPr>
          <a:xfrm>
            <a:off x="6011863" y="2852738"/>
            <a:ext cx="0" cy="1296987"/>
          </a:xfrm>
          <a:prstGeom prst="line">
            <a:avLst/>
          </a:prstGeom>
          <a:ln w="254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4" name="Text Box 8"/>
          <p:cNvSpPr txBox="1"/>
          <p:nvPr/>
        </p:nvSpPr>
        <p:spPr>
          <a:xfrm>
            <a:off x="5724525" y="4292600"/>
            <a:ext cx="611188" cy="100806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余数</a:t>
            </a:r>
          </a:p>
        </p:txBody>
      </p:sp>
      <p:sp>
        <p:nvSpPr>
          <p:cNvPr id="9226" name="Text Box 10"/>
          <p:cNvSpPr txBox="1"/>
          <p:nvPr/>
        </p:nvSpPr>
        <p:spPr>
          <a:xfrm>
            <a:off x="6443663" y="3213100"/>
            <a:ext cx="2700337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剩下的</a:t>
            </a:r>
            <a:r>
              <a:rPr lang="en-US" altLang="zh-CN" sz="2800" b="1" dirty="0">
                <a:latin typeface="Arial" panose="020B0604020202020204" pitchFamily="34" charset="0"/>
              </a:rPr>
              <a:t>6</a:t>
            </a:r>
            <a:r>
              <a:rPr lang="zh-CN" altLang="en-US" sz="2800" b="1" dirty="0">
                <a:latin typeface="Arial" panose="020B0604020202020204" pitchFamily="34" charset="0"/>
              </a:rPr>
              <a:t>个不够再分一组。</a:t>
            </a:r>
          </a:p>
        </p:txBody>
      </p:sp>
      <p:sp>
        <p:nvSpPr>
          <p:cNvPr id="9230" name="Text Box 14"/>
          <p:cNvSpPr txBox="1"/>
          <p:nvPr/>
        </p:nvSpPr>
        <p:spPr>
          <a:xfrm>
            <a:off x="3708400" y="1412875"/>
            <a:ext cx="7921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31" name="Text Box 15"/>
          <p:cNvSpPr txBox="1"/>
          <p:nvPr/>
        </p:nvSpPr>
        <p:spPr>
          <a:xfrm>
            <a:off x="6732588" y="1412875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9232" name="Text Box 16"/>
          <p:cNvSpPr txBox="1"/>
          <p:nvPr/>
        </p:nvSpPr>
        <p:spPr>
          <a:xfrm>
            <a:off x="3348038" y="220503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33" name="Text Box 17"/>
          <p:cNvSpPr txBox="1"/>
          <p:nvPr/>
        </p:nvSpPr>
        <p:spPr>
          <a:xfrm>
            <a:off x="5724525" y="2205038"/>
            <a:ext cx="18002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Arial" panose="020B0604020202020204" pitchFamily="34" charset="0"/>
              </a:rPr>
              <a:t>6</a:t>
            </a:r>
            <a:r>
              <a:rPr lang="zh-CN" altLang="en-US" sz="3200" b="1" dirty="0">
                <a:latin typeface="Arial" panose="020B0604020202020204" pitchFamily="34" charset="0"/>
              </a:rPr>
              <a:t>（个）</a:t>
            </a:r>
          </a:p>
        </p:txBody>
      </p:sp>
      <p:sp>
        <p:nvSpPr>
          <p:cNvPr id="9234" name="Line 18"/>
          <p:cNvSpPr/>
          <p:nvPr/>
        </p:nvSpPr>
        <p:spPr>
          <a:xfrm>
            <a:off x="1835150" y="2852738"/>
            <a:ext cx="0" cy="13684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5" name="Line 19"/>
          <p:cNvSpPr/>
          <p:nvPr/>
        </p:nvSpPr>
        <p:spPr>
          <a:xfrm>
            <a:off x="2555875" y="2852738"/>
            <a:ext cx="0" cy="1368425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6" name="Line 20"/>
          <p:cNvSpPr/>
          <p:nvPr/>
        </p:nvSpPr>
        <p:spPr>
          <a:xfrm>
            <a:off x="3492500" y="2852738"/>
            <a:ext cx="0" cy="1366837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7" name="Text Box 21"/>
          <p:cNvSpPr txBox="1"/>
          <p:nvPr/>
        </p:nvSpPr>
        <p:spPr>
          <a:xfrm>
            <a:off x="2206625" y="4365625"/>
            <a:ext cx="611188" cy="9366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除数</a:t>
            </a:r>
          </a:p>
        </p:txBody>
      </p:sp>
      <p:sp>
        <p:nvSpPr>
          <p:cNvPr id="9238" name="Text Box 22"/>
          <p:cNvSpPr txBox="1"/>
          <p:nvPr/>
        </p:nvSpPr>
        <p:spPr>
          <a:xfrm>
            <a:off x="1476375" y="4292600"/>
            <a:ext cx="611188" cy="122396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被除数</a:t>
            </a:r>
          </a:p>
        </p:txBody>
      </p:sp>
      <p:sp>
        <p:nvSpPr>
          <p:cNvPr id="9239" name="Text Box 23"/>
          <p:cNvSpPr txBox="1"/>
          <p:nvPr/>
        </p:nvSpPr>
        <p:spPr>
          <a:xfrm>
            <a:off x="3203575" y="4437063"/>
            <a:ext cx="5032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商</a:t>
            </a:r>
          </a:p>
        </p:txBody>
      </p:sp>
      <p:sp>
        <p:nvSpPr>
          <p:cNvPr id="9242" name="Text Box 26"/>
          <p:cNvSpPr txBox="1"/>
          <p:nvPr/>
        </p:nvSpPr>
        <p:spPr>
          <a:xfrm>
            <a:off x="4716463" y="2133600"/>
            <a:ext cx="10080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Arial" panose="020B0604020202020204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animBg="1"/>
      <p:bldP spid="9221" grpId="0"/>
      <p:bldP spid="9222" grpId="0"/>
      <p:bldP spid="9224" grpId="0"/>
      <p:bldP spid="9226" grpId="0"/>
      <p:bldP spid="9230" grpId="0"/>
      <p:bldP spid="9231" grpId="0"/>
      <p:bldP spid="9237" grpId="0"/>
      <p:bldP spid="9238" grpId="0"/>
      <p:bldP spid="9239" grpId="0"/>
      <p:bldP spid="9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26" name="AutoShape 86"/>
          <p:cNvSpPr/>
          <p:nvPr/>
        </p:nvSpPr>
        <p:spPr>
          <a:xfrm>
            <a:off x="5867400" y="188913"/>
            <a:ext cx="2089150" cy="719137"/>
          </a:xfrm>
          <a:prstGeom prst="cloudCallout">
            <a:avLst>
              <a:gd name="adj1" fmla="val -34954"/>
              <a:gd name="adj2" fmla="val 35653"/>
            </a:avLst>
          </a:prstGeom>
          <a:solidFill>
            <a:srgbClr val="FFFF99"/>
          </a:solidFill>
          <a:ln w="9525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35905" name="Group 65"/>
          <p:cNvGrpSpPr/>
          <p:nvPr/>
        </p:nvGrpSpPr>
        <p:grpSpPr>
          <a:xfrm>
            <a:off x="1116013" y="1268413"/>
            <a:ext cx="6335712" cy="863600"/>
            <a:chOff x="1202" y="527"/>
            <a:chExt cx="3719" cy="499"/>
          </a:xfrm>
        </p:grpSpPr>
        <p:grpSp>
          <p:nvGrpSpPr>
            <p:cNvPr id="20497" name="Group 10"/>
            <p:cNvGrpSpPr/>
            <p:nvPr/>
          </p:nvGrpSpPr>
          <p:grpSpPr>
            <a:xfrm>
              <a:off x="1202" y="527"/>
              <a:ext cx="181" cy="499"/>
              <a:chOff x="975" y="482"/>
              <a:chExt cx="181" cy="499"/>
            </a:xfrm>
          </p:grpSpPr>
          <p:sp>
            <p:nvSpPr>
              <p:cNvPr id="20552" name="Line 4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53" name="Oval 6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54" name="Oval 7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55" name="Oval 8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56" name="Oval 9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498" name="Group 11"/>
            <p:cNvGrpSpPr/>
            <p:nvPr/>
          </p:nvGrpSpPr>
          <p:grpSpPr>
            <a:xfrm>
              <a:off x="2018" y="527"/>
              <a:ext cx="181" cy="499"/>
              <a:chOff x="975" y="482"/>
              <a:chExt cx="181" cy="499"/>
            </a:xfrm>
          </p:grpSpPr>
          <p:sp>
            <p:nvSpPr>
              <p:cNvPr id="20547" name="Line 12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48" name="Oval 13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49" name="Oval 14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50" name="Oval 15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51" name="Oval 16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499" name="Group 17"/>
            <p:cNvGrpSpPr/>
            <p:nvPr/>
          </p:nvGrpSpPr>
          <p:grpSpPr>
            <a:xfrm>
              <a:off x="2426" y="527"/>
              <a:ext cx="181" cy="499"/>
              <a:chOff x="975" y="482"/>
              <a:chExt cx="181" cy="499"/>
            </a:xfrm>
          </p:grpSpPr>
          <p:sp>
            <p:nvSpPr>
              <p:cNvPr id="20542" name="Line 18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43" name="Oval 19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44" name="Oval 20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45" name="Oval 21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46" name="Oval 22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0" name="Group 23"/>
            <p:cNvGrpSpPr/>
            <p:nvPr/>
          </p:nvGrpSpPr>
          <p:grpSpPr>
            <a:xfrm>
              <a:off x="2835" y="527"/>
              <a:ext cx="181" cy="499"/>
              <a:chOff x="975" y="482"/>
              <a:chExt cx="181" cy="499"/>
            </a:xfrm>
          </p:grpSpPr>
          <p:sp>
            <p:nvSpPr>
              <p:cNvPr id="20537" name="Line 24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38" name="Oval 25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39" name="Oval 26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40" name="Oval 27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41" name="Oval 28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1" name="Group 29"/>
            <p:cNvGrpSpPr/>
            <p:nvPr/>
          </p:nvGrpSpPr>
          <p:grpSpPr>
            <a:xfrm>
              <a:off x="3243" y="527"/>
              <a:ext cx="181" cy="499"/>
              <a:chOff x="975" y="482"/>
              <a:chExt cx="181" cy="499"/>
            </a:xfrm>
          </p:grpSpPr>
          <p:sp>
            <p:nvSpPr>
              <p:cNvPr id="20532" name="Line 30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33" name="Oval 31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34" name="Oval 32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35" name="Oval 33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36" name="Oval 34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2" name="Group 35"/>
            <p:cNvGrpSpPr/>
            <p:nvPr/>
          </p:nvGrpSpPr>
          <p:grpSpPr>
            <a:xfrm>
              <a:off x="3606" y="527"/>
              <a:ext cx="181" cy="499"/>
              <a:chOff x="975" y="482"/>
              <a:chExt cx="181" cy="499"/>
            </a:xfrm>
          </p:grpSpPr>
          <p:sp>
            <p:nvSpPr>
              <p:cNvPr id="20527" name="Line 36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8" name="Oval 37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9" name="Oval 38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30" name="Oval 39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31" name="Oval 40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3" name="Group 41"/>
            <p:cNvGrpSpPr/>
            <p:nvPr/>
          </p:nvGrpSpPr>
          <p:grpSpPr>
            <a:xfrm>
              <a:off x="3969" y="527"/>
              <a:ext cx="181" cy="499"/>
              <a:chOff x="975" y="482"/>
              <a:chExt cx="181" cy="499"/>
            </a:xfrm>
          </p:grpSpPr>
          <p:sp>
            <p:nvSpPr>
              <p:cNvPr id="20522" name="Line 42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23" name="Oval 43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4" name="Oval 44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5" name="Oval 45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6" name="Oval 46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4" name="Group 47"/>
            <p:cNvGrpSpPr/>
            <p:nvPr/>
          </p:nvGrpSpPr>
          <p:grpSpPr>
            <a:xfrm>
              <a:off x="4377" y="527"/>
              <a:ext cx="181" cy="499"/>
              <a:chOff x="975" y="482"/>
              <a:chExt cx="181" cy="499"/>
            </a:xfrm>
          </p:grpSpPr>
          <p:sp>
            <p:nvSpPr>
              <p:cNvPr id="20517" name="Line 48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8" name="Oval 49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Oval 50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Oval 51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Oval 52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5" name="Group 53"/>
            <p:cNvGrpSpPr/>
            <p:nvPr/>
          </p:nvGrpSpPr>
          <p:grpSpPr>
            <a:xfrm>
              <a:off x="4740" y="527"/>
              <a:ext cx="181" cy="499"/>
              <a:chOff x="975" y="482"/>
              <a:chExt cx="181" cy="499"/>
            </a:xfrm>
          </p:grpSpPr>
          <p:sp>
            <p:nvSpPr>
              <p:cNvPr id="20512" name="Line 54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13" name="Oval 55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4" name="Oval 56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5" name="Oval 57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6" name="Oval 58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506" name="Group 59"/>
            <p:cNvGrpSpPr/>
            <p:nvPr/>
          </p:nvGrpSpPr>
          <p:grpSpPr>
            <a:xfrm>
              <a:off x="1610" y="527"/>
              <a:ext cx="181" cy="499"/>
              <a:chOff x="975" y="482"/>
              <a:chExt cx="181" cy="499"/>
            </a:xfrm>
          </p:grpSpPr>
          <p:sp>
            <p:nvSpPr>
              <p:cNvPr id="20507" name="Line 60"/>
              <p:cNvSpPr/>
              <p:nvPr/>
            </p:nvSpPr>
            <p:spPr>
              <a:xfrm>
                <a:off x="1066" y="482"/>
                <a:ext cx="0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508" name="Oval 61"/>
              <p:cNvSpPr/>
              <p:nvPr/>
            </p:nvSpPr>
            <p:spPr>
              <a:xfrm>
                <a:off x="975" y="527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9" name="Oval 62"/>
              <p:cNvSpPr/>
              <p:nvPr/>
            </p:nvSpPr>
            <p:spPr>
              <a:xfrm>
                <a:off x="975" y="618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0" name="Oval 63"/>
              <p:cNvSpPr/>
              <p:nvPr/>
            </p:nvSpPr>
            <p:spPr>
              <a:xfrm>
                <a:off x="975" y="70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1" name="Oval 64"/>
              <p:cNvSpPr/>
              <p:nvPr/>
            </p:nvSpPr>
            <p:spPr>
              <a:xfrm>
                <a:off x="975" y="799"/>
                <a:ext cx="181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0484" name="WordArt 68"/>
          <p:cNvSpPr>
            <a:spLocks noTextEdit="1"/>
          </p:cNvSpPr>
          <p:nvPr/>
        </p:nvSpPr>
        <p:spPr>
          <a:xfrm>
            <a:off x="827088" y="404813"/>
            <a:ext cx="30972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分一分，填一填。</a:t>
            </a:r>
          </a:p>
        </p:txBody>
      </p:sp>
      <p:sp>
        <p:nvSpPr>
          <p:cNvPr id="35910" name="Text Box 70"/>
          <p:cNvSpPr txBox="1"/>
          <p:nvPr/>
        </p:nvSpPr>
        <p:spPr>
          <a:xfrm>
            <a:off x="611188" y="2420938"/>
            <a:ext cx="5545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1.   </a:t>
            </a:r>
            <a:r>
              <a:rPr lang="zh-CN" altLang="en-US" sz="2400" b="1" dirty="0">
                <a:latin typeface="Arial" panose="020B0604020202020204" pitchFamily="34" charset="0"/>
              </a:rPr>
              <a:t>每</a:t>
            </a:r>
            <a:r>
              <a:rPr lang="en-US" altLang="zh-CN" sz="2400" b="1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串分一份，可以分（   ）份。</a:t>
            </a:r>
          </a:p>
        </p:txBody>
      </p:sp>
      <p:sp>
        <p:nvSpPr>
          <p:cNvPr id="35912" name="Text Box 72"/>
          <p:cNvSpPr txBox="1"/>
          <p:nvPr/>
        </p:nvSpPr>
        <p:spPr>
          <a:xfrm>
            <a:off x="539750" y="3716338"/>
            <a:ext cx="77041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2.   </a:t>
            </a:r>
            <a:r>
              <a:rPr lang="zh-CN" altLang="en-US" sz="2400" b="1" dirty="0">
                <a:latin typeface="Arial" panose="020B0604020202020204" pitchFamily="34" charset="0"/>
              </a:rPr>
              <a:t>每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串分一份，可以分（   ）份，还剩（   ）串。</a:t>
            </a:r>
          </a:p>
        </p:txBody>
      </p:sp>
      <p:sp>
        <p:nvSpPr>
          <p:cNvPr id="35914" name="Text Box 74"/>
          <p:cNvSpPr txBox="1"/>
          <p:nvPr/>
        </p:nvSpPr>
        <p:spPr>
          <a:xfrm>
            <a:off x="684213" y="5229225"/>
            <a:ext cx="73437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3.   </a:t>
            </a:r>
            <a:r>
              <a:rPr lang="zh-CN" altLang="en-US" sz="2400" b="1" dirty="0">
                <a:latin typeface="Arial" panose="020B0604020202020204" pitchFamily="34" charset="0"/>
              </a:rPr>
              <a:t>每</a:t>
            </a:r>
            <a:r>
              <a:rPr lang="en-US" altLang="zh-CN" sz="2400" b="1" dirty="0"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</a:rPr>
              <a:t>串分一份，可以分（   ）份，还剩（   ）串。</a:t>
            </a:r>
          </a:p>
        </p:txBody>
      </p:sp>
      <p:sp>
        <p:nvSpPr>
          <p:cNvPr id="35915" name="Text Box 75"/>
          <p:cNvSpPr txBox="1"/>
          <p:nvPr/>
        </p:nvSpPr>
        <p:spPr>
          <a:xfrm>
            <a:off x="1403350" y="3068638"/>
            <a:ext cx="28082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10  ÷  2  =  5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份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5916" name="Text Box 76"/>
          <p:cNvSpPr txBox="1"/>
          <p:nvPr/>
        </p:nvSpPr>
        <p:spPr>
          <a:xfrm>
            <a:off x="1116013" y="4437063"/>
            <a:ext cx="4967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10 ÷ 3  =  3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份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…… 1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串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5917" name="Text Box 77"/>
          <p:cNvSpPr txBox="1"/>
          <p:nvPr/>
        </p:nvSpPr>
        <p:spPr>
          <a:xfrm>
            <a:off x="1042988" y="5949950"/>
            <a:ext cx="49672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10 ÷ 4  =  2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份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…… 2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串</a:t>
            </a: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5918" name="Text Box 78"/>
          <p:cNvSpPr txBox="1"/>
          <p:nvPr/>
        </p:nvSpPr>
        <p:spPr>
          <a:xfrm>
            <a:off x="4500563" y="2420938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5919" name="Text Box 79"/>
          <p:cNvSpPr txBox="1"/>
          <p:nvPr/>
        </p:nvSpPr>
        <p:spPr>
          <a:xfrm>
            <a:off x="4500563" y="3716338"/>
            <a:ext cx="5032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5920" name="Text Box 80"/>
          <p:cNvSpPr txBox="1"/>
          <p:nvPr/>
        </p:nvSpPr>
        <p:spPr>
          <a:xfrm>
            <a:off x="6588125" y="3716338"/>
            <a:ext cx="5032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5921" name="Text Box 81"/>
          <p:cNvSpPr txBox="1"/>
          <p:nvPr/>
        </p:nvSpPr>
        <p:spPr>
          <a:xfrm>
            <a:off x="4427538" y="5229225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5922" name="Text Box 82"/>
          <p:cNvSpPr txBox="1"/>
          <p:nvPr/>
        </p:nvSpPr>
        <p:spPr>
          <a:xfrm>
            <a:off x="6588125" y="522922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5925" name="Text Box 85"/>
          <p:cNvSpPr txBox="1"/>
          <p:nvPr/>
        </p:nvSpPr>
        <p:spPr>
          <a:xfrm>
            <a:off x="5940425" y="260350"/>
            <a:ext cx="19446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课堂活动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26" grpId="0" animBg="1"/>
      <p:bldP spid="35910" grpId="0"/>
      <p:bldP spid="35912" grpId="0"/>
      <p:bldP spid="35914" grpId="0"/>
      <p:bldP spid="35915" grpId="0"/>
      <p:bldP spid="35916" grpId="0"/>
      <p:bldP spid="35917" grpId="0"/>
      <p:bldP spid="35918" grpId="0"/>
      <p:bldP spid="35919" grpId="0"/>
      <p:bldP spid="35920" grpId="0"/>
      <p:bldP spid="35921" grpId="0"/>
      <p:bldP spid="35922" grpId="0"/>
      <p:bldP spid="359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Text Box 20"/>
          <p:cNvSpPr txBox="1"/>
          <p:nvPr/>
        </p:nvSpPr>
        <p:spPr>
          <a:xfrm>
            <a:off x="539750" y="692150"/>
            <a:ext cx="80645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下表是某小学各年级在本次自选体育活动项目中，喜欢跳绳的学生人数统计表。</a:t>
            </a:r>
          </a:p>
        </p:txBody>
      </p:sp>
      <p:grpSp>
        <p:nvGrpSpPr>
          <p:cNvPr id="10283" name="Group 43"/>
          <p:cNvGrpSpPr/>
          <p:nvPr/>
        </p:nvGrpSpPr>
        <p:grpSpPr>
          <a:xfrm>
            <a:off x="1258888" y="2205038"/>
            <a:ext cx="6049962" cy="1728787"/>
            <a:chOff x="793" y="1389"/>
            <a:chExt cx="3811" cy="1089"/>
          </a:xfrm>
        </p:grpSpPr>
        <p:sp>
          <p:nvSpPr>
            <p:cNvPr id="21509" name="Line 8"/>
            <p:cNvSpPr/>
            <p:nvPr/>
          </p:nvSpPr>
          <p:spPr>
            <a:xfrm flipV="1">
              <a:off x="839" y="1389"/>
              <a:ext cx="376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0" name="Line 9"/>
            <p:cNvSpPr/>
            <p:nvPr/>
          </p:nvSpPr>
          <p:spPr>
            <a:xfrm flipV="1">
              <a:off x="839" y="1933"/>
              <a:ext cx="376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Line 10"/>
            <p:cNvSpPr/>
            <p:nvPr/>
          </p:nvSpPr>
          <p:spPr>
            <a:xfrm flipV="1">
              <a:off x="839" y="2478"/>
              <a:ext cx="376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Line 13"/>
            <p:cNvSpPr/>
            <p:nvPr/>
          </p:nvSpPr>
          <p:spPr>
            <a:xfrm>
              <a:off x="839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Line 18"/>
            <p:cNvSpPr/>
            <p:nvPr/>
          </p:nvSpPr>
          <p:spPr>
            <a:xfrm>
              <a:off x="1334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Text Box 21"/>
            <p:cNvSpPr txBox="1"/>
            <p:nvPr/>
          </p:nvSpPr>
          <p:spPr>
            <a:xfrm>
              <a:off x="793" y="1570"/>
              <a:ext cx="496" cy="250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Arial" panose="020B0604020202020204" pitchFamily="34" charset="0"/>
                </a:rPr>
                <a:t>年级</a:t>
              </a:r>
            </a:p>
          </p:txBody>
        </p:sp>
        <p:sp>
          <p:nvSpPr>
            <p:cNvPr id="21515" name="Text Box 22"/>
            <p:cNvSpPr txBox="1"/>
            <p:nvPr/>
          </p:nvSpPr>
          <p:spPr>
            <a:xfrm>
              <a:off x="793" y="2069"/>
              <a:ext cx="545" cy="250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Arial" panose="020B0604020202020204" pitchFamily="34" charset="0"/>
                </a:rPr>
                <a:t>人数</a:t>
              </a:r>
            </a:p>
          </p:txBody>
        </p:sp>
        <p:sp>
          <p:nvSpPr>
            <p:cNvPr id="21516" name="Line 23"/>
            <p:cNvSpPr/>
            <p:nvPr/>
          </p:nvSpPr>
          <p:spPr>
            <a:xfrm>
              <a:off x="1879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Line 24"/>
            <p:cNvSpPr/>
            <p:nvPr/>
          </p:nvSpPr>
          <p:spPr>
            <a:xfrm>
              <a:off x="2424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25"/>
            <p:cNvSpPr/>
            <p:nvPr/>
          </p:nvSpPr>
          <p:spPr>
            <a:xfrm>
              <a:off x="2969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Line 26"/>
            <p:cNvSpPr/>
            <p:nvPr/>
          </p:nvSpPr>
          <p:spPr>
            <a:xfrm>
              <a:off x="3514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Line 27"/>
            <p:cNvSpPr/>
            <p:nvPr/>
          </p:nvSpPr>
          <p:spPr>
            <a:xfrm>
              <a:off x="4059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28"/>
            <p:cNvSpPr/>
            <p:nvPr/>
          </p:nvSpPr>
          <p:spPr>
            <a:xfrm>
              <a:off x="4604" y="1389"/>
              <a:ext cx="0" cy="10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Text Box 29"/>
            <p:cNvSpPr txBox="1"/>
            <p:nvPr/>
          </p:nvSpPr>
          <p:spPr>
            <a:xfrm>
              <a:off x="1384" y="1545"/>
              <a:ext cx="395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Arial" panose="020B0604020202020204" pitchFamily="34" charset="0"/>
                </a:rPr>
                <a:t>一</a:t>
              </a:r>
            </a:p>
          </p:txBody>
        </p:sp>
        <p:sp>
          <p:nvSpPr>
            <p:cNvPr id="21523" name="Text Box 30"/>
            <p:cNvSpPr txBox="1"/>
            <p:nvPr/>
          </p:nvSpPr>
          <p:spPr>
            <a:xfrm>
              <a:off x="2027" y="1545"/>
              <a:ext cx="297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Arial" panose="020B0604020202020204" pitchFamily="34" charset="0"/>
                </a:rPr>
                <a:t>二</a:t>
              </a:r>
            </a:p>
          </p:txBody>
        </p:sp>
        <p:sp>
          <p:nvSpPr>
            <p:cNvPr id="21524" name="Text Box 31"/>
            <p:cNvSpPr txBox="1"/>
            <p:nvPr/>
          </p:nvSpPr>
          <p:spPr>
            <a:xfrm>
              <a:off x="2424" y="1545"/>
              <a:ext cx="396" cy="250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Arial" panose="020B0604020202020204" pitchFamily="34" charset="0"/>
                </a:rPr>
                <a:t>三</a:t>
              </a:r>
            </a:p>
          </p:txBody>
        </p:sp>
        <p:sp>
          <p:nvSpPr>
            <p:cNvPr id="21525" name="Text Box 32"/>
            <p:cNvSpPr txBox="1"/>
            <p:nvPr/>
          </p:nvSpPr>
          <p:spPr>
            <a:xfrm>
              <a:off x="3016" y="1525"/>
              <a:ext cx="446" cy="250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 dirty="0">
                  <a:latin typeface="Arial" panose="020B0604020202020204" pitchFamily="34" charset="0"/>
                </a:rPr>
                <a:t>四</a:t>
              </a:r>
            </a:p>
          </p:txBody>
        </p:sp>
        <p:sp>
          <p:nvSpPr>
            <p:cNvPr id="21526" name="Text Box 33"/>
            <p:cNvSpPr txBox="1"/>
            <p:nvPr/>
          </p:nvSpPr>
          <p:spPr>
            <a:xfrm>
              <a:off x="3622" y="1558"/>
              <a:ext cx="276" cy="2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latin typeface="Arial" panose="020B0604020202020204" pitchFamily="34" charset="0"/>
                </a:rPr>
                <a:t>五</a:t>
              </a:r>
            </a:p>
          </p:txBody>
        </p:sp>
        <p:sp>
          <p:nvSpPr>
            <p:cNvPr id="21527" name="Text Box 34"/>
            <p:cNvSpPr txBox="1"/>
            <p:nvPr/>
          </p:nvSpPr>
          <p:spPr>
            <a:xfrm>
              <a:off x="4211" y="1558"/>
              <a:ext cx="276" cy="2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latin typeface="Arial" panose="020B0604020202020204" pitchFamily="34" charset="0"/>
                </a:rPr>
                <a:t>六</a:t>
              </a:r>
            </a:p>
          </p:txBody>
        </p:sp>
        <p:sp>
          <p:nvSpPr>
            <p:cNvPr id="21528" name="Text Box 35"/>
            <p:cNvSpPr txBox="1"/>
            <p:nvPr/>
          </p:nvSpPr>
          <p:spPr>
            <a:xfrm>
              <a:off x="1384" y="2063"/>
              <a:ext cx="346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21</a:t>
              </a:r>
            </a:p>
          </p:txBody>
        </p:sp>
        <p:sp>
          <p:nvSpPr>
            <p:cNvPr id="21529" name="Text Box 36"/>
            <p:cNvSpPr txBox="1"/>
            <p:nvPr/>
          </p:nvSpPr>
          <p:spPr>
            <a:xfrm>
              <a:off x="1928" y="2063"/>
              <a:ext cx="446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23</a:t>
              </a:r>
            </a:p>
          </p:txBody>
        </p:sp>
        <p:sp>
          <p:nvSpPr>
            <p:cNvPr id="21530" name="Text Box 37"/>
            <p:cNvSpPr txBox="1"/>
            <p:nvPr/>
          </p:nvSpPr>
          <p:spPr>
            <a:xfrm>
              <a:off x="2473" y="2063"/>
              <a:ext cx="397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29</a:t>
              </a:r>
            </a:p>
          </p:txBody>
        </p:sp>
        <p:sp>
          <p:nvSpPr>
            <p:cNvPr id="21531" name="Text Box 38"/>
            <p:cNvSpPr txBox="1"/>
            <p:nvPr/>
          </p:nvSpPr>
          <p:spPr>
            <a:xfrm>
              <a:off x="3068" y="2063"/>
              <a:ext cx="397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25</a:t>
              </a:r>
            </a:p>
          </p:txBody>
        </p:sp>
        <p:sp>
          <p:nvSpPr>
            <p:cNvPr id="21532" name="Text Box 39"/>
            <p:cNvSpPr txBox="1"/>
            <p:nvPr/>
          </p:nvSpPr>
          <p:spPr>
            <a:xfrm>
              <a:off x="3613" y="2063"/>
              <a:ext cx="397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28</a:t>
              </a:r>
            </a:p>
          </p:txBody>
        </p:sp>
        <p:sp>
          <p:nvSpPr>
            <p:cNvPr id="21533" name="Text Box 40"/>
            <p:cNvSpPr txBox="1"/>
            <p:nvPr/>
          </p:nvSpPr>
          <p:spPr>
            <a:xfrm>
              <a:off x="4108" y="2063"/>
              <a:ext cx="397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FF3300"/>
                  </a:solidFill>
                  <a:latin typeface="Arial" panose="020B0604020202020204" pitchFamily="34" charset="0"/>
                </a:rPr>
                <a:t>26</a:t>
              </a:r>
            </a:p>
          </p:txBody>
        </p:sp>
      </p:grpSp>
      <p:sp>
        <p:nvSpPr>
          <p:cNvPr id="10288" name="Text Box 48"/>
          <p:cNvSpPr txBox="1"/>
          <p:nvPr/>
        </p:nvSpPr>
        <p:spPr>
          <a:xfrm>
            <a:off x="1331913" y="4508500"/>
            <a:ext cx="50419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如果都按</a:t>
            </a:r>
            <a:r>
              <a:rPr lang="en-US" altLang="zh-CN" sz="2800" b="1" dirty="0">
                <a:latin typeface="Arial" panose="020B0604020202020204" pitchFamily="34" charset="0"/>
              </a:rPr>
              <a:t>7</a:t>
            </a:r>
            <a:r>
              <a:rPr lang="zh-CN" altLang="en-US" sz="2800" b="1" dirty="0">
                <a:latin typeface="Arial" panose="020B0604020202020204" pitchFamily="34" charset="0"/>
              </a:rPr>
              <a:t>个同学分一组，你能算一算各年级的分组情况吗？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/>
      <p:bldP spid="102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/>
          <p:nvPr/>
        </p:nvSpPr>
        <p:spPr>
          <a:xfrm>
            <a:off x="755650" y="692150"/>
            <a:ext cx="2520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21÷7= 3</a:t>
            </a:r>
            <a:r>
              <a:rPr lang="zh-CN" altLang="en-US" sz="2400" b="1" dirty="0">
                <a:latin typeface="Arial" panose="020B0604020202020204" pitchFamily="34" charset="0"/>
              </a:rPr>
              <a:t>（组）</a:t>
            </a:r>
          </a:p>
        </p:txBody>
      </p:sp>
      <p:sp>
        <p:nvSpPr>
          <p:cNvPr id="22531" name="Text Box 6"/>
          <p:cNvSpPr txBox="1"/>
          <p:nvPr/>
        </p:nvSpPr>
        <p:spPr>
          <a:xfrm>
            <a:off x="755650" y="2636838"/>
            <a:ext cx="37433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/>
          <p:nvPr/>
        </p:nvSpPr>
        <p:spPr>
          <a:xfrm>
            <a:off x="755650" y="2565400"/>
            <a:ext cx="37449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29÷7=4</a:t>
            </a:r>
            <a:r>
              <a:rPr lang="zh-CN" altLang="en-US" sz="2400" b="1" dirty="0">
                <a:latin typeface="Arial" panose="020B0604020202020204" pitchFamily="34" charset="0"/>
              </a:rPr>
              <a:t>（组）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…… 1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人</a:t>
            </a:r>
          </a:p>
        </p:txBody>
      </p:sp>
      <p:sp>
        <p:nvSpPr>
          <p:cNvPr id="11272" name="Text Box 8"/>
          <p:cNvSpPr txBox="1"/>
          <p:nvPr/>
        </p:nvSpPr>
        <p:spPr>
          <a:xfrm>
            <a:off x="827088" y="3429000"/>
            <a:ext cx="35274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25÷7=3</a:t>
            </a:r>
            <a:r>
              <a:rPr lang="zh-CN" altLang="en-US" sz="2400" b="1" dirty="0">
                <a:latin typeface="Arial" panose="020B0604020202020204" pitchFamily="34" charset="0"/>
              </a:rPr>
              <a:t>（组）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…… 4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人</a:t>
            </a:r>
          </a:p>
        </p:txBody>
      </p:sp>
      <p:sp>
        <p:nvSpPr>
          <p:cNvPr id="11273" name="Text Box 9"/>
          <p:cNvSpPr txBox="1"/>
          <p:nvPr/>
        </p:nvSpPr>
        <p:spPr>
          <a:xfrm>
            <a:off x="755650" y="4365625"/>
            <a:ext cx="24479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28÷7=4</a:t>
            </a:r>
            <a:r>
              <a:rPr lang="zh-CN" altLang="en-US" sz="2400" b="1" dirty="0">
                <a:latin typeface="Arial" panose="020B0604020202020204" pitchFamily="34" charset="0"/>
              </a:rPr>
              <a:t>（组）</a:t>
            </a:r>
          </a:p>
        </p:txBody>
      </p:sp>
      <p:sp>
        <p:nvSpPr>
          <p:cNvPr id="11274" name="Text Box 10"/>
          <p:cNvSpPr txBox="1"/>
          <p:nvPr/>
        </p:nvSpPr>
        <p:spPr>
          <a:xfrm>
            <a:off x="755650" y="5300663"/>
            <a:ext cx="36004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26÷7=3</a:t>
            </a:r>
            <a:r>
              <a:rPr lang="zh-CN" altLang="en-US" sz="2400" b="1" dirty="0">
                <a:latin typeface="Arial" panose="020B0604020202020204" pitchFamily="34" charset="0"/>
              </a:rPr>
              <a:t>（组）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…… 5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人</a:t>
            </a:r>
          </a:p>
        </p:txBody>
      </p:sp>
      <p:sp>
        <p:nvSpPr>
          <p:cNvPr id="11275" name="Text Box 11"/>
          <p:cNvSpPr txBox="1"/>
          <p:nvPr/>
        </p:nvSpPr>
        <p:spPr>
          <a:xfrm>
            <a:off x="827088" y="1484313"/>
            <a:ext cx="35290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23</a:t>
            </a:r>
            <a:r>
              <a:rPr lang="en-US" altLang="zh-CN" sz="2400" dirty="0">
                <a:latin typeface="Arial" panose="020B0604020202020204" pitchFamily="34" charset="0"/>
              </a:rPr>
              <a:t>÷</a:t>
            </a:r>
            <a:r>
              <a:rPr lang="en-US" altLang="zh-CN" sz="2400" b="1" dirty="0">
                <a:latin typeface="Arial" panose="020B0604020202020204" pitchFamily="34" charset="0"/>
              </a:rPr>
              <a:t>7=3</a:t>
            </a:r>
            <a:r>
              <a:rPr lang="zh-CN" altLang="en-US" sz="2400" b="1" dirty="0">
                <a:latin typeface="Arial" panose="020B0604020202020204" pitchFamily="34" charset="0"/>
              </a:rPr>
              <a:t>（组）</a:t>
            </a:r>
            <a:r>
              <a:rPr lang="zh-CN" altLang="en-US" sz="3200" dirty="0"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……</a:t>
            </a: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</a:rPr>
              <a:t>人</a:t>
            </a:r>
          </a:p>
        </p:txBody>
      </p:sp>
      <p:sp>
        <p:nvSpPr>
          <p:cNvPr id="11277" name="Line 13"/>
          <p:cNvSpPr/>
          <p:nvPr/>
        </p:nvSpPr>
        <p:spPr>
          <a:xfrm flipV="1">
            <a:off x="2987675" y="1052513"/>
            <a:ext cx="3168650" cy="0"/>
          </a:xfrm>
          <a:prstGeom prst="line">
            <a:avLst/>
          </a:prstGeom>
          <a:ln w="190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8" name="Line 14"/>
          <p:cNvSpPr/>
          <p:nvPr/>
        </p:nvSpPr>
        <p:spPr>
          <a:xfrm flipV="1">
            <a:off x="2987675" y="1052513"/>
            <a:ext cx="3168650" cy="3600450"/>
          </a:xfrm>
          <a:prstGeom prst="line">
            <a:avLst/>
          </a:prstGeom>
          <a:ln w="190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9" name="Line 15"/>
          <p:cNvSpPr/>
          <p:nvPr/>
        </p:nvSpPr>
        <p:spPr>
          <a:xfrm>
            <a:off x="4284663" y="1916113"/>
            <a:ext cx="2087562" cy="1800225"/>
          </a:xfrm>
          <a:prstGeom prst="line">
            <a:avLst/>
          </a:prstGeom>
          <a:ln w="190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0" name="Line 16"/>
          <p:cNvSpPr/>
          <p:nvPr/>
        </p:nvSpPr>
        <p:spPr>
          <a:xfrm>
            <a:off x="4356100" y="2852738"/>
            <a:ext cx="2016125" cy="863600"/>
          </a:xfrm>
          <a:prstGeom prst="line">
            <a:avLst/>
          </a:prstGeom>
          <a:ln w="190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1" name="Line 17"/>
          <p:cNvSpPr/>
          <p:nvPr/>
        </p:nvSpPr>
        <p:spPr>
          <a:xfrm>
            <a:off x="4356100" y="3716338"/>
            <a:ext cx="2016125" cy="0"/>
          </a:xfrm>
          <a:prstGeom prst="line">
            <a:avLst/>
          </a:prstGeom>
          <a:ln w="190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2" name="Line 18"/>
          <p:cNvSpPr/>
          <p:nvPr/>
        </p:nvSpPr>
        <p:spPr>
          <a:xfrm flipV="1">
            <a:off x="4284663" y="3716338"/>
            <a:ext cx="2087562" cy="1873250"/>
          </a:xfrm>
          <a:prstGeom prst="line">
            <a:avLst/>
          </a:prstGeom>
          <a:ln w="19050" cap="flat" cmpd="sng">
            <a:solidFill>
              <a:srgbClr val="8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Text Box 19"/>
          <p:cNvSpPr txBox="1"/>
          <p:nvPr/>
        </p:nvSpPr>
        <p:spPr>
          <a:xfrm>
            <a:off x="6227763" y="765175"/>
            <a:ext cx="15128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没有余数</a:t>
            </a:r>
          </a:p>
        </p:txBody>
      </p:sp>
      <p:sp>
        <p:nvSpPr>
          <p:cNvPr id="11284" name="Text Box 20"/>
          <p:cNvSpPr txBox="1"/>
          <p:nvPr/>
        </p:nvSpPr>
        <p:spPr>
          <a:xfrm>
            <a:off x="6372225" y="3429000"/>
            <a:ext cx="12239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有余数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  <p:bldP spid="11272" grpId="0"/>
      <p:bldP spid="11273" grpId="0"/>
      <p:bldP spid="11274" grpId="0"/>
      <p:bldP spid="11275" grpId="0"/>
      <p:bldP spid="11283" grpId="0"/>
      <p:bldP spid="1128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全屏显示(4:3)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仿宋_GB2312</vt:lpstr>
      <vt:lpstr>华文彩云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55</cp:revision>
  <dcterms:created xsi:type="dcterms:W3CDTF">2009-04-20T14:13:33Z</dcterms:created>
  <dcterms:modified xsi:type="dcterms:W3CDTF">2023-01-17T00:22:56Z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B394D91501334FF8B91A5083BE90433F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