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60" r:id="rId4"/>
    <p:sldId id="273" r:id="rId5"/>
    <p:sldId id="274" r:id="rId6"/>
    <p:sldId id="286" r:id="rId7"/>
    <p:sldId id="277" r:id="rId8"/>
    <p:sldId id="287" r:id="rId9"/>
    <p:sldId id="279" r:id="rId10"/>
    <p:sldId id="288" r:id="rId11"/>
    <p:sldId id="280" r:id="rId12"/>
    <p:sldId id="261" r:id="rId13"/>
    <p:sldId id="289" r:id="rId14"/>
    <p:sldId id="281" r:id="rId15"/>
    <p:sldId id="284" r:id="rId16"/>
    <p:sldId id="285" r:id="rId17"/>
    <p:sldId id="259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9255F"/>
    <a:srgbClr val="36B8D8"/>
    <a:srgbClr val="32A1FE"/>
    <a:srgbClr val="36A2FE"/>
    <a:srgbClr val="FE1E3E"/>
    <a:srgbClr val="FF1355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57211FE6-EBDE-45B3-9423-0AC893C782A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867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072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843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048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2531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6CD9-5091-41AF-ADA3-81C5602B46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4451-7638-4FA4-9373-401510C92D2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F4E7-D30B-49AC-B878-9A90CC4A26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3665-1C33-4CD8-ACEA-D73E1986EE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6CD9-5091-41AF-ADA3-81C5602B46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1772-FFB7-4BB5-951E-0847F662F4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7B3-B524-4689-AA63-18B1118745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951E9-CE77-4576-9DF0-E3E128669B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67EA7-790A-4853-AA33-74298F82EE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E54D-7467-4BC3-A0ED-0A909FE58E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882F1-F992-485E-B5E5-FBD03687A2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BE06-27BA-409E-828D-0592B846A2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0E9DD37-06CF-4354-AB74-8E9E6526874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4398963" y="1155237"/>
            <a:ext cx="3803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9600" dirty="0" smtClean="0">
                <a:solidFill>
                  <a:srgbClr val="09255F"/>
                </a:solidFill>
              </a:rPr>
              <a:t>Art</a:t>
            </a:r>
            <a:endParaRPr lang="en-US" altLang="zh-CN" sz="9600" dirty="0">
              <a:solidFill>
                <a:srgbClr val="09255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第一课时</a:t>
            </a:r>
            <a:endParaRPr lang="en-US" altLang="zh-CN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1782" y="4769664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6225"/>
            <a:ext cx="1547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圆角矩形标注 4"/>
          <p:cNvSpPr>
            <a:spLocks noChangeArrowheads="1"/>
          </p:cNvSpPr>
          <p:nvPr/>
        </p:nvSpPr>
        <p:spPr bwMode="auto">
          <a:xfrm>
            <a:off x="2255838" y="1254125"/>
            <a:ext cx="5605462" cy="1149350"/>
          </a:xfrm>
          <a:prstGeom prst="wedgeRoundRectCallout">
            <a:avLst>
              <a:gd name="adj1" fmla="val -56833"/>
              <a:gd name="adj2" fmla="val 8115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the one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 the left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I like the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colours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The night sky is beautiful.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altLang="zh-CN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Presentation</a:t>
            </a:r>
            <a:r>
              <a:rPr lang="en-US" altLang="zh-CN" sz="2800" b="1" dirty="0">
                <a:solidFill>
                  <a:srgbClr val="E93750"/>
                </a:solidFill>
              </a:rPr>
              <a:t> </a:t>
            </a:r>
          </a:p>
        </p:txBody>
      </p:sp>
      <p:pic>
        <p:nvPicPr>
          <p:cNvPr id="38913" name="Picture 1" descr="C:\Users\Administrator\AppData\Roaming\Tencent\Users\534161761\QQ\WinTemp\RichOle\C5}3N2QVRSU3)ZS851K5[C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8425" y="2581275"/>
            <a:ext cx="350996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6788" y="5353050"/>
            <a:ext cx="721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This is an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oil painting</a:t>
            </a:r>
            <a:r>
              <a:rPr lang="en-US" altLang="zh-CN" sz="3600" b="1">
                <a:solidFill>
                  <a:srgbClr val="333333"/>
                </a:solidFill>
                <a:latin typeface="Times New Roman" panose="02020603050405020304" pitchFamily="18" charset="0"/>
              </a:rPr>
              <a:t>. It’s colourful</a:t>
            </a:r>
            <a:r>
              <a:rPr lang="en-US" altLang="zh-CN">
                <a:latin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Presentation </a:t>
            </a:r>
          </a:p>
        </p:txBody>
      </p:sp>
      <p:pic>
        <p:nvPicPr>
          <p:cNvPr id="21506" name="Picture 8" descr="C:\Users\Administrator\AppData\Roaming\Tencent\Users\534161761\QQ\WinTemp\RichOle\P0$GCLG{N]J`39B]JX03UO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876550"/>
            <a:ext cx="2667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C:\Users\Administrator\AppData\Roaming\Tencent\Users\534161761\QQ\WinTemp\RichOle\~`X2_~Z3]XZ0R{F95SZHC6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522538"/>
            <a:ext cx="3041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矩形标注 6"/>
          <p:cNvSpPr>
            <a:spLocks noChangeArrowheads="1"/>
          </p:cNvSpPr>
          <p:nvPr/>
        </p:nvSpPr>
        <p:spPr bwMode="auto">
          <a:xfrm>
            <a:off x="2476500" y="1050925"/>
            <a:ext cx="4705350" cy="1344613"/>
          </a:xfrm>
          <a:prstGeom prst="wedgeRectCallout">
            <a:avLst>
              <a:gd name="adj1" fmla="val -56120"/>
              <a:gd name="adj2" fmla="val 11421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the one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 the right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I like horses. This horse looks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powerful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01963" y="5181600"/>
            <a:ext cx="5635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This is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Chinese ink painting</a:t>
            </a:r>
            <a:r>
              <a:rPr lang="en-US" altLang="zh-CN" sz="3200" b="1">
                <a:latin typeface="Times New Roman" panose="02020603050405020304" pitchFamily="18" charset="0"/>
              </a:rPr>
              <a:t>. It’s usually in black and white</a:t>
            </a:r>
            <a:r>
              <a:rPr lang="en-US" altLang="zh-CN">
                <a:latin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Read and circle the correct answers. 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914400" y="817563"/>
            <a:ext cx="72628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1.Why does Kitty like the oil painting?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    She likes the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colours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   She likes the stars.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14400" y="2601913"/>
            <a:ext cx="7993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2.Why does Joe like the Chinese ink paintings?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    He likes the horses. The horse looks powerful.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    He likes the ideas.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14400" y="4244975"/>
            <a:ext cx="7262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A Chinese ink painting is usually_______?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  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colourful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   in black and white.</a:t>
            </a:r>
          </a:p>
        </p:txBody>
      </p:sp>
      <p:pic>
        <p:nvPicPr>
          <p:cNvPr id="11" name="Picture 4" descr="046b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3613" y="1439863"/>
            <a:ext cx="406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046b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4563" y="3173413"/>
            <a:ext cx="4413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046b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9000" y="5300663"/>
            <a:ext cx="406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>
          <a:xfrm>
            <a:off x="147638" y="1755775"/>
            <a:ext cx="8229600" cy="1593850"/>
          </a:xfrm>
        </p:spPr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rgbClr val="00B050"/>
                </a:solidFill>
              </a:rPr>
              <a:t>Enjoy reading.</a:t>
            </a:r>
            <a:endParaRPr lang="zh-CN" altLang="en-US" sz="60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altLang="zh-CN" sz="2800" b="1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Work in pairs</a:t>
            </a:r>
            <a:r>
              <a:rPr lang="en-US" altLang="zh-CN" sz="2800" b="1">
                <a:solidFill>
                  <a:srgbClr val="E93750"/>
                </a:solidFill>
                <a:sym typeface="Arial" panose="020B0604020202020204" pitchFamily="34" charset="0"/>
              </a:rPr>
              <a:t>  </a:t>
            </a:r>
          </a:p>
        </p:txBody>
      </p:sp>
      <p:pic>
        <p:nvPicPr>
          <p:cNvPr id="26626" name="Picture 8" descr="C:\Users\Administrator\AppData\Roaming\Tencent\Users\534161761\QQ\WinTemp\RichOle\]PA[[U5E2FBBMFI@TJ2LY@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87425"/>
            <a:ext cx="82296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8675" name="TextBox 2"/>
          <p:cNvSpPr>
            <a:spLocks noChangeArrowheads="1"/>
          </p:cNvSpPr>
          <p:nvPr/>
        </p:nvSpPr>
        <p:spPr bwMode="auto">
          <a:xfrm>
            <a:off x="957263" y="1371600"/>
            <a:ext cx="79660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本课重点句型：</a:t>
            </a:r>
          </a:p>
          <a:p>
            <a:pPr eaLnBrk="0" hangingPunct="0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Which one do you like?</a:t>
            </a:r>
          </a:p>
          <a:p>
            <a:pPr eaLnBrk="0" hangingPunct="0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the one on the left/ on the right.</a:t>
            </a:r>
          </a:p>
          <a:p>
            <a:pPr eaLnBrk="0" hangingPunct="0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the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colours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The night sky is beautiful.</a:t>
            </a:r>
          </a:p>
          <a:p>
            <a:pPr eaLnBrk="0" hangingPunct="0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horses. This horse looks </a:t>
            </a: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powerful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学会询问及回答喜欢的物品，并简要说明理由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sym typeface="Arial" panose="020B0604020202020204" pitchFamily="34" charset="0"/>
              </a:rPr>
              <a:t>选择自己喜欢的一幅艺术作品，并做简要介绍和说明理由。</a:t>
            </a:r>
            <a:endParaRPr lang="en-US" altLang="zh-CN" sz="2800" b="1" dirty="0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665288"/>
            <a:ext cx="8110538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pPr eaLnBrk="1" hangingPunct="1"/>
            <a:r>
              <a:rPr lang="zh-CN" altLang="zh-CN" sz="700" smtClean="0">
                <a:solidFill>
                  <a:srgbClr val="EDEDED"/>
                </a:solidFill>
              </a:rPr>
              <a:t>The En</a:t>
            </a:r>
            <a:r>
              <a:rPr lang="zh-CN" altLang="zh-CN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altLang="zh-CN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Warming </a:t>
            </a:r>
            <a:endParaRPr lang="en-US" altLang="zh-CN" sz="2800" b="1" dirty="0">
              <a:solidFill>
                <a:srgbClr val="E9375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39800" y="792163"/>
            <a:ext cx="706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Do you like drawing / painting?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839913"/>
            <a:ext cx="88328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39800" y="1204913"/>
            <a:ext cx="706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What do you use to draw/paint?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95438" y="4741863"/>
            <a:ext cx="6191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What’s this?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It’s a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brush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endParaRPr lang="en-US" altLang="zh-CN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5" descr="C:\Users\Administrator\AppData\Roaming\Tencent\Users\534161761\QQ\WinTemp\RichOle\BAPHR7_ROO%V@D]W$JQDRM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14388"/>
            <a:ext cx="58261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0888" y="4741863"/>
            <a:ext cx="6191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     What are these?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They’re</a:t>
            </a: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paints</a:t>
            </a: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5" descr="C:\Users\Administrator\AppData\Roaming\Tencent\Users\534161761\QQ\WinTemp\RichOle\E[HMWSAO23}5RLMG[()BQ$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814388"/>
            <a:ext cx="724217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81163" y="4735513"/>
            <a:ext cx="70056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There are two erasers.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Which one is </a:t>
            </a: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on the left</a:t>
            </a:r>
            <a:r>
              <a:rPr lang="en-US" altLang="zh-CN" sz="2800" b="1" dirty="0">
                <a:solidFill>
                  <a:srgbClr val="FE1E3E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5" descr="C:\Users\Administrator\AppData\Roaming\Tencent\Users\534161761\QQ\WinTemp\RichOle\EG4~KV@J_X)(8ZE8$74N5V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14388"/>
            <a:ext cx="633888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79563" y="4941888"/>
            <a:ext cx="6191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Which one is </a:t>
            </a:r>
            <a:r>
              <a:rPr lang="en-US" altLang="zh-CN" sz="2800" b="1">
                <a:solidFill>
                  <a:srgbClr val="FE1E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E1E3E"/>
                </a:solidFill>
                <a:latin typeface="Times New Roman" panose="02020603050405020304" pitchFamily="18" charset="0"/>
              </a:rPr>
              <a:t>on the right</a:t>
            </a:r>
            <a:r>
              <a:rPr lang="en-US" altLang="zh-CN" sz="2800" b="1">
                <a:solidFill>
                  <a:srgbClr val="FE1E3E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1" descr="C:\Users\Administrator\AppData\Roaming\Tencent\Users\534161761\QQ\WinTemp\RichOle\~PE7]OW)EV([13_]0[2M68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28688"/>
            <a:ext cx="687387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Match and say</a:t>
            </a:r>
          </a:p>
        </p:txBody>
      </p:sp>
      <p:sp>
        <p:nvSpPr>
          <p:cNvPr id="14338" name="TextBox 8"/>
          <p:cNvSpPr>
            <a:spLocks noChangeArrowheads="1"/>
          </p:cNvSpPr>
          <p:nvPr/>
        </p:nvSpPr>
        <p:spPr bwMode="auto">
          <a:xfrm>
            <a:off x="4143375" y="2252663"/>
            <a:ext cx="2087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 the right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paints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brush 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 the left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9" name="直接连接符 17"/>
          <p:cNvSpPr>
            <a:spLocks noChangeShapeType="1"/>
          </p:cNvSpPr>
          <p:nvPr/>
        </p:nvSpPr>
        <p:spPr bwMode="auto">
          <a:xfrm>
            <a:off x="2025650" y="2827338"/>
            <a:ext cx="2117725" cy="2257425"/>
          </a:xfrm>
          <a:prstGeom prst="line">
            <a:avLst/>
          </a:prstGeom>
          <a:noFill/>
          <a:ln w="28575">
            <a:solidFill>
              <a:srgbClr val="FE1E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0" name="直接连接符 18"/>
          <p:cNvSpPr>
            <a:spLocks noChangeShapeType="1"/>
          </p:cNvSpPr>
          <p:nvPr/>
        </p:nvSpPr>
        <p:spPr bwMode="auto">
          <a:xfrm flipV="1">
            <a:off x="2025650" y="3389313"/>
            <a:ext cx="2117725" cy="1077912"/>
          </a:xfrm>
          <a:prstGeom prst="line">
            <a:avLst/>
          </a:prstGeom>
          <a:noFill/>
          <a:ln w="28575">
            <a:solidFill>
              <a:srgbClr val="FE1E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1" name="直接连接符 19"/>
          <p:cNvSpPr>
            <a:spLocks noChangeShapeType="1"/>
          </p:cNvSpPr>
          <p:nvPr/>
        </p:nvSpPr>
        <p:spPr bwMode="auto">
          <a:xfrm>
            <a:off x="5635625" y="2709863"/>
            <a:ext cx="1192213" cy="1927225"/>
          </a:xfrm>
          <a:prstGeom prst="line">
            <a:avLst/>
          </a:prstGeom>
          <a:noFill/>
          <a:ln w="28575">
            <a:solidFill>
              <a:srgbClr val="FE1E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2" name="直接连接符 20"/>
          <p:cNvSpPr>
            <a:spLocks noChangeShapeType="1"/>
          </p:cNvSpPr>
          <p:nvPr/>
        </p:nvSpPr>
        <p:spPr bwMode="auto">
          <a:xfrm flipV="1">
            <a:off x="4960938" y="3063875"/>
            <a:ext cx="1630362" cy="1223963"/>
          </a:xfrm>
          <a:prstGeom prst="line">
            <a:avLst/>
          </a:prstGeom>
          <a:noFill/>
          <a:ln w="28575">
            <a:solidFill>
              <a:srgbClr val="FE1E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87488" y="5522913"/>
            <a:ext cx="63071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E1E3E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you want to go to the art museum?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925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Follow me!</a:t>
            </a:r>
          </a:p>
        </p:txBody>
      </p:sp>
      <p:pic>
        <p:nvPicPr>
          <p:cNvPr id="14344" name="Picture 5" descr="C:\Users\Administrator\AppData\Roaming\Tencent\Users\534161761\QQ\WinTemp\RichOle\BAPHR7_ROO%V@D]W$JQDRM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9725" y="1457325"/>
            <a:ext cx="21764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C:\Users\Administrator\AppData\Roaming\Tencent\Users\534161761\QQ\WinTemp\RichOle\E[HMWSAO23}5RLMG[()BQ$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75063"/>
            <a:ext cx="19605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C:\Users\Administrator\AppData\Roaming\Tencent\Users\534161761\QQ\WinTemp\RichOle\EG4~KV@J_X)(8ZE8$74N5V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431925"/>
            <a:ext cx="2168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" descr="C:\Users\Administrator\AppData\Roaming\Tencent\Users\534161761\QQ\WinTemp\RichOle\~PE7]OW)EV([13_]0[2M68U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89725" y="3602038"/>
            <a:ext cx="2176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2"/>
          <p:cNvSpPr>
            <a:spLocks noGrp="1" noChangeArrowheads="1"/>
          </p:cNvSpPr>
          <p:nvPr>
            <p:ph idx="1"/>
          </p:nvPr>
        </p:nvSpPr>
        <p:spPr>
          <a:xfrm>
            <a:off x="317500" y="5132388"/>
            <a:ext cx="8229600" cy="831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smtClean="0"/>
              <a:t>                   Wow! They’re great.</a:t>
            </a:r>
            <a:endParaRPr lang="zh-CN" altLang="en-US" b="1" smtClean="0"/>
          </a:p>
        </p:txBody>
      </p:sp>
      <p:pic>
        <p:nvPicPr>
          <p:cNvPr id="16386" name="Picture 1" descr="C:\Users\Administrator\AppData\Roaming\Tencent\Users\534161761\QQ\WinTemp\RichOle\PY{8WNF$~WIHWXF3ZBTTV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13"/>
            <a:ext cx="7948613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altLang="zh-CN" sz="2800" b="1">
                <a:solidFill>
                  <a:srgbClr val="E93750"/>
                </a:solidFill>
                <a:latin typeface="Times New Roman" panose="02020603050405020304" pitchFamily="18" charset="0"/>
              </a:rPr>
              <a:t>Presentation</a:t>
            </a:r>
            <a:r>
              <a:rPr lang="en-US" altLang="zh-CN" sz="2800" b="1">
                <a:solidFill>
                  <a:srgbClr val="E93750"/>
                </a:solidFill>
              </a:rPr>
              <a:t> </a:t>
            </a:r>
          </a:p>
        </p:txBody>
      </p:sp>
      <p:pic>
        <p:nvPicPr>
          <p:cNvPr id="17410" name="Picture 8" descr="C:\Users\Administrator\AppData\Roaming\Tencent\Users\534161761\QQ\WinTemp\RichOle\4)D}H(_9PJ1Z_DS``QP6_F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879600"/>
            <a:ext cx="849471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885950" y="817563"/>
            <a:ext cx="544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Which one do you like?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全屏显示(4:3)</PresentationFormat>
  <Paragraphs>58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    Presentation  </vt:lpstr>
      <vt:lpstr>    Presentation</vt:lpstr>
      <vt:lpstr>    Presentation</vt:lpstr>
      <vt:lpstr>    Presentation</vt:lpstr>
      <vt:lpstr>Match and say</vt:lpstr>
      <vt:lpstr>PowerPoint 演示文稿</vt:lpstr>
      <vt:lpstr>PowerPoint 演示文稿</vt:lpstr>
      <vt:lpstr>PowerPoint 演示文稿</vt:lpstr>
      <vt:lpstr>Presentation </vt:lpstr>
      <vt:lpstr>    Read and circle the correct answers. </vt:lpstr>
      <vt:lpstr>Enjoy reading.</vt:lpstr>
      <vt:lpstr>PowerPoint 演示文稿</vt:lpstr>
      <vt:lpstr>Summary</vt:lpstr>
      <vt:lpstr>PowerPoint 演示文稿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2022-01-22T03:33:01Z</dcterms:created>
  <dcterms:modified xsi:type="dcterms:W3CDTF">2023-01-17T00:23:06Z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0A070B7FDBDC44DAA02581E71DBFCDCA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