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BC21-130B-4052-86D8-FFA8F667528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8845E-E472-490A-83A6-52766ABD9B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8845E-E472-490A-83A6-52766ABD9B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38" y="1065213"/>
            <a:ext cx="7772400" cy="111125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2327275"/>
            <a:ext cx="6400800" cy="8001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>
                <a:solidFill>
                  <a:srgbClr val="336699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671513"/>
            <a:ext cx="2058987" cy="5456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9263" y="671513"/>
            <a:ext cx="6026150" cy="5456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CF0A-21EF-499E-8097-3C9A58C9D5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27188"/>
            <a:ext cx="403860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7188"/>
            <a:ext cx="403860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6715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7188"/>
            <a:ext cx="82296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6\Lesson%2031\L31&#35838;&#25991;&#26391;&#35835;.mp3" TargetMode="External"/><Relationship Id="rId1" Type="http://schemas.microsoft.com/office/2007/relationships/media" Target="file:///C:\Documents%20and%20Settings\Administrator\&#26700;&#38754;\&#20864;&#25945;&#19971;&#19979;%20Unit%206\Lesson%2031\L31&#35838;&#25991;&#26391;&#35835;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6\Lesson%2031\L31-No.1.mp3" TargetMode="External"/><Relationship Id="rId1" Type="http://schemas.microsoft.com/office/2007/relationships/media" Target="file:///C:\Documents%20and%20Settings\Administrator\&#26700;&#38754;\&#20864;&#25945;&#19971;&#19979;%20Unit%206\Lesson%2031\L31-No.1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-4665" y="2666999"/>
            <a:ext cx="914866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What 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Strange Weather!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2421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52400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Unit 6   Seasons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161925" y="1000125"/>
            <a:ext cx="37179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80000"/>
              </a:lnSpc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snowball</a:t>
            </a: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wake up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come out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go away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write a report about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go swimming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go skiing/skating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have snowball fights </a:t>
            </a:r>
            <a:endParaRPr lang="en-US" altLang="zh-CN" sz="2800" b="1">
              <a:latin typeface="方正黑体简体"/>
              <a:ea typeface="方正黑体简体"/>
              <a:cs typeface="方正黑体简体"/>
            </a:endParaRPr>
          </a:p>
          <a:p>
            <a:pPr algn="r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30000"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good work </a:t>
            </a:r>
          </a:p>
        </p:txBody>
      </p:sp>
      <p:sp>
        <p:nvSpPr>
          <p:cNvPr id="23555" name="矩形 23554"/>
          <p:cNvSpPr>
            <a:spLocks noChangeArrowheads="1"/>
          </p:cNvSpPr>
          <p:nvPr/>
        </p:nvSpPr>
        <p:spPr bwMode="auto">
          <a:xfrm>
            <a:off x="3998913" y="865188"/>
            <a:ext cx="52228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en-US" altLang="zh-CN" sz="2800" b="1" i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n.</a:t>
            </a:r>
            <a:r>
              <a:rPr lang="en-US" altLang="zh-CN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雪球</a:t>
            </a:r>
            <a:endParaRPr lang="zh-CN" altLang="en-US" sz="2800" b="1">
              <a:solidFill>
                <a:srgbClr val="0442E2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醒来；叫醒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出来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消失；离开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写一份关于</a:t>
            </a:r>
            <a:r>
              <a:rPr lang="en-US" altLang="zh-CN" sz="2800" b="1">
                <a:solidFill>
                  <a:srgbClr val="0442E2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的报告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去游泳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去滑雪</a:t>
            </a:r>
            <a:r>
              <a:rPr lang="en-US" altLang="zh-CN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冰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打雪仗</a:t>
            </a:r>
          </a:p>
          <a:p>
            <a:pPr eaLnBrk="0" hangingPunct="0">
              <a:lnSpc>
                <a:spcPct val="13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442E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干得好；做得很棒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1503363" y="476250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sp>
        <p:nvSpPr>
          <p:cNvPr id="13315" name="文本框 14339"/>
          <p:cNvSpPr txBox="1">
            <a:spLocks noChangeArrowheads="1"/>
          </p:cNvSpPr>
          <p:nvPr/>
        </p:nvSpPr>
        <p:spPr bwMode="auto">
          <a:xfrm>
            <a:off x="179388" y="1447800"/>
            <a:ext cx="87137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Mr. Jones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Hello, class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Did you notice the wild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weather today?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Yes, I did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I woke up this morning and I was surprised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What a snowy day!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Danny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Yeah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Then the sun came out and it became warm. All the snow went away.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Kim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And right now the sky is dark. It’s going to rain.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Mr. Jones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Yes, you’re right. What strange weather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We are experiencing almost four different seasons in one day</a:t>
            </a:r>
            <a:r>
              <a:rPr lang="zh-CN" altLang="en-US" sz="2400" b="1" dirty="0">
                <a:latin typeface="Times New Roman" panose="02020603050405020304" pitchFamily="18" charset="0"/>
              </a:rPr>
              <a:t>！</a:t>
            </a:r>
            <a:r>
              <a:rPr lang="en-US" altLang="zh-CN" sz="2400" b="1" dirty="0">
                <a:latin typeface="Times New Roman" panose="02020603050405020304" pitchFamily="18" charset="0"/>
              </a:rPr>
              <a:t>Now, class, I want you to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write </a:t>
            </a:r>
            <a:r>
              <a:rPr lang="en-US" altLang="zh-CN" sz="2400" b="1" dirty="0">
                <a:latin typeface="Times New Roman" panose="02020603050405020304" pitchFamily="18" charset="0"/>
              </a:rPr>
              <a:t>a report</a:t>
            </a:r>
          </a:p>
        </p:txBody>
      </p:sp>
      <p:pic>
        <p:nvPicPr>
          <p:cNvPr id="14341" name="L31课文朗读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762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占位符 38914"/>
          <p:cNvSpPr>
            <a:spLocks noGrp="1" noChangeArrowheads="1"/>
          </p:cNvSpPr>
          <p:nvPr>
            <p:ph idx="1"/>
          </p:nvPr>
        </p:nvSpPr>
        <p:spPr>
          <a:xfrm>
            <a:off x="382588" y="657225"/>
            <a:ext cx="8713787" cy="554355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about your favourite season. Why is it your favourite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season</a:t>
            </a:r>
            <a:r>
              <a:rPr lang="zh-CN" altLang="en-US" b="1" smtClean="0">
                <a:latin typeface="Times New Roman" panose="02020603050405020304" pitchFamily="18" charset="0"/>
              </a:rPr>
              <a:t>？</a:t>
            </a:r>
            <a:r>
              <a:rPr lang="en-US" altLang="zh-CN" b="1" smtClean="0">
                <a:latin typeface="Times New Roman" panose="02020603050405020304" pitchFamily="18" charset="0"/>
              </a:rPr>
              <a:t>What do you like about that season?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Steven</a:t>
            </a:r>
            <a:r>
              <a:rPr lang="zh-CN" altLang="en-US" b="1" smtClean="0">
                <a:latin typeface="Times New Roman" panose="02020603050405020304" pitchFamily="18" charset="0"/>
              </a:rPr>
              <a:t>：</a:t>
            </a:r>
            <a:r>
              <a:rPr lang="en-US" altLang="zh-CN" b="1" smtClean="0">
                <a:latin typeface="Times New Roman" panose="02020603050405020304" pitchFamily="18" charset="0"/>
              </a:rPr>
              <a:t>Well</a:t>
            </a:r>
            <a:r>
              <a:rPr lang="zh-CN" altLang="en-US" b="1" smtClean="0">
                <a:latin typeface="Times New Roman" panose="02020603050405020304" pitchFamily="18" charset="0"/>
              </a:rPr>
              <a:t>，</a:t>
            </a:r>
            <a:r>
              <a:rPr lang="en-US" altLang="zh-CN" b="1" smtClean="0">
                <a:latin typeface="Times New Roman" panose="02020603050405020304" pitchFamily="18" charset="0"/>
              </a:rPr>
              <a:t>I love spring</a:t>
            </a:r>
            <a:r>
              <a:rPr lang="zh-CN" altLang="en-US" b="1" smtClean="0">
                <a:latin typeface="Times New Roman" panose="02020603050405020304" pitchFamily="18" charset="0"/>
              </a:rPr>
              <a:t>！</a:t>
            </a:r>
            <a:r>
              <a:rPr lang="en-US" altLang="zh-CN" b="1" smtClean="0">
                <a:latin typeface="Times New Roman" panose="02020603050405020304" pitchFamily="18" charset="0"/>
              </a:rPr>
              <a:t>It is spring right now.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And spring usually means green trees, beautiful flowers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and playing in the rain.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b="1" smtClean="0">
                <a:latin typeface="Times New Roman" panose="02020603050405020304" pitchFamily="18" charset="0"/>
              </a:rPr>
              <a:t>：</a:t>
            </a:r>
            <a:r>
              <a:rPr lang="en-US" altLang="zh-CN" b="1" smtClean="0">
                <a:latin typeface="Times New Roman" panose="02020603050405020304" pitchFamily="18" charset="0"/>
              </a:rPr>
              <a:t>I like summer. The weather turns hot and I can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go swimming.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solidFill>
                  <a:srgbClr val="0442E2"/>
                </a:solidFill>
                <a:latin typeface="Times New Roman" panose="02020603050405020304" pitchFamily="18" charset="0"/>
              </a:rPr>
              <a:t>Kim</a:t>
            </a:r>
            <a:r>
              <a:rPr lang="zh-CN" altLang="en-US" b="1" smtClean="0">
                <a:latin typeface="Times New Roman" panose="02020603050405020304" pitchFamily="18" charset="0"/>
              </a:rPr>
              <a:t>：</a:t>
            </a:r>
            <a:r>
              <a:rPr lang="en-US" altLang="zh-CN" b="1" smtClean="0">
                <a:latin typeface="Times New Roman" panose="02020603050405020304" pitchFamily="18" charset="0"/>
              </a:rPr>
              <a:t>Autumn is my favourite season. It’s so colourful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and the weather is nice and cool.</a:t>
            </a:r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9939"/>
          <p:cNvSpPr txBox="1">
            <a:spLocks noChangeArrowheads="1"/>
          </p:cNvSpPr>
          <p:nvPr/>
        </p:nvSpPr>
        <p:spPr bwMode="auto">
          <a:xfrm>
            <a:off x="395288" y="620713"/>
            <a:ext cx="82089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Danny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r>
              <a:rPr lang="en-US" altLang="zh-CN" sz="3200" b="1" dirty="0">
                <a:latin typeface="Times New Roman" panose="02020603050405020304" pitchFamily="18" charset="0"/>
              </a:rPr>
              <a:t>Well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</a:rPr>
              <a:t>I like winter. The weather is cold and there is a lot of snow. You can go skiing and skating. You can also have snowball fights. But you have to wear warm clothes.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Mr. Jones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r>
              <a:rPr lang="en-US" altLang="zh-CN" sz="3200" b="1" dirty="0">
                <a:latin typeface="Times New Roman" panose="02020603050405020304" pitchFamily="18" charset="0"/>
              </a:rPr>
              <a:t>Good work, everyone</a:t>
            </a:r>
            <a:r>
              <a:rPr lang="zh-CN" altLang="en-US" sz="3200" b="1" dirty="0">
                <a:latin typeface="Times New Roman" panose="02020603050405020304" pitchFamily="18" charset="0"/>
              </a:rPr>
              <a:t>！</a:t>
            </a:r>
            <a:r>
              <a:rPr lang="en-US" altLang="zh-CN" sz="3200" b="1" dirty="0">
                <a:latin typeface="Times New Roman" panose="02020603050405020304" pitchFamily="18" charset="0"/>
              </a:rPr>
              <a:t>You are all going to write some wonderful reports.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1582738"/>
            <a:ext cx="87614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What are the students’ </a:t>
            </a:r>
            <a:r>
              <a:rPr lang="en-US" altLang="zh-C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seasons?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Listen and fill in the table.</a:t>
            </a: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>
            <p:ph idx="4294967295"/>
          </p:nvPr>
        </p:nvGraphicFramePr>
        <p:xfrm>
          <a:off x="685800" y="2924175"/>
          <a:ext cx="8458200" cy="3106738"/>
        </p:xfrm>
        <a:graphic>
          <a:graphicData uri="http://schemas.openxmlformats.org/drawingml/2006/table">
            <a:tbl>
              <a:tblPr/>
              <a:tblGrid>
                <a:gridCol w="157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Favourite Season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0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Steven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4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Jenny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1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Kim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0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Danny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marL="742950" indent="-74295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6858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3" marR="9143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7" name="文本框 40961"/>
          <p:cNvSpPr txBox="1">
            <a:spLocks noChangeArrowheads="1"/>
          </p:cNvSpPr>
          <p:nvPr/>
        </p:nvSpPr>
        <p:spPr bwMode="auto">
          <a:xfrm>
            <a:off x="3308350" y="647700"/>
            <a:ext cx="2527300" cy="644525"/>
          </a:xfrm>
          <a:prstGeom prst="rect">
            <a:avLst/>
          </a:prstGeom>
          <a:solidFill>
            <a:srgbClr val="D3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Let’s Do It!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81450" y="3451225"/>
            <a:ext cx="25003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Spring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95750" y="4108450"/>
            <a:ext cx="25003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95750" y="4749800"/>
            <a:ext cx="25003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Autumn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8750" y="5407025"/>
            <a:ext cx="2513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Winter</a:t>
            </a:r>
          </a:p>
        </p:txBody>
      </p:sp>
      <p:pic>
        <p:nvPicPr>
          <p:cNvPr id="15389" name="L31-No.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1351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8169" fill="hold"/>
                                        <p:tgtEl>
                                          <p:spTgt spid="15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366713" y="919163"/>
            <a:ext cx="8724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2. What was the weather like that day?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Read the lesson and put the weather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descriptions in the correct order.</a:t>
            </a:r>
          </a:p>
        </p:txBody>
      </p:sp>
      <p:sp>
        <p:nvSpPr>
          <p:cNvPr id="16387" name="Text Box 15"/>
          <p:cNvSpPr txBox="1"/>
          <p:nvPr/>
        </p:nvSpPr>
        <p:spPr>
          <a:xfrm>
            <a:off x="523875" y="2314575"/>
            <a:ext cx="7848600" cy="398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1. Right now the sky is dark.</a:t>
            </a:r>
          </a:p>
          <a:p>
            <a:pPr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2. All the snow went away.</a:t>
            </a:r>
          </a:p>
          <a:p>
            <a:pPr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3. The sun came out and it became warm.</a:t>
            </a:r>
          </a:p>
          <a:p>
            <a:pPr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4. What a snowy day!</a:t>
            </a:r>
          </a:p>
          <a:p>
            <a:pPr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5. It is going to rain.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The correct order is :_____________</a:t>
            </a: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3806825" y="5657850"/>
            <a:ext cx="3581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4, 3, 2, 1, 5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457200" y="850900"/>
            <a:ext cx="8382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</a:rPr>
              <a:t>3. Match the pictures with the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</a:rPr>
              <a:t>   exclamatory sentences.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457200" y="2000250"/>
            <a:ext cx="3095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What a snowy day!</a:t>
            </a:r>
          </a:p>
          <a:p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374650" y="3182938"/>
            <a:ext cx="4343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What beautiful flowers they are</a:t>
            </a:r>
            <a:r>
              <a:rPr lang="zh-CN" altLang="en-US" sz="2800" b="1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586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What a hot, sunny day!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457200" y="5583238"/>
            <a:ext cx="379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What cool weather it is!</a:t>
            </a:r>
          </a:p>
        </p:txBody>
      </p:sp>
      <p:sp>
        <p:nvSpPr>
          <p:cNvPr id="18443" name="Line 22"/>
          <p:cNvSpPr>
            <a:spLocks noChangeShapeType="1"/>
          </p:cNvSpPr>
          <p:nvPr/>
        </p:nvSpPr>
        <p:spPr bwMode="auto">
          <a:xfrm>
            <a:off x="4029075" y="2344738"/>
            <a:ext cx="3133725" cy="83978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23"/>
          <p:cNvSpPr>
            <a:spLocks noChangeShapeType="1"/>
          </p:cNvSpPr>
          <p:nvPr/>
        </p:nvSpPr>
        <p:spPr bwMode="auto">
          <a:xfrm flipV="1">
            <a:off x="4029075" y="2108200"/>
            <a:ext cx="2905125" cy="107473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24"/>
          <p:cNvSpPr>
            <a:spLocks noChangeShapeType="1"/>
          </p:cNvSpPr>
          <p:nvPr/>
        </p:nvSpPr>
        <p:spPr bwMode="auto">
          <a:xfrm>
            <a:off x="4246563" y="4572000"/>
            <a:ext cx="3100387" cy="101123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Line 25"/>
          <p:cNvSpPr>
            <a:spLocks noChangeShapeType="1"/>
          </p:cNvSpPr>
          <p:nvPr/>
        </p:nvSpPr>
        <p:spPr bwMode="auto">
          <a:xfrm flipV="1">
            <a:off x="4400550" y="4572000"/>
            <a:ext cx="2533650" cy="1447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85025" y="1816100"/>
            <a:ext cx="1397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C200507131638567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5500" y="2947988"/>
            <a:ext cx="1390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5025" y="4184650"/>
            <a:ext cx="1397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QQ截图201304030955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75500" y="5337175"/>
            <a:ext cx="14160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07988" y="642938"/>
            <a:ext cx="8382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</a:rPr>
              <a:t>4. Fill in the blanks with the words or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</a:rPr>
              <a:t>    phrase in the box.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7058025" cy="1600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   notice             dark               strange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                wild             wake up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25425" y="3200400"/>
            <a:ext cx="8747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The man always sleeps in the day and works at night. That is very ______.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It’s getting ______. I must go home.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What time do you usually _________ every morning?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699000" y="5570538"/>
            <a:ext cx="1457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wake up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16188" y="3803650"/>
            <a:ext cx="1309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strange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6188" y="4718050"/>
            <a:ext cx="91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dark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73075" y="725488"/>
            <a:ext cx="69342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Our teacher changed her hair style. Do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you _____ that?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5. Sometimes the sea is quiet and sometimes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it’s very ______.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504950" y="1539875"/>
            <a:ext cx="1092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309813" y="3309938"/>
            <a:ext cx="835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wild</a:t>
            </a:r>
          </a:p>
        </p:txBody>
      </p:sp>
      <p:pic>
        <p:nvPicPr>
          <p:cNvPr id="20485" name="图片 19460" descr="timg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141663"/>
            <a:ext cx="26812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147763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感叹句的用法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04800" y="1803400"/>
            <a:ext cx="841692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感叹句由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what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引导。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引导的感叹句的构成：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 +a/an+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形容词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单数可数名词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其他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)!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 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形容词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不可数名词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复数可数名词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其他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)!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a beautiful flower (it is)!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多么漂亮的花啊！ 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tall trees (they are)!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多么高的树啊！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285875" y="311150"/>
            <a:ext cx="6454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Grammar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3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charRg st="3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charRg st="3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charRg st="6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charRg st="6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2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charRg st="12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charRg st="12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Q截图20140901114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1281113"/>
            <a:ext cx="611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/>
          <p:nvPr/>
        </p:nvSpPr>
        <p:spPr>
          <a:xfrm>
            <a:off x="936625" y="1092200"/>
            <a:ext cx="7920038" cy="560228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4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1. Be able to use the words and expressions: strange, notice, wild, wake, surprised, become, dark, ski, snowball,wake up, come out, go away, write a report about..., go swimming, go skiing/skating, have snowball fights, good work, change one's hair style</a:t>
            </a:r>
          </a:p>
          <a:p>
            <a:pPr marL="342900" indent="-342900" eaLnBrk="0" hangingPunct="0">
              <a:lnSpc>
                <a:spcPct val="14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2. K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now four </a:t>
            </a:r>
            <a:r>
              <a:rPr lang="en-US" altLang="zh-CN" sz="2800" b="1" dirty="0" err="1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seansons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eaLnBrk="0" hangingPunct="0">
              <a:lnSpc>
                <a:spcPct val="14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3. Learn to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describe the weather</a:t>
            </a:r>
            <a:r>
              <a:rPr lang="en-US" altLang="zh-CN" sz="2800" b="1" dirty="0">
                <a:latin typeface="Times New Roman" panose="02020603050405020304" pitchFamily="18" charset="0"/>
              </a:rPr>
              <a:t> .</a:t>
            </a:r>
            <a:endParaRPr lang="en-US" altLang="zh-CN" sz="28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4. Learn some key sentences: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 </a:t>
            </a:r>
          </a:p>
        </p:txBody>
      </p:sp>
      <p:pic>
        <p:nvPicPr>
          <p:cNvPr id="6148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79963"/>
            <a:ext cx="612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8" y="5451475"/>
            <a:ext cx="611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24575"/>
            <a:ext cx="6111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2360613" y="428625"/>
            <a:ext cx="5072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charRg st="0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charRg st="0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85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charRg st="285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charRg st="285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07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charRg st="307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charRg st="307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41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charRg st="341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charRg st="341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1219200" y="4038600"/>
            <a:ext cx="686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chemeClr val="bg1"/>
                </a:solidFill>
              </a:rPr>
              <a:t>Xi’an—the Walled City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708025"/>
            <a:ext cx="8515350" cy="38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引导的感叹句的构成：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形容词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副词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主语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谓语！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How big the room is</a:t>
            </a:r>
            <a:r>
              <a:rPr lang="zh-CN" altLang="en-US" sz="2800" b="1" dirty="0">
                <a:latin typeface="Times New Roman" panose="02020603050405020304" pitchFamily="18" charset="0"/>
              </a:rPr>
              <a:t>！ （</a:t>
            </a:r>
            <a:r>
              <a:rPr lang="en-US" altLang="zh-CN" sz="2800" b="1" dirty="0">
                <a:latin typeface="Times New Roman" panose="02020603050405020304" pitchFamily="18" charset="0"/>
              </a:rPr>
              <a:t>how+</a:t>
            </a:r>
            <a:r>
              <a:rPr lang="zh-CN" altLang="en-US" sz="2800" b="1" dirty="0">
                <a:latin typeface="Times New Roman" panose="02020603050405020304" pitchFamily="18" charset="0"/>
              </a:rPr>
              <a:t>形容词）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这个房间好大！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How fast the boy is running</a:t>
            </a:r>
            <a:r>
              <a:rPr lang="zh-CN" altLang="en-US" sz="2800" b="1" dirty="0">
                <a:latin typeface="Times New Roman" panose="02020603050405020304" pitchFamily="18" charset="0"/>
              </a:rPr>
              <a:t>！（</a:t>
            </a:r>
            <a:r>
              <a:rPr lang="en-US" altLang="zh-CN" sz="2800" b="1" dirty="0">
                <a:latin typeface="Times New Roman" panose="02020603050405020304" pitchFamily="18" charset="0"/>
              </a:rPr>
              <a:t>how+</a:t>
            </a:r>
            <a:r>
              <a:rPr lang="zh-CN" altLang="en-US" sz="2800" b="1" dirty="0">
                <a:latin typeface="Times New Roman" panose="02020603050405020304" pitchFamily="18" charset="0"/>
              </a:rPr>
              <a:t>副词）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这个男孩跑得真快</a:t>
            </a:r>
            <a:r>
              <a:rPr lang="en-US" altLang="zh-CN" sz="2800" b="1" dirty="0"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22532" name="图片 21507" descr="7~F{VVJJ7R7K[2[J1DXT[P3_看图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508500"/>
            <a:ext cx="22161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3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charRg st="35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6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charRg st="6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74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charRg st="74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1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charRg st="11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284163" y="749300"/>
            <a:ext cx="8575675" cy="39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How＋形容词＋a/an＋可数名词单数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(＋主语＋谓语)！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例：How nice a girl she is！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她是多么好的一个女孩啊！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How＋主语＋谓语！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例：How time flies！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时间过得真快呀！</a:t>
            </a:r>
          </a:p>
        </p:txBody>
      </p:sp>
      <p:pic>
        <p:nvPicPr>
          <p:cNvPr id="23555" name="图片 22530" descr="t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141663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34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29">
                                            <p:txEl>
                                              <p:charRg st="34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7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29">
                                            <p:txEl>
                                              <p:charRg st="7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8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29">
                                            <p:txEl>
                                              <p:charRg st="87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10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charRg st="105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7975" y="1243013"/>
            <a:ext cx="8655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Did you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wild weather today?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notice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注意到；看到。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44475" y="2513013"/>
            <a:ext cx="87836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【探究总结】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notice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作及物动词的四个结构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①notice sb. /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注意到某人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某物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②notice+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宾语从句 注意到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看到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③notice sb. /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do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注意到某人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某物做某事了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④notice sb. /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doing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注意到某人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某物正在做某事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344613" y="406400"/>
            <a:ext cx="64547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238125" y="1354138"/>
            <a:ext cx="89042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noticed that he got up very early.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我注意到他起床很早。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Did you notice Tom come in?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你看到汤姆进来了吗？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When I went by the classroom, I noticed a student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doing his homework in the classroom.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当我经过教室时，我注意到有一名学生正在教室里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做作业。</a:t>
            </a:r>
            <a:endParaRPr lang="zh-CN" altLang="en-US" sz="2800" dirty="0"/>
          </a:p>
        </p:txBody>
      </p:sp>
      <p:pic>
        <p:nvPicPr>
          <p:cNvPr id="25603" name="图片 24578" descr="AJ$KB9XD05)XFEH_D9OHVW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7638" y="946150"/>
            <a:ext cx="2441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47700" y="511175"/>
            <a:ext cx="78501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【学以致用】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When the teacher came in, he noticed some students _______ in the classroom.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sleep            B. slept      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C. sleeping       D. to sleep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43188" y="2154238"/>
            <a:ext cx="661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图片 40963" descr="timg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292600"/>
            <a:ext cx="34194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5"/>
          <p:cNvSpPr txBox="1">
            <a:spLocks noChangeArrowheads="1"/>
          </p:cNvSpPr>
          <p:nvPr/>
        </p:nvSpPr>
        <p:spPr bwMode="auto">
          <a:xfrm>
            <a:off x="209550" y="558800"/>
            <a:ext cx="8486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woke up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this morning and I was surprised!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wake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醒。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93675" y="1943100"/>
            <a:ext cx="8758238" cy="45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【探究总结】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wake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的用法：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(1)wake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用作不及物动词意为“醒；醒来”，常用于短语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wake up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(2)wake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用作及物动词意为“唤醒，叫醒”，常用于短语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wake sb. /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up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My mother wakes me up at 6: 00 every morning.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我母亲每天早上六点钟把我叫醒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1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charRg st="51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80375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【学以致用】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如果明天我六点醒，我将把你叫醒。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If I ______ ______ at 6: 00 tomorrow, I’ll ______ ______ ______.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47813" y="2781300"/>
            <a:ext cx="2536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wake    up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4213" y="3500438"/>
            <a:ext cx="12842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wake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051050" y="3573463"/>
            <a:ext cx="24034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you        up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图片 24581" descr="L[V7{}O8RWE(TM`V[_EC{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3573463"/>
            <a:ext cx="207962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3063" y="328613"/>
            <a:ext cx="78501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Then the sun came out and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warm.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become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变得；成为。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He became a teacher 10 years ago.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10</a:t>
            </a:r>
            <a:r>
              <a:rPr lang="zh-CN" altLang="en-US" sz="2800" b="1" dirty="0">
                <a:latin typeface="Times New Roman" panose="02020603050405020304" pitchFamily="18" charset="0"/>
              </a:rPr>
              <a:t>年前他成了一名老师。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7325" y="2814638"/>
            <a:ext cx="87709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【探究总结】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become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作系动词，后跟形容词或名词。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）后跟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（形容词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名词）时表示人或物的状态、外貌的变化，此时意为“变（得）”。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）后跟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（形容词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名词）时常用来表示身份、职位、关系的变化，此时意为“成为”。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04925" y="3663950"/>
            <a:ext cx="2276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形容词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76400" y="5175250"/>
            <a:ext cx="153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名词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4988" y="901700"/>
            <a:ext cx="80740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【学以致用】根据汉语意思完成句子，一空一词。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成为中学生之后，她变得文静了。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She ________ quiet after she ________ a middle school student.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922338" y="2503488"/>
            <a:ext cx="2095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became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068888" y="2503488"/>
            <a:ext cx="2095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became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图片 26628" descr="t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644900"/>
            <a:ext cx="29178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1219200" y="4038600"/>
            <a:ext cx="686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chemeClr val="bg1"/>
                </a:solidFill>
              </a:rPr>
              <a:t>Xi’an—the Walled City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5900" y="769938"/>
            <a:ext cx="871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4. The weather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turns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hot and I can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 swimming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15900" y="1476375"/>
            <a:ext cx="86010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turn</a:t>
            </a:r>
            <a:r>
              <a:rPr lang="zh-CN" altLang="en-US" sz="2800" b="1">
                <a:latin typeface="Times New Roman" panose="02020603050405020304" pitchFamily="18" charset="0"/>
              </a:rPr>
              <a:t>在此作系动词，后面跟形容词作表语。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例：</a:t>
            </a:r>
            <a:r>
              <a:rPr lang="en-US" altLang="zh-CN" sz="2800" b="1">
                <a:latin typeface="Times New Roman" panose="02020603050405020304" pitchFamily="18" charset="0"/>
              </a:rPr>
              <a:t>In spring, the trees turn green.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  春天，树变绿了。</a:t>
            </a:r>
            <a:endParaRPr lang="zh-CN" altLang="en-US" sz="2800" b="1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 swimming</a:t>
            </a:r>
            <a:r>
              <a:rPr lang="zh-CN" altLang="en-US" sz="2800" b="1">
                <a:latin typeface="Times New Roman" panose="02020603050405020304" pitchFamily="18" charset="0"/>
              </a:rPr>
              <a:t>去游泳。类似短语还有：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99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go shopping </a:t>
            </a:r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去购物；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go boating </a:t>
            </a:r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去划船；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 go fishing </a:t>
            </a:r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去钓鱼。</a:t>
            </a:r>
          </a:p>
        </p:txBody>
      </p:sp>
      <p:pic>
        <p:nvPicPr>
          <p:cNvPr id="31749" name="图片 30724" descr="W4YTSY{S%%H$D}XT(MU)Q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76700"/>
            <a:ext cx="28082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7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charRg st="73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19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charRg st="119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3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charRg st="13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277813" y="696913"/>
            <a:ext cx="78533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What strange weather!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2.Did you notice the wild weather today?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3.What a snowy day!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4.I woke up this morning and I was surprised!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5.The weather turns hot and I can go swimming.</a:t>
            </a:r>
          </a:p>
        </p:txBody>
      </p:sp>
      <p:pic>
        <p:nvPicPr>
          <p:cNvPr id="5123" name="图片 6146" descr="ti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365625"/>
            <a:ext cx="3186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47700" y="1308100"/>
            <a:ext cx="78501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32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选词并用其适当形式填空。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I ______ up early this morning, so I didn't get 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to school late. 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We are all _________ at his coming.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79513" y="2217738"/>
          <a:ext cx="5630862" cy="73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  wake   colour   surprising   ski</a:t>
                      </a:r>
                    </a:p>
                  </a:txBody>
                  <a:tcPr marL="91445" marR="91445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8" name="Text Box 3"/>
          <p:cNvSpPr txBox="1">
            <a:spLocks noChangeArrowheads="1"/>
          </p:cNvSpPr>
          <p:nvPr/>
        </p:nvSpPr>
        <p:spPr bwMode="auto">
          <a:xfrm>
            <a:off x="960438" y="2843213"/>
            <a:ext cx="1827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woke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Text Box 3"/>
          <p:cNvSpPr txBox="1">
            <a:spLocks noChangeArrowheads="1"/>
          </p:cNvSpPr>
          <p:nvPr/>
        </p:nvSpPr>
        <p:spPr bwMode="auto">
          <a:xfrm>
            <a:off x="2417763" y="3970338"/>
            <a:ext cx="22510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surprised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Box 8"/>
          <p:cNvSpPr txBox="1">
            <a:spLocks noChangeArrowheads="1"/>
          </p:cNvSpPr>
          <p:nvPr/>
        </p:nvSpPr>
        <p:spPr bwMode="auto">
          <a:xfrm>
            <a:off x="1344613" y="471488"/>
            <a:ext cx="64531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32780" name="Text Box 2"/>
          <p:cNvSpPr txBox="1">
            <a:spLocks noChangeArrowheads="1"/>
          </p:cNvSpPr>
          <p:nvPr/>
        </p:nvSpPr>
        <p:spPr bwMode="auto">
          <a:xfrm>
            <a:off x="639763" y="4554538"/>
            <a:ext cx="80851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Look! Some girls are ______ over there.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What a ________ autumn!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Summer means hot days and ______ ice-cream.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 Box 3"/>
          <p:cNvSpPr txBox="1">
            <a:spLocks noChangeArrowheads="1"/>
          </p:cNvSpPr>
          <p:nvPr/>
        </p:nvSpPr>
        <p:spPr bwMode="auto">
          <a:xfrm>
            <a:off x="3952875" y="4554538"/>
            <a:ext cx="1776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skiing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Text Box 3"/>
          <p:cNvSpPr txBox="1">
            <a:spLocks noChangeArrowheads="1"/>
          </p:cNvSpPr>
          <p:nvPr/>
        </p:nvSpPr>
        <p:spPr bwMode="auto">
          <a:xfrm>
            <a:off x="2057400" y="5200650"/>
            <a:ext cx="1778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colourful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Text Box 3"/>
          <p:cNvSpPr txBox="1">
            <a:spLocks noChangeArrowheads="1"/>
          </p:cNvSpPr>
          <p:nvPr/>
        </p:nvSpPr>
        <p:spPr bwMode="auto">
          <a:xfrm>
            <a:off x="5189538" y="5846763"/>
            <a:ext cx="177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eating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2" grpId="0"/>
      <p:bldP spid="30733" grpId="0"/>
      <p:bldP spid="307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7163" y="584200"/>
            <a:ext cx="88296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32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单项选择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Mum, _______ before 5: 30 tomorrow morning. 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wake up me              B. wake me up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woke up me              D. woke me up                                    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My father _______ a worker in 1993. 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becomes                   B. became   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turns                        D. turned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846263" y="1301750"/>
            <a:ext cx="6873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33650" y="3738563"/>
            <a:ext cx="765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7" name="图片 31748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4824413"/>
            <a:ext cx="2484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273050" y="596900"/>
            <a:ext cx="81057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Yeah! Let’s have snowball fights.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What a snowy day! 	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What snowy day!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How a snowy day! 	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How snowy day! </a:t>
            </a:r>
            <a:endParaRPr lang="en-US" altLang="zh-CN" sz="3200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670050" y="596900"/>
            <a:ext cx="765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图片 32771" descr="图片0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2781300"/>
            <a:ext cx="34575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7350" y="358775"/>
            <a:ext cx="8432800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Here are our reports about favourite season, Mr.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Black.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 Good luck to you, everyone!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B. Goodbye, everyone!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 Good work, everyone! 	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D. Good idea!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5. Open the window, and the bad smell will _____.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 go out                              B. go off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 go down                          D. go away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362075" y="1549400"/>
            <a:ext cx="765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164388" y="4652963"/>
            <a:ext cx="7651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4819" descr="QQ图片20180202150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569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561975" y="2906713"/>
            <a:ext cx="7416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Learned something about four seasons and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learned to describe the weather;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Be able to use some important words and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expressions in this lesson.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1042988" y="692150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 descr="QQ图片2018020215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784225"/>
            <a:ext cx="88836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432050" y="2433638"/>
            <a:ext cx="5756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1.Which season do you like best?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Write a report about it and share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your report in class next class.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Finish the exercises of this lesson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 </a:t>
            </a:r>
            <a:r>
              <a:rPr lang="en-US" altLang="zh-CN" sz="280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1346200" y="784225"/>
            <a:ext cx="64531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33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charRg st="33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charRg st="33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charRg st="33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charRg st="33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6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6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468313" y="773113"/>
            <a:ext cx="8232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What is the weather like here?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Which season do you like best? Why?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959100" y="390525"/>
            <a:ext cx="3225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Lead In</a:t>
            </a:r>
          </a:p>
        </p:txBody>
      </p:sp>
      <p:pic>
        <p:nvPicPr>
          <p:cNvPr id="6148" name="图片 7171" descr="图片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2781300"/>
            <a:ext cx="40116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116263" y="5711825"/>
            <a:ext cx="2911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four seasons</a:t>
            </a:r>
            <a:endParaRPr lang="en-US" altLang="zh-CN" sz="36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ti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463" y="717550"/>
            <a:ext cx="353853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 descr="timgCA0BA89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3273425"/>
            <a:ext cx="377348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" descr="timgCA9QABZ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7550" y="3273425"/>
            <a:ext cx="39100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4" descr="timgCAH6GLI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717550"/>
            <a:ext cx="374173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5"/>
          <p:cNvSpPr txBox="1">
            <a:spLocks noChangeArrowheads="1"/>
          </p:cNvSpPr>
          <p:nvPr/>
        </p:nvSpPr>
        <p:spPr bwMode="auto">
          <a:xfrm>
            <a:off x="395288" y="2382838"/>
            <a:ext cx="314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AB03AD"/>
                </a:solidFill>
                <a:latin typeface="Times New Roman" panose="02020603050405020304" pitchFamily="18" charset="0"/>
              </a:rPr>
              <a:t>spring</a:t>
            </a:r>
          </a:p>
        </p:txBody>
      </p:sp>
      <p:sp>
        <p:nvSpPr>
          <p:cNvPr id="8199" name="文本框 6"/>
          <p:cNvSpPr txBox="1">
            <a:spLocks noChangeArrowheads="1"/>
          </p:cNvSpPr>
          <p:nvPr/>
        </p:nvSpPr>
        <p:spPr bwMode="auto">
          <a:xfrm>
            <a:off x="5092700" y="2384425"/>
            <a:ext cx="31400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AB03AD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sp>
        <p:nvSpPr>
          <p:cNvPr id="8200" name="文本框 7"/>
          <p:cNvSpPr txBox="1">
            <a:spLocks noChangeArrowheads="1"/>
          </p:cNvSpPr>
          <p:nvPr/>
        </p:nvSpPr>
        <p:spPr bwMode="auto">
          <a:xfrm>
            <a:off x="787400" y="4876800"/>
            <a:ext cx="326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AB03AD"/>
                </a:solidFill>
                <a:latin typeface="Times New Roman" panose="02020603050405020304" pitchFamily="18" charset="0"/>
              </a:rPr>
              <a:t>autumn</a:t>
            </a:r>
          </a:p>
        </p:txBody>
      </p:sp>
      <p:sp>
        <p:nvSpPr>
          <p:cNvPr id="8201" name="文本框 8"/>
          <p:cNvSpPr txBox="1">
            <a:spLocks noChangeArrowheads="1"/>
          </p:cNvSpPr>
          <p:nvPr/>
        </p:nvSpPr>
        <p:spPr bwMode="auto">
          <a:xfrm>
            <a:off x="5029200" y="4876800"/>
            <a:ext cx="326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AB03AD"/>
                </a:solidFill>
                <a:latin typeface="Times New Roman" panose="02020603050405020304" pitchFamily="18" charset="0"/>
              </a:rPr>
              <a:t>winter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  <p:bldP spid="8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20050713163856796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" y="3140075"/>
            <a:ext cx="36576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C20050713163854390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140075"/>
            <a:ext cx="43576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513" y="5503863"/>
            <a:ext cx="52562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The weather turns cold.  make snowmen, have snowball fights, go skiing, go skating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84663" y="6021388"/>
            <a:ext cx="411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8" name="Picture 6" descr="2007102510111950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2775" y="560388"/>
            <a:ext cx="39782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00345d6b3b1c4ff3bceb92459ba6f06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3675" y="606425"/>
            <a:ext cx="3717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60338" y="2679700"/>
            <a:ext cx="458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It becomes hot.  go swimming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00563" y="2701925"/>
            <a:ext cx="435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It turns cool.   pick apples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40325" y="5873750"/>
            <a:ext cx="392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It becomes warm.  fly kites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4" grpId="0" build="allAtOnce"/>
      <p:bldP spid="14345" grpId="0"/>
      <p:bldP spid="14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36563" y="4178300"/>
            <a:ext cx="3941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play in the rain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960438"/>
            <a:ext cx="39465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97513" y="2446338"/>
            <a:ext cx="3200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go swimming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4113" y="3294063"/>
            <a:ext cx="3905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044700" y="1457325"/>
            <a:ext cx="24415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go skiing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6275" y="531813"/>
            <a:ext cx="448786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99050" y="4543425"/>
            <a:ext cx="37322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have snowball 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fights</a:t>
            </a:r>
            <a:endParaRPr lang="en-US" altLang="zh-CN" sz="40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0" y="3338513"/>
            <a:ext cx="47926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96838" y="1377950"/>
            <a:ext cx="31242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strange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notice</a:t>
            </a:r>
          </a:p>
          <a:p>
            <a:pPr algn="r"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wild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wake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surprised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become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dark</a:t>
            </a:r>
          </a:p>
          <a:p>
            <a:pPr algn="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ski</a:t>
            </a:r>
          </a:p>
        </p:txBody>
      </p:sp>
      <p:sp>
        <p:nvSpPr>
          <p:cNvPr id="23555" name="矩形 23554"/>
          <p:cNvSpPr>
            <a:spLocks noChangeArrowheads="1"/>
          </p:cNvSpPr>
          <p:nvPr/>
        </p:nvSpPr>
        <p:spPr bwMode="auto">
          <a:xfrm>
            <a:off x="3471863" y="1457325"/>
            <a:ext cx="52228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奇怪的；奇特的；不熟悉的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注意到；看到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布告；启事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怪异的；荒诞的；野生的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(woke/woken)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醒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感到惊讶的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(became/become)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变得；成为</a:t>
            </a:r>
            <a:endParaRPr lang="en-US" altLang="zh-CN" sz="2800" b="1" dirty="0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adj. &amp; n.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黑暗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的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800" b="1" i="1" dirty="0">
                <a:solidFill>
                  <a:srgbClr val="0442E2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滑雪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966913" y="542925"/>
            <a:ext cx="6453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Words and Expressions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3080C2"/>
      </a:accent2>
      <a:accent3>
        <a:srgbClr val="FFFFFF"/>
      </a:accent3>
      <a:accent4>
        <a:srgbClr val="2A2A2A"/>
      </a:accent4>
      <a:accent5>
        <a:srgbClr val="ADB8CA"/>
      </a:accent5>
      <a:accent6>
        <a:srgbClr val="2A73B0"/>
      </a:accent6>
      <a:hlink>
        <a:srgbClr val="75A3D1"/>
      </a:hlink>
      <a:folHlink>
        <a:srgbClr val="CCECFF"/>
      </a:folHlink>
    </a:clrScheme>
    <a:fontScheme name="浅蓝色简约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浅蓝色简约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1816</Words>
  <Application>Microsoft Office PowerPoint</Application>
  <PresentationFormat>全屏显示(4:3)</PresentationFormat>
  <Paragraphs>266</Paragraphs>
  <Slides>35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方正黑体简体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2023-01-17T00:23:11Z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F0A8EB9D74154045A9B96B02D4BA7018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