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8"/>
  </p:notesMasterIdLst>
  <p:sldIdLst>
    <p:sldId id="312" r:id="rId3"/>
    <p:sldId id="288" r:id="rId4"/>
    <p:sldId id="313" r:id="rId5"/>
    <p:sldId id="315" r:id="rId6"/>
    <p:sldId id="291" r:id="rId7"/>
    <p:sldId id="292" r:id="rId8"/>
    <p:sldId id="293" r:id="rId9"/>
    <p:sldId id="294" r:id="rId10"/>
    <p:sldId id="327" r:id="rId11"/>
    <p:sldId id="296" r:id="rId12"/>
    <p:sldId id="297" r:id="rId13"/>
    <p:sldId id="298" r:id="rId14"/>
    <p:sldId id="299" r:id="rId15"/>
    <p:sldId id="328" r:id="rId16"/>
    <p:sldId id="301" r:id="rId17"/>
    <p:sldId id="318" r:id="rId18"/>
    <p:sldId id="303" r:id="rId19"/>
    <p:sldId id="319" r:id="rId20"/>
    <p:sldId id="329" r:id="rId21"/>
    <p:sldId id="321" r:id="rId22"/>
    <p:sldId id="323" r:id="rId23"/>
    <p:sldId id="324" r:id="rId24"/>
    <p:sldId id="306" r:id="rId25"/>
    <p:sldId id="330" r:id="rId26"/>
    <p:sldId id="33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10"/>
    <a:srgbClr val="FFE08E"/>
    <a:srgbClr val="D2A000"/>
    <a:srgbClr val="CE953B"/>
    <a:srgbClr val="CC1F20"/>
    <a:srgbClr val="92021B"/>
    <a:srgbClr val="EA0542"/>
    <a:srgbClr val="920000"/>
    <a:srgbClr val="FF7851"/>
    <a:srgbClr val="F8E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7" autoAdjust="0"/>
    <p:restoredTop sz="94004" autoAdjust="0"/>
  </p:normalViewPr>
  <p:slideViewPr>
    <p:cSldViewPr snapToGrid="0" showGuides="1">
      <p:cViewPr>
        <p:scale>
          <a:sx n="75" d="100"/>
          <a:sy n="75" d="100"/>
        </p:scale>
        <p:origin x="-1980" y="-94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7673-6C5C-491B-AA91-34C20BD4038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E6270-E60A-407B-B59B-5B97A34CF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6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824445"/>
      </p:ext>
    </p:extLst>
  </p:cSld>
  <p:clrMapOvr>
    <a:masterClrMapping/>
  </p:clrMapOvr>
  <p:transition spd="slow" advTm="3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62710"/>
      </p:ext>
    </p:extLst>
  </p:cSld>
  <p:clrMapOvr>
    <a:masterClrMapping/>
  </p:clrMapOvr>
  <p:transition spd="slow" advTm="3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54724"/>
      </p:ext>
    </p:extLst>
  </p:cSld>
  <p:clrMapOvr>
    <a:masterClrMapping/>
  </p:clrMapOvr>
  <p:transition spd="slow" advTm="3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76803"/>
      </p:ext>
    </p:extLst>
  </p:cSld>
  <p:clrMapOvr>
    <a:masterClrMapping/>
  </p:clrMapOvr>
  <p:transition spd="slow" advTm="3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256801"/>
      </p:ext>
    </p:extLst>
  </p:cSld>
  <p:clrMapOvr>
    <a:masterClrMapping/>
  </p:clrMapOvr>
  <p:transition spd="slow" advTm="3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12072"/>
      </p:ext>
    </p:extLst>
  </p:cSld>
  <p:clrMapOvr>
    <a:masterClrMapping/>
  </p:clrMapOvr>
  <p:transition spd="slow" advTm="3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54102"/>
      </p:ext>
    </p:extLst>
  </p:cSld>
  <p:clrMapOvr>
    <a:masterClrMapping/>
  </p:clrMapOvr>
  <p:transition spd="slow" advTm="3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613455"/>
      </p:ext>
    </p:extLst>
  </p:cSld>
  <p:clrMapOvr>
    <a:masterClrMapping/>
  </p:clrMapOvr>
  <p:transition spd="slow" advTm="3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82115"/>
      </p:ext>
    </p:extLst>
  </p:cSld>
  <p:clrMapOvr>
    <a:masterClrMapping/>
  </p:clrMapOvr>
  <p:transition spd="slow" advTm="3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63926"/>
      </p:ext>
    </p:extLst>
  </p:cSld>
  <p:clrMapOvr>
    <a:masterClrMapping/>
  </p:clrMapOvr>
  <p:transition spd="slow" advTm="3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97582"/>
      </p:ext>
    </p:extLst>
  </p:cSld>
  <p:clrMapOvr>
    <a:masterClrMapping/>
  </p:clrMapOvr>
  <p:transition spd="slow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307660"/>
      </p:ext>
    </p:extLst>
  </p:cSld>
  <p:clrMapOvr>
    <a:masterClrMapping/>
  </p:clrMapOvr>
  <p:transition spd="slow" advTm="3000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424002"/>
      </p:ext>
    </p:extLst>
  </p:cSld>
  <p:clrMapOvr>
    <a:masterClrMapping/>
  </p:clrMapOvr>
  <p:transition spd="slow" advTm="3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94804" y="65981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656802"/>
      </p:ext>
    </p:extLst>
  </p:cSld>
  <p:clrMapOvr>
    <a:masterClrMapping/>
  </p:clrMapOvr>
  <p:transition spd="slow" advTm="3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546103"/>
      </p:ext>
    </p:extLst>
  </p:cSld>
  <p:clrMapOvr>
    <a:masterClrMapping/>
  </p:clrMapOvr>
  <p:transition spd="slow" advTm="3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10441"/>
      </p:ext>
    </p:extLst>
  </p:cSld>
  <p:clrMapOvr>
    <a:masterClrMapping/>
  </p:clrMapOvr>
  <p:transition spd="slow" advTm="3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307564"/>
      </p:ext>
    </p:extLst>
  </p:cSld>
  <p:clrMapOvr>
    <a:masterClrMapping/>
  </p:clrMapOvr>
  <p:transition spd="slow" advTm="3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77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5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6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6831"/>
      </p:ext>
    </p:extLst>
  </p:cSld>
  <p:clrMapOvr>
    <a:masterClrMapping/>
  </p:clrMapOvr>
  <p:transition spd="slow" advTm="3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990007"/>
      </p:ext>
    </p:extLst>
  </p:cSld>
  <p:clrMapOvr>
    <a:masterClrMapping/>
  </p:clrMapOvr>
  <p:transition spd="slow" advTm="3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776343"/>
      </p:ext>
    </p:extLst>
  </p:cSld>
  <p:clrMapOvr>
    <a:masterClrMapping/>
  </p:clrMapOvr>
  <p:transition spd="slow" advTm="3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39013"/>
      </p:ext>
    </p:extLst>
  </p:cSld>
  <p:clrMapOvr>
    <a:masterClrMapping/>
  </p:clrMapOvr>
  <p:transition spd="slow" advTm="3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313403"/>
      </p:ext>
    </p:extLst>
  </p:cSld>
  <p:clrMapOvr>
    <a:masterClrMapping/>
  </p:clrMapOvr>
  <p:transition spd="slow" advTm="3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247273"/>
      </p:ext>
    </p:extLst>
  </p:cSld>
  <p:clrMapOvr>
    <a:masterClrMapping/>
  </p:clrMapOvr>
  <p:transition spd="slow" advTm="3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239161"/>
      </p:ext>
    </p:extLst>
  </p:cSld>
  <p:clrMapOvr>
    <a:masterClrMapping/>
  </p:clrMapOvr>
  <p:transition spd="slow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slow" advTm="30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1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8BD2BD4-E517-413A-B70C-34CE3D1A0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4" y="670177"/>
            <a:ext cx="1058235" cy="70142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4F946D9-FDF8-491A-B116-525781C0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574" y="1371600"/>
            <a:ext cx="4466349" cy="60561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38BCF0-6F95-41F7-ACF6-E49DE21E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" y="0"/>
            <a:ext cx="2925007" cy="29250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C92ED4A-A70D-49C7-876B-FDF0A146E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573" y="867693"/>
            <a:ext cx="1189619" cy="118961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4D4B716-DB9A-4D27-BE9D-316E2C0DA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168" y="1046316"/>
            <a:ext cx="6286736" cy="4570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2F5F5F-14C5-41AC-A2ED-9F0AEB4534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8981" y="8705"/>
            <a:ext cx="2551638" cy="25516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7F5778-5FD0-43E9-9A1E-2DC19958F5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909" y="3429000"/>
            <a:ext cx="2925007" cy="29250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0A5C8C-A63F-4A6B-A99F-5132802E18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03" y="2513710"/>
            <a:ext cx="6150667" cy="44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9219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FEF2881-A6FA-4CBE-85D2-B04D85CC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1930"/>
            <a:ext cx="12205251" cy="38141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914362" y="2890298"/>
            <a:ext cx="3068129" cy="1975824"/>
            <a:chOff x="2834316" y="1584577"/>
            <a:chExt cx="3225448" cy="1975824"/>
          </a:xfrm>
        </p:grpSpPr>
        <p:sp>
          <p:nvSpPr>
            <p:cNvPr id="13" name="矩形 12"/>
            <p:cNvSpPr/>
            <p:nvPr/>
          </p:nvSpPr>
          <p:spPr>
            <a:xfrm>
              <a:off x="3379299" y="1584577"/>
              <a:ext cx="2135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东汉明帝时期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834316" y="2360072"/>
              <a:ext cx="32254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明帝提倡佛教，听说佛教有正月十五日僧人观佛舍利，点灯敬佛的做法，就命令这一天夜晚在皇宫和寺庙里点灯敬佛，令士族庶民都挂灯，也就形成了元宵赏灯。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27913" y="2958238"/>
            <a:ext cx="2999680" cy="1907884"/>
            <a:chOff x="3204195" y="1670412"/>
            <a:chExt cx="3208188" cy="1907884"/>
          </a:xfrm>
        </p:grpSpPr>
        <p:sp>
          <p:nvSpPr>
            <p:cNvPr id="18" name="矩形 17"/>
            <p:cNvSpPr/>
            <p:nvPr/>
          </p:nvSpPr>
          <p:spPr>
            <a:xfrm>
              <a:off x="4334936" y="1670412"/>
              <a:ext cx="9467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唐 朝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204195" y="2377967"/>
              <a:ext cx="32081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在国力空前强大的唐朝，元宵赏灯十分兴盛，无论是京城或是乡镇，处处张挂彩灯，人们还制作巨大的灯轮、灯树、灯柱等，满城的火树银花， </a:t>
              </a:r>
              <a:r>
                <a:rPr lang="en-US" altLang="zh-CN" sz="12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[13]  </a:t>
              </a:r>
              <a:r>
                <a:rPr lang="zh-CN" altLang="en-US" sz="12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十分繁华热闹。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A4A7773-1FCA-4671-8CE6-1A2C1CE3AA4F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A76CF2A-2664-4A01-9960-30AF00B1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796AF29-F7FE-4559-B152-7FF7E6AC5E67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历史发展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027790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229481" y="1830745"/>
            <a:ext cx="4187305" cy="1194026"/>
            <a:chOff x="2497371" y="1580481"/>
            <a:chExt cx="3029972" cy="1194026"/>
          </a:xfrm>
        </p:grpSpPr>
        <p:sp>
          <p:nvSpPr>
            <p:cNvPr id="37" name="矩形 36"/>
            <p:cNvSpPr/>
            <p:nvPr/>
          </p:nvSpPr>
          <p:spPr>
            <a:xfrm>
              <a:off x="2497371" y="1580481"/>
              <a:ext cx="579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宋朝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497371" y="2070660"/>
              <a:ext cx="3029972" cy="703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宋代元宵除了“妇女出游街巷，自夜达旦，元宵节在宋代发展成最热闹的世俗狂欢节。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29481" y="4991632"/>
            <a:ext cx="4478053" cy="962380"/>
            <a:chOff x="2487722" y="1479611"/>
            <a:chExt cx="3029972" cy="962380"/>
          </a:xfrm>
        </p:grpSpPr>
        <p:sp>
          <p:nvSpPr>
            <p:cNvPr id="42" name="矩形 41"/>
            <p:cNvSpPr/>
            <p:nvPr/>
          </p:nvSpPr>
          <p:spPr>
            <a:xfrm>
              <a:off x="2487722" y="1479611"/>
              <a:ext cx="541450" cy="586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清朝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487722" y="2061309"/>
              <a:ext cx="3029972" cy="380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满族入主中原，宫廷不再办灯会，民间的灯会却仍然壮观。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29481" y="3358493"/>
            <a:ext cx="4543056" cy="1285545"/>
            <a:chOff x="2497371" y="1488962"/>
            <a:chExt cx="3029972" cy="1285545"/>
          </a:xfrm>
        </p:grpSpPr>
        <p:sp>
          <p:nvSpPr>
            <p:cNvPr id="47" name="矩形 46"/>
            <p:cNvSpPr/>
            <p:nvPr/>
          </p:nvSpPr>
          <p:spPr>
            <a:xfrm>
              <a:off x="2497371" y="1488962"/>
              <a:ext cx="533703" cy="586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明朝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2497371" y="2070660"/>
              <a:ext cx="3029972" cy="703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明朝的灯节持续的时间更长，自正月初八到十七整整十天，以显示歌舞升平。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992" y="1904097"/>
            <a:ext cx="1352978" cy="1269200"/>
          </a:xfrm>
          <a:prstGeom prst="rect">
            <a:avLst/>
          </a:prstGeom>
        </p:spPr>
      </p:pic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2640862" y="2184754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E08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E08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238" y="3479128"/>
            <a:ext cx="1352978" cy="1269200"/>
          </a:xfrm>
          <a:prstGeom prst="rect">
            <a:avLst/>
          </a:prstGeom>
        </p:spPr>
      </p:pic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2640861" y="3759785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E08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E08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451" y="5135133"/>
            <a:ext cx="1352978" cy="1269200"/>
          </a:xfrm>
          <a:prstGeom prst="rect">
            <a:avLst/>
          </a:prstGeom>
        </p:spPr>
      </p:pic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2649265" y="5415790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E08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E08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F8DFCEA-4CE0-4D7D-819D-AD6C1EF86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968" r="-1"/>
          <a:stretch/>
        </p:blipFill>
        <p:spPr>
          <a:xfrm>
            <a:off x="4815984" y="-301409"/>
            <a:ext cx="7421767" cy="3436548"/>
          </a:xfrm>
          <a:custGeom>
            <a:avLst/>
            <a:gdLst>
              <a:gd name="connsiteX0" fmla="*/ 2992110 w 6203119"/>
              <a:gd name="connsiteY0" fmla="*/ 0 h 6203119"/>
              <a:gd name="connsiteX1" fmla="*/ 6203119 w 6203119"/>
              <a:gd name="connsiteY1" fmla="*/ 0 h 6203119"/>
              <a:gd name="connsiteX2" fmla="*/ 6203119 w 6203119"/>
              <a:gd name="connsiteY2" fmla="*/ 6203119 h 6203119"/>
              <a:gd name="connsiteX3" fmla="*/ 3511964 w 6203119"/>
              <a:gd name="connsiteY3" fmla="*/ 6203119 h 6203119"/>
              <a:gd name="connsiteX4" fmla="*/ 3563610 w 6203119"/>
              <a:gd name="connsiteY4" fmla="*/ 6129338 h 6203119"/>
              <a:gd name="connsiteX5" fmla="*/ 3620760 w 6203119"/>
              <a:gd name="connsiteY5" fmla="*/ 6000750 h 6203119"/>
              <a:gd name="connsiteX6" fmla="*/ 3649335 w 6203119"/>
              <a:gd name="connsiteY6" fmla="*/ 5943600 h 6203119"/>
              <a:gd name="connsiteX7" fmla="*/ 3677910 w 6203119"/>
              <a:gd name="connsiteY7" fmla="*/ 5843588 h 6203119"/>
              <a:gd name="connsiteX8" fmla="*/ 3749348 w 6203119"/>
              <a:gd name="connsiteY8" fmla="*/ 5672138 h 6203119"/>
              <a:gd name="connsiteX9" fmla="*/ 3763635 w 6203119"/>
              <a:gd name="connsiteY9" fmla="*/ 5629275 h 6203119"/>
              <a:gd name="connsiteX10" fmla="*/ 3777923 w 6203119"/>
              <a:gd name="connsiteY10" fmla="*/ 5486400 h 6203119"/>
              <a:gd name="connsiteX11" fmla="*/ 3792210 w 6203119"/>
              <a:gd name="connsiteY11" fmla="*/ 4972050 h 6203119"/>
              <a:gd name="connsiteX12" fmla="*/ 3749348 w 6203119"/>
              <a:gd name="connsiteY12" fmla="*/ 4872038 h 6203119"/>
              <a:gd name="connsiteX13" fmla="*/ 3706485 w 6203119"/>
              <a:gd name="connsiteY13" fmla="*/ 4686300 h 6203119"/>
              <a:gd name="connsiteX14" fmla="*/ 3692198 w 6203119"/>
              <a:gd name="connsiteY14" fmla="*/ 4643438 h 6203119"/>
              <a:gd name="connsiteX15" fmla="*/ 3677910 w 6203119"/>
              <a:gd name="connsiteY15" fmla="*/ 4514850 h 6203119"/>
              <a:gd name="connsiteX16" fmla="*/ 3649335 w 6203119"/>
              <a:gd name="connsiteY16" fmla="*/ 4457700 h 6203119"/>
              <a:gd name="connsiteX17" fmla="*/ 3635048 w 6203119"/>
              <a:gd name="connsiteY17" fmla="*/ 4414838 h 6203119"/>
              <a:gd name="connsiteX18" fmla="*/ 3606473 w 6203119"/>
              <a:gd name="connsiteY18" fmla="*/ 4171950 h 6203119"/>
              <a:gd name="connsiteX19" fmla="*/ 3592185 w 6203119"/>
              <a:gd name="connsiteY19" fmla="*/ 4129088 h 6203119"/>
              <a:gd name="connsiteX20" fmla="*/ 3563610 w 6203119"/>
              <a:gd name="connsiteY20" fmla="*/ 3971925 h 6203119"/>
              <a:gd name="connsiteX21" fmla="*/ 3549323 w 6203119"/>
              <a:gd name="connsiteY21" fmla="*/ 3929063 h 6203119"/>
              <a:gd name="connsiteX22" fmla="*/ 3506460 w 6203119"/>
              <a:gd name="connsiteY22" fmla="*/ 3886200 h 6203119"/>
              <a:gd name="connsiteX23" fmla="*/ 3463598 w 6203119"/>
              <a:gd name="connsiteY23" fmla="*/ 3871913 h 6203119"/>
              <a:gd name="connsiteX24" fmla="*/ 3420735 w 6203119"/>
              <a:gd name="connsiteY24" fmla="*/ 3829050 h 6203119"/>
              <a:gd name="connsiteX25" fmla="*/ 3320723 w 6203119"/>
              <a:gd name="connsiteY25" fmla="*/ 3771900 h 6203119"/>
              <a:gd name="connsiteX26" fmla="*/ 3249285 w 6203119"/>
              <a:gd name="connsiteY26" fmla="*/ 3671888 h 6203119"/>
              <a:gd name="connsiteX27" fmla="*/ 3206423 w 6203119"/>
              <a:gd name="connsiteY27" fmla="*/ 3657600 h 6203119"/>
              <a:gd name="connsiteX28" fmla="*/ 3149273 w 6203119"/>
              <a:gd name="connsiteY28" fmla="*/ 3571875 h 6203119"/>
              <a:gd name="connsiteX29" fmla="*/ 3120698 w 6203119"/>
              <a:gd name="connsiteY29" fmla="*/ 3486150 h 6203119"/>
              <a:gd name="connsiteX30" fmla="*/ 3106410 w 6203119"/>
              <a:gd name="connsiteY30" fmla="*/ 2686050 h 6203119"/>
              <a:gd name="connsiteX31" fmla="*/ 3092123 w 6203119"/>
              <a:gd name="connsiteY31" fmla="*/ 257175 h 6203119"/>
              <a:gd name="connsiteX32" fmla="*/ 3049260 w 6203119"/>
              <a:gd name="connsiteY32" fmla="*/ 100013 h 6203119"/>
              <a:gd name="connsiteX33" fmla="*/ 3020685 w 6203119"/>
              <a:gd name="connsiteY33" fmla="*/ 42863 h 6203119"/>
              <a:gd name="connsiteX34" fmla="*/ 2992110 w 6203119"/>
              <a:gd name="connsiteY34" fmla="*/ 0 h 6203119"/>
              <a:gd name="connsiteX35" fmla="*/ 0 w 6203119"/>
              <a:gd name="connsiteY35" fmla="*/ 0 h 6203119"/>
              <a:gd name="connsiteX36" fmla="*/ 209399 w 6203119"/>
              <a:gd name="connsiteY36" fmla="*/ 0 h 6203119"/>
              <a:gd name="connsiteX37" fmla="*/ 0 w 6203119"/>
              <a:gd name="connsiteY37" fmla="*/ 2609408 h 620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203119" h="6203119">
                <a:moveTo>
                  <a:pt x="2992110" y="0"/>
                </a:moveTo>
                <a:lnTo>
                  <a:pt x="6203119" y="0"/>
                </a:lnTo>
                <a:lnTo>
                  <a:pt x="6203119" y="6203119"/>
                </a:lnTo>
                <a:lnTo>
                  <a:pt x="3511964" y="6203119"/>
                </a:lnTo>
                <a:lnTo>
                  <a:pt x="3563610" y="6129338"/>
                </a:lnTo>
                <a:cubicBezTo>
                  <a:pt x="3588935" y="6089944"/>
                  <a:pt x="3602001" y="6042959"/>
                  <a:pt x="3620760" y="6000750"/>
                </a:cubicBezTo>
                <a:cubicBezTo>
                  <a:pt x="3629410" y="5981287"/>
                  <a:pt x="3642056" y="5963616"/>
                  <a:pt x="3649335" y="5943600"/>
                </a:cubicBezTo>
                <a:cubicBezTo>
                  <a:pt x="3661184" y="5911016"/>
                  <a:pt x="3665924" y="5876122"/>
                  <a:pt x="3677910" y="5843588"/>
                </a:cubicBezTo>
                <a:cubicBezTo>
                  <a:pt x="3699314" y="5785493"/>
                  <a:pt x="3729770" y="5730874"/>
                  <a:pt x="3749348" y="5672138"/>
                </a:cubicBezTo>
                <a:lnTo>
                  <a:pt x="3763635" y="5629275"/>
                </a:lnTo>
                <a:cubicBezTo>
                  <a:pt x="3768398" y="5581650"/>
                  <a:pt x="3771154" y="5533781"/>
                  <a:pt x="3777923" y="5486400"/>
                </a:cubicBezTo>
                <a:cubicBezTo>
                  <a:pt x="3820751" y="5186609"/>
                  <a:pt x="3824432" y="5439268"/>
                  <a:pt x="3792210" y="4972050"/>
                </a:cubicBezTo>
                <a:cubicBezTo>
                  <a:pt x="3788661" y="4920595"/>
                  <a:pt x="3775783" y="4911690"/>
                  <a:pt x="3749348" y="4872038"/>
                </a:cubicBezTo>
                <a:cubicBezTo>
                  <a:pt x="3738014" y="4815369"/>
                  <a:pt x="3723717" y="4737997"/>
                  <a:pt x="3706485" y="4686300"/>
                </a:cubicBezTo>
                <a:lnTo>
                  <a:pt x="3692198" y="4643438"/>
                </a:lnTo>
                <a:cubicBezTo>
                  <a:pt x="3687435" y="4600575"/>
                  <a:pt x="3687607" y="4556872"/>
                  <a:pt x="3677910" y="4514850"/>
                </a:cubicBezTo>
                <a:cubicBezTo>
                  <a:pt x="3673121" y="4494097"/>
                  <a:pt x="3657725" y="4477276"/>
                  <a:pt x="3649335" y="4457700"/>
                </a:cubicBezTo>
                <a:cubicBezTo>
                  <a:pt x="3643403" y="4443858"/>
                  <a:pt x="3639810" y="4429125"/>
                  <a:pt x="3635048" y="4414838"/>
                </a:cubicBezTo>
                <a:cubicBezTo>
                  <a:pt x="3627750" y="4334560"/>
                  <a:pt x="3624114" y="4251334"/>
                  <a:pt x="3606473" y="4171950"/>
                </a:cubicBezTo>
                <a:cubicBezTo>
                  <a:pt x="3603206" y="4157248"/>
                  <a:pt x="3595341" y="4143814"/>
                  <a:pt x="3592185" y="4129088"/>
                </a:cubicBezTo>
                <a:cubicBezTo>
                  <a:pt x="3581028" y="4077023"/>
                  <a:pt x="3574767" y="4023990"/>
                  <a:pt x="3563610" y="3971925"/>
                </a:cubicBezTo>
                <a:cubicBezTo>
                  <a:pt x="3560454" y="3957199"/>
                  <a:pt x="3557677" y="3941594"/>
                  <a:pt x="3549323" y="3929063"/>
                </a:cubicBezTo>
                <a:cubicBezTo>
                  <a:pt x="3538115" y="3912251"/>
                  <a:pt x="3523272" y="3897408"/>
                  <a:pt x="3506460" y="3886200"/>
                </a:cubicBezTo>
                <a:cubicBezTo>
                  <a:pt x="3493929" y="3877846"/>
                  <a:pt x="3477885" y="3876675"/>
                  <a:pt x="3463598" y="3871913"/>
                </a:cubicBezTo>
                <a:cubicBezTo>
                  <a:pt x="3449310" y="3857625"/>
                  <a:pt x="3436257" y="3841985"/>
                  <a:pt x="3420735" y="3829050"/>
                </a:cubicBezTo>
                <a:cubicBezTo>
                  <a:pt x="3390442" y="3803806"/>
                  <a:pt x="3355660" y="3789369"/>
                  <a:pt x="3320723" y="3771900"/>
                </a:cubicBezTo>
                <a:cubicBezTo>
                  <a:pt x="3307692" y="3752354"/>
                  <a:pt x="3262577" y="3682965"/>
                  <a:pt x="3249285" y="3671888"/>
                </a:cubicBezTo>
                <a:cubicBezTo>
                  <a:pt x="3237715" y="3662247"/>
                  <a:pt x="3220710" y="3662363"/>
                  <a:pt x="3206423" y="3657600"/>
                </a:cubicBezTo>
                <a:cubicBezTo>
                  <a:pt x="3187373" y="3629025"/>
                  <a:pt x="3160133" y="3604456"/>
                  <a:pt x="3149273" y="3571875"/>
                </a:cubicBezTo>
                <a:lnTo>
                  <a:pt x="3120698" y="3486150"/>
                </a:lnTo>
                <a:cubicBezTo>
                  <a:pt x="3115935" y="3219450"/>
                  <a:pt x="3108770" y="2952782"/>
                  <a:pt x="3106410" y="2686050"/>
                </a:cubicBezTo>
                <a:cubicBezTo>
                  <a:pt x="3099245" y="1876443"/>
                  <a:pt x="3101323" y="1066762"/>
                  <a:pt x="3092123" y="257175"/>
                </a:cubicBezTo>
                <a:cubicBezTo>
                  <a:pt x="3091443" y="197365"/>
                  <a:pt x="3072814" y="153008"/>
                  <a:pt x="3049260" y="100013"/>
                </a:cubicBezTo>
                <a:cubicBezTo>
                  <a:pt x="3040610" y="80550"/>
                  <a:pt x="3031252" y="61355"/>
                  <a:pt x="3020685" y="42863"/>
                </a:cubicBezTo>
                <a:cubicBezTo>
                  <a:pt x="3012166" y="27954"/>
                  <a:pt x="3005302" y="10993"/>
                  <a:pt x="2992110" y="0"/>
                </a:cubicBezTo>
                <a:close/>
                <a:moveTo>
                  <a:pt x="0" y="0"/>
                </a:moveTo>
                <a:lnTo>
                  <a:pt x="209399" y="0"/>
                </a:lnTo>
                <a:lnTo>
                  <a:pt x="0" y="2609408"/>
                </a:lnTo>
                <a:close/>
              </a:path>
            </a:pathLst>
          </a:cu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E21C40-BB3F-4773-B911-B207EEA315D3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5E643D0-5200-4E73-B8C4-D9123C6D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F61FD62-FAA3-44B5-B8C3-543E1E65D862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历史发展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66252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533127" y="1571945"/>
            <a:ext cx="2893102" cy="2893102"/>
          </a:xfrm>
          <a:prstGeom prst="ellipse">
            <a:avLst/>
          </a:prstGeom>
          <a:solidFill>
            <a:srgbClr val="A80810"/>
          </a:solidFill>
          <a:ln w="1174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lnSpc>
                <a:spcPct val="150000"/>
              </a:lnSpc>
            </a:pPr>
            <a:endParaRPr lang="zh-CN" altLang="en-US" sz="2000" dirty="0">
              <a:gradFill>
                <a:gsLst>
                  <a:gs pos="14000">
                    <a:srgbClr val="CE953B"/>
                  </a:gs>
                  <a:gs pos="90000">
                    <a:srgbClr val="FFE08E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49447" y="1571945"/>
            <a:ext cx="2893102" cy="2893102"/>
          </a:xfrm>
          <a:prstGeom prst="ellipse">
            <a:avLst/>
          </a:prstGeom>
          <a:solidFill>
            <a:srgbClr val="A80810"/>
          </a:solidFill>
          <a:ln w="1174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lnSpc>
                <a:spcPct val="150000"/>
              </a:lnSpc>
            </a:pPr>
            <a:endParaRPr lang="zh-CN" altLang="en-US" sz="2000" dirty="0">
              <a:gradFill>
                <a:gsLst>
                  <a:gs pos="14000">
                    <a:srgbClr val="CE953B"/>
                  </a:gs>
                  <a:gs pos="90000">
                    <a:srgbClr val="FFE08E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765443" y="1571945"/>
            <a:ext cx="2893102" cy="2893102"/>
          </a:xfrm>
          <a:prstGeom prst="ellipse">
            <a:avLst/>
          </a:prstGeom>
          <a:solidFill>
            <a:srgbClr val="A80810"/>
          </a:solidFill>
          <a:ln w="1174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lnSpc>
                <a:spcPct val="150000"/>
              </a:lnSpc>
            </a:pPr>
            <a:endParaRPr lang="zh-CN" altLang="en-US" sz="2000" dirty="0">
              <a:gradFill>
                <a:gsLst>
                  <a:gs pos="14000">
                    <a:srgbClr val="CE953B"/>
                  </a:gs>
                  <a:gs pos="90000">
                    <a:srgbClr val="FFE08E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5237" y="4790508"/>
            <a:ext cx="7056226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元宵之夜，大街小巷张灯结彩，人们赏灯，猜灯谜，吃元宵，将从除夕开始延续的庆祝活动推向又一个高潮，成为世代相沿的习俗。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678" y="1578496"/>
            <a:ext cx="2880000" cy="2880000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998" y="1578496"/>
            <a:ext cx="2880000" cy="2880000"/>
          </a:xfrm>
          <a:prstGeom prst="ellipse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1994" y="1578496"/>
            <a:ext cx="2880000" cy="2880000"/>
          </a:xfrm>
          <a:prstGeom prst="ellipse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9E962EB-FB83-4CA0-A649-7777265B3552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CBA0E55-004B-47EE-A7A2-FBE5F700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4EA585F-7F14-42A3-8DD1-66F410249BEF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历史发展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15857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0040F6B-D33F-4204-909F-294956B5C67A}"/>
              </a:ext>
            </a:extLst>
          </p:cNvPr>
          <p:cNvSpPr txBox="1"/>
          <p:nvPr/>
        </p:nvSpPr>
        <p:spPr>
          <a:xfrm>
            <a:off x="5714246" y="1344760"/>
            <a:ext cx="1415772" cy="5866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标题添加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C1F1842C-E386-493F-B1D9-A126BE749C3B}"/>
              </a:ext>
            </a:extLst>
          </p:cNvPr>
          <p:cNvGrpSpPr/>
          <p:nvPr/>
        </p:nvGrpSpPr>
        <p:grpSpPr>
          <a:xfrm>
            <a:off x="2074520" y="3201696"/>
            <a:ext cx="825602" cy="825602"/>
            <a:chOff x="6878312" y="1850374"/>
            <a:chExt cx="1121426" cy="112142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3475F2F-8ED2-4087-86E1-25DAF78253A7}"/>
                </a:ext>
              </a:extLst>
            </p:cNvPr>
            <p:cNvSpPr/>
            <p:nvPr/>
          </p:nvSpPr>
          <p:spPr>
            <a:xfrm>
              <a:off x="6878312" y="1850374"/>
              <a:ext cx="1121426" cy="1121426"/>
            </a:xfrm>
            <a:prstGeom prst="ellipse">
              <a:avLst/>
            </a:prstGeom>
            <a:solidFill>
              <a:srgbClr val="C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30CC9DC-800F-45A0-B4FC-374DD26F537E}"/>
                </a:ext>
              </a:extLst>
            </p:cNvPr>
            <p:cNvSpPr/>
            <p:nvPr/>
          </p:nvSpPr>
          <p:spPr>
            <a:xfrm>
              <a:off x="6958012" y="1930074"/>
              <a:ext cx="962026" cy="962026"/>
            </a:xfrm>
            <a:prstGeom prst="ellipse">
              <a:avLst/>
            </a:prstGeom>
            <a:solidFill>
              <a:srgbClr val="C20000"/>
            </a:solidFill>
            <a:ln w="38100">
              <a:solidFill>
                <a:srgbClr val="FFD9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461EB8D0-0180-45BD-A58F-E55FAB7DC897}"/>
                </a:ext>
              </a:extLst>
            </p:cNvPr>
            <p:cNvSpPr/>
            <p:nvPr/>
          </p:nvSpPr>
          <p:spPr>
            <a:xfrm>
              <a:off x="7180588" y="2153042"/>
              <a:ext cx="516874" cy="516088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64879F20-D6CC-40AB-AB5D-75C720F7DB3B}"/>
              </a:ext>
            </a:extLst>
          </p:cNvPr>
          <p:cNvGrpSpPr/>
          <p:nvPr/>
        </p:nvGrpSpPr>
        <p:grpSpPr>
          <a:xfrm>
            <a:off x="9774154" y="3245447"/>
            <a:ext cx="825602" cy="825602"/>
            <a:chOff x="6878312" y="1850374"/>
            <a:chExt cx="1121426" cy="112142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2911E62-DA25-420A-9A65-4D6CC3AD1B6A}"/>
                </a:ext>
              </a:extLst>
            </p:cNvPr>
            <p:cNvSpPr/>
            <p:nvPr/>
          </p:nvSpPr>
          <p:spPr>
            <a:xfrm>
              <a:off x="6878312" y="1850374"/>
              <a:ext cx="1121426" cy="1121426"/>
            </a:xfrm>
            <a:prstGeom prst="ellipse">
              <a:avLst/>
            </a:prstGeom>
            <a:solidFill>
              <a:srgbClr val="C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D27A300-3D2D-43DD-AE93-70AB48AFC3D9}"/>
                </a:ext>
              </a:extLst>
            </p:cNvPr>
            <p:cNvSpPr/>
            <p:nvPr/>
          </p:nvSpPr>
          <p:spPr>
            <a:xfrm>
              <a:off x="6958012" y="1930074"/>
              <a:ext cx="962026" cy="962026"/>
            </a:xfrm>
            <a:prstGeom prst="ellipse">
              <a:avLst/>
            </a:prstGeom>
            <a:solidFill>
              <a:srgbClr val="C20000"/>
            </a:solidFill>
            <a:ln w="38100">
              <a:solidFill>
                <a:srgbClr val="FFD9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A0C8F138-0251-4A46-859B-2DBB2D10EBCB}"/>
                </a:ext>
              </a:extLst>
            </p:cNvPr>
            <p:cNvSpPr/>
            <p:nvPr/>
          </p:nvSpPr>
          <p:spPr>
            <a:xfrm>
              <a:off x="7200738" y="2152650"/>
              <a:ext cx="476573" cy="516874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A40BB11-332C-46F5-9651-BAB316B26672}"/>
              </a:ext>
            </a:extLst>
          </p:cNvPr>
          <p:cNvGrpSpPr/>
          <p:nvPr/>
        </p:nvGrpSpPr>
        <p:grpSpPr>
          <a:xfrm>
            <a:off x="1219025" y="4144223"/>
            <a:ext cx="2536593" cy="1643527"/>
            <a:chOff x="8044856" y="5082817"/>
            <a:chExt cx="2340404" cy="164352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0091EC1-9019-4248-88CE-1A39C32A61A3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7836773-B845-4278-9121-5C2244602ABE}"/>
                </a:ext>
              </a:extLst>
            </p:cNvPr>
            <p:cNvSpPr txBox="1"/>
            <p:nvPr/>
          </p:nvSpPr>
          <p:spPr>
            <a:xfrm>
              <a:off x="8561922" y="5082817"/>
              <a:ext cx="1306271" cy="5866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8BB53A2-722C-4798-A010-BFD2C3D885A8}"/>
              </a:ext>
            </a:extLst>
          </p:cNvPr>
          <p:cNvGrpSpPr/>
          <p:nvPr/>
        </p:nvGrpSpPr>
        <p:grpSpPr>
          <a:xfrm>
            <a:off x="8912413" y="4187974"/>
            <a:ext cx="2549084" cy="1640914"/>
            <a:chOff x="8044856" y="5085430"/>
            <a:chExt cx="2340404" cy="164091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6C0DD57-7EB8-47C3-A6EF-7D566E8E85FF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9FB1EBB-90DD-4876-9CB5-ECA21EBB620B}"/>
                </a:ext>
              </a:extLst>
            </p:cNvPr>
            <p:cNvSpPr txBox="1"/>
            <p:nvPr/>
          </p:nvSpPr>
          <p:spPr>
            <a:xfrm>
              <a:off x="8565123" y="5085430"/>
              <a:ext cx="1299870" cy="5866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141574" y="1928775"/>
            <a:ext cx="68363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您的内容打在这里，或者通过复制您的文本后，在此框中选择粘贴，并选择只保留文字。您的内容打在这您的内容打在这里，或者通过复制您的文本后，在此框中选择粘贴，并选择只保留文字。您的内容打在这</a:t>
            </a:r>
          </a:p>
        </p:txBody>
      </p:sp>
      <p:sp>
        <p:nvSpPr>
          <p:cNvPr id="21" name="椭圆 20"/>
          <p:cNvSpPr/>
          <p:nvPr/>
        </p:nvSpPr>
        <p:spPr>
          <a:xfrm>
            <a:off x="4941277" y="3233319"/>
            <a:ext cx="2893102" cy="2893102"/>
          </a:xfrm>
          <a:prstGeom prst="ellipse">
            <a:avLst/>
          </a:prstGeom>
          <a:solidFill>
            <a:srgbClr val="A80810"/>
          </a:solidFill>
          <a:ln w="1174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lnSpc>
                <a:spcPct val="150000"/>
              </a:lnSpc>
            </a:pPr>
            <a:endParaRPr lang="zh-CN" altLang="en-US" sz="2000" dirty="0">
              <a:gradFill>
                <a:gsLst>
                  <a:gs pos="14000">
                    <a:srgbClr val="CE953B"/>
                  </a:gs>
                  <a:gs pos="90000">
                    <a:srgbClr val="FFE08E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906" y="3368644"/>
            <a:ext cx="2622452" cy="2622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00CAD555-2C13-45CD-8889-DC7CB00E271A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7F2E4A2-EF35-4785-A84C-A35FB2BA5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EA2BB75-0D86-40C1-B4E7-E67AD23740F0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历史发展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491785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8BD2BD4-E517-413A-B70C-34CE3D1A0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4" y="670177"/>
            <a:ext cx="1058235" cy="70142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4F946D9-FDF8-491A-B116-525781C0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82" y="829382"/>
            <a:ext cx="4466349" cy="60561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38BCF0-6F95-41F7-ACF6-E49DE21E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" y="0"/>
            <a:ext cx="2299855" cy="22998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376940-8EF4-4B38-84AB-94D5973149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92" y="670177"/>
            <a:ext cx="9133093" cy="60887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5CBC926-0116-453D-9AF4-C2AE8A388974}"/>
              </a:ext>
            </a:extLst>
          </p:cNvPr>
          <p:cNvSpPr txBox="1"/>
          <p:nvPr/>
        </p:nvSpPr>
        <p:spPr>
          <a:xfrm>
            <a:off x="5712251" y="3195713"/>
            <a:ext cx="1546965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spc="3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民间习俗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9834E4-557E-442D-842E-7B0A6CD330A2}"/>
              </a:ext>
            </a:extLst>
          </p:cNvPr>
          <p:cNvSpPr/>
          <p:nvPr/>
        </p:nvSpPr>
        <p:spPr>
          <a:xfrm>
            <a:off x="4780355" y="2770203"/>
            <a:ext cx="789942" cy="789942"/>
          </a:xfrm>
          <a:prstGeom prst="rect">
            <a:avLst/>
          </a:prstGeom>
          <a:noFill/>
          <a:ln w="28575">
            <a:solidFill>
              <a:srgbClr val="FFE08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4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</p:spTree>
    <p:extLst>
      <p:ext uri="{BB962C8B-B14F-4D97-AF65-F5344CB8AC3E}">
        <p14:creationId xmlns:p14="http://schemas.microsoft.com/office/powerpoint/2010/main" val="4232939501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073" y="1828800"/>
            <a:ext cx="3772706" cy="12402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04966" y="3705899"/>
            <a:ext cx="51058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闹花灯是元宵节传统节日习俗，始于西汉，兴盛于隋唐。隋唐以后，历代灯火之风盛行，并沿袭传于后世。而正月十五，又是一年一度的闹花灯放烟火的高潮。所以也把元宵节称为“灯节”在山西的县城一级城廓甚至乡，镇中，这些居民集中地，繁华热闹区，在正月十五到来之前，满街挂满灯笼，到处花团锦簇，灯光摇曳，到正月十五晚上达到高潮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577" y="2361707"/>
            <a:ext cx="2978914" cy="2978914"/>
          </a:xfrm>
          <a:prstGeom prst="ellipse">
            <a:avLst/>
          </a:prstGeom>
          <a:ln w="76200">
            <a:solidFill>
              <a:srgbClr val="CE953B"/>
            </a:solidFill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9FC3AE0C-8375-42F6-BD7E-DE6D00D9981A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FE9BEE1-084E-412E-A3C3-54F7BF0E6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51B55E4-1A94-4709-8AA9-9E225CDDC9A1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民间习俗</a:t>
              </a: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6419ABC-A162-4C84-B046-B8A74CE152C0}"/>
              </a:ext>
            </a:extLst>
          </p:cNvPr>
          <p:cNvCxnSpPr>
            <a:cxnSpLocks/>
          </p:cNvCxnSpPr>
          <p:nvPr/>
        </p:nvCxnSpPr>
        <p:spPr>
          <a:xfrm>
            <a:off x="3750906" y="1828800"/>
            <a:ext cx="3759875" cy="0"/>
          </a:xfrm>
          <a:prstGeom prst="line">
            <a:avLst/>
          </a:prstGeom>
          <a:ln>
            <a:solidFill>
              <a:srgbClr val="D2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24E07A17-59EC-4700-BA10-46BE3C96A5E9}"/>
              </a:ext>
            </a:extLst>
          </p:cNvPr>
          <p:cNvSpPr/>
          <p:nvPr/>
        </p:nvSpPr>
        <p:spPr>
          <a:xfrm>
            <a:off x="3676260" y="1766985"/>
            <a:ext cx="123630" cy="123630"/>
          </a:xfrm>
          <a:prstGeom prst="ellipse">
            <a:avLst/>
          </a:prstGeom>
          <a:solidFill>
            <a:srgbClr val="D2A000"/>
          </a:solidFill>
          <a:ln>
            <a:solidFill>
              <a:srgbClr val="D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0248434-5333-4B3C-A4B9-DB063EE01F0A}"/>
              </a:ext>
            </a:extLst>
          </p:cNvPr>
          <p:cNvSpPr/>
          <p:nvPr/>
        </p:nvSpPr>
        <p:spPr>
          <a:xfrm>
            <a:off x="7448966" y="1770095"/>
            <a:ext cx="123630" cy="123630"/>
          </a:xfrm>
          <a:prstGeom prst="ellipse">
            <a:avLst/>
          </a:prstGeom>
          <a:solidFill>
            <a:srgbClr val="D2A000"/>
          </a:solidFill>
          <a:ln>
            <a:solidFill>
              <a:srgbClr val="D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09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0A7A570-81FA-496C-8C85-5A27978D6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723" y="1000575"/>
            <a:ext cx="4656248" cy="265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F98F2C4-539F-4D9F-B9D9-B92182F8C6FC}"/>
              </a:ext>
            </a:extLst>
          </p:cNvPr>
          <p:cNvSpPr/>
          <p:nvPr/>
        </p:nvSpPr>
        <p:spPr>
          <a:xfrm>
            <a:off x="2222008" y="3948173"/>
            <a:ext cx="50296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正月十五吃元宵，“元宵”作为食品，在我国也由来已久。宋代，民间即流行一种元宵节吃 的新奇食品。这种食品，最早叫“ 浮元子”后称“元宵” ，生意人还美其名曰“元宝” 。元宵即</a:t>
            </a: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"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汤圆</a:t>
            </a: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"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以白糖、玫瑰、芝麻、豆沙、黄桂、核桃仁、果仁、枣泥等为馅，用糯米粉包成圆形，可荤可素，风味各异。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AAAF6B-F936-43A2-84D5-CC547E0248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186" y="1232576"/>
            <a:ext cx="2394152" cy="394817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96B017-4CC9-4AFA-9B20-AF3F4603D20C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6D0A3B7-00B7-4917-8F08-3C81BEBBB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3E29F79-91DD-42D9-A8E3-5AC706B75F21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民间习俗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25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109337D-108E-46CA-88BA-75C174943146}"/>
              </a:ext>
            </a:extLst>
          </p:cNvPr>
          <p:cNvSpPr/>
          <p:nvPr/>
        </p:nvSpPr>
        <p:spPr>
          <a:xfrm>
            <a:off x="5435910" y="3779651"/>
            <a:ext cx="53289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猜灯谜又称打灯谜，是从古代就开始流传的元宵节特色活动。每逢农历正月十五，传统民间都要挂起彩灯，燃放焰火，后来有好事者把谜语写在纸条上，贴在五光十色的彩灯上供人猜。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467E009-D387-4E2A-94E2-0CFE294C5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201" y="1989311"/>
            <a:ext cx="3258751" cy="325875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1CFB3CD-7D1B-4F8A-B320-484A341A1E38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AC206B3-7978-485F-96D3-D4746BE2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B839AA1-880F-4A29-B3DD-8F9BF92F0E2C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民间习俗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C7847B2-C3A5-4A26-9B6D-67D46CB92D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910" y="1011722"/>
            <a:ext cx="3869334" cy="27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73478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423E333-B7FF-4F81-A612-B74E0EDF3E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986" y="962187"/>
            <a:ext cx="3133270" cy="47003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351221B-8B60-454E-AD80-24DAAF3A03D2}"/>
              </a:ext>
            </a:extLst>
          </p:cNvPr>
          <p:cNvSpPr txBox="1"/>
          <p:nvPr/>
        </p:nvSpPr>
        <p:spPr>
          <a:xfrm>
            <a:off x="2933166" y="4333947"/>
            <a:ext cx="861774" cy="636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灯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29CA35-E5BB-42AA-8B0A-32A3A707D0F3}"/>
              </a:ext>
            </a:extLst>
          </p:cNvPr>
          <p:cNvSpPr/>
          <p:nvPr/>
        </p:nvSpPr>
        <p:spPr>
          <a:xfrm>
            <a:off x="4752605" y="1636690"/>
            <a:ext cx="56194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耍龙灯，也称舞龙灯或龙舞。它的起源可以追溯上古时代。传说，早在黄帝时期，在一种</a:t>
            </a: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《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清角</a:t>
            </a: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》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的大型歌舞中，就出现过由人扮演的龙头鸟身的形象，其后又编排了六条蛟龙互相穿插的舞蹈场面</a:t>
            </a:r>
            <a:r>
              <a:rPr lang="zh-CN" altLang="en-US" sz="1600" dirty="0">
                <a:solidFill>
                  <a:srgbClr val="FFE08E"/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E6DF8A7-64CA-4499-A27D-B42ECBF3147A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9F833A8-1B6C-4642-8445-D2C6CDC1D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63DA79C-632A-4822-A784-ABC0F1526C19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民间习俗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CD4027D-07E9-4EC5-B96B-96111AD2F44F}"/>
              </a:ext>
            </a:extLst>
          </p:cNvPr>
          <p:cNvSpPr/>
          <p:nvPr/>
        </p:nvSpPr>
        <p:spPr>
          <a:xfrm>
            <a:off x="2885884" y="1536832"/>
            <a:ext cx="725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耍</a:t>
            </a:r>
            <a:endParaRPr lang="zh-CN" altLang="en-US" sz="4400" dirty="0">
              <a:solidFill>
                <a:srgbClr val="FFE08E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5CA5E3-8E63-4762-AFFA-5118D16AF716}"/>
              </a:ext>
            </a:extLst>
          </p:cNvPr>
          <p:cNvSpPr/>
          <p:nvPr/>
        </p:nvSpPr>
        <p:spPr>
          <a:xfrm>
            <a:off x="2899333" y="294259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龙</a:t>
            </a:r>
            <a:endParaRPr lang="zh-CN" altLang="en-US" sz="44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899D1D-F1C3-4C14-8315-497D85353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440" y="2942590"/>
            <a:ext cx="4809149" cy="3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7976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8BD2BD4-E517-413A-B70C-34CE3D1A0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4" y="670177"/>
            <a:ext cx="1058235" cy="70142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4F946D9-FDF8-491A-B116-525781C0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82" y="829382"/>
            <a:ext cx="4466349" cy="60561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38BCF0-6F95-41F7-ACF6-E49DE21E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" y="0"/>
            <a:ext cx="2299855" cy="22998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376940-8EF4-4B38-84AB-94D5973149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92" y="670177"/>
            <a:ext cx="9133093" cy="60887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5CBC926-0116-453D-9AF4-C2AE8A388974}"/>
              </a:ext>
            </a:extLst>
          </p:cNvPr>
          <p:cNvSpPr txBox="1"/>
          <p:nvPr/>
        </p:nvSpPr>
        <p:spPr>
          <a:xfrm>
            <a:off x="5712251" y="3195713"/>
            <a:ext cx="1546965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spc="3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节日意义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9834E4-557E-442D-842E-7B0A6CD330A2}"/>
              </a:ext>
            </a:extLst>
          </p:cNvPr>
          <p:cNvSpPr/>
          <p:nvPr/>
        </p:nvSpPr>
        <p:spPr>
          <a:xfrm>
            <a:off x="4780355" y="2770203"/>
            <a:ext cx="789942" cy="789942"/>
          </a:xfrm>
          <a:prstGeom prst="rect">
            <a:avLst/>
          </a:prstGeom>
          <a:noFill/>
          <a:ln w="28575">
            <a:solidFill>
              <a:srgbClr val="FFE08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4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</a:p>
        </p:txBody>
      </p:sp>
    </p:spTree>
    <p:extLst>
      <p:ext uri="{BB962C8B-B14F-4D97-AF65-F5344CB8AC3E}">
        <p14:creationId xmlns:p14="http://schemas.microsoft.com/office/powerpoint/2010/main" val="2613915864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895775" y="1838928"/>
            <a:ext cx="8400449" cy="262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558" y="4366727"/>
            <a:ext cx="4100169" cy="28369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10" y="2980518"/>
            <a:ext cx="3345416" cy="2432395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2772A3A3-D441-4BE1-8D03-FC04661316F9}"/>
              </a:ext>
            </a:extLst>
          </p:cNvPr>
          <p:cNvSpPr/>
          <p:nvPr/>
        </p:nvSpPr>
        <p:spPr>
          <a:xfrm>
            <a:off x="3846686" y="1456604"/>
            <a:ext cx="773978" cy="77397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DEA527F-4F15-4D10-8581-072D8673E7AB}"/>
              </a:ext>
            </a:extLst>
          </p:cNvPr>
          <p:cNvSpPr/>
          <p:nvPr/>
        </p:nvSpPr>
        <p:spPr>
          <a:xfrm>
            <a:off x="4777849" y="1456604"/>
            <a:ext cx="773978" cy="77397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宵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99D069D-EA78-48ED-B527-EE9D02945C7B}"/>
              </a:ext>
            </a:extLst>
          </p:cNvPr>
          <p:cNvSpPr/>
          <p:nvPr/>
        </p:nvSpPr>
        <p:spPr>
          <a:xfrm>
            <a:off x="5709012" y="1456604"/>
            <a:ext cx="773978" cy="77397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E25E65F-D176-45BE-9B7B-65DAA05336B4}"/>
              </a:ext>
            </a:extLst>
          </p:cNvPr>
          <p:cNvSpPr/>
          <p:nvPr/>
        </p:nvSpPr>
        <p:spPr>
          <a:xfrm>
            <a:off x="6640175" y="1456604"/>
            <a:ext cx="773978" cy="77397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16072B7-4857-4D78-8400-207A3937E73A}"/>
              </a:ext>
            </a:extLst>
          </p:cNvPr>
          <p:cNvSpPr/>
          <p:nvPr/>
        </p:nvSpPr>
        <p:spPr>
          <a:xfrm>
            <a:off x="7571336" y="1456604"/>
            <a:ext cx="773978" cy="77397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乐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9738DA8-D6ED-4574-A4C2-99C0B787BCD2}"/>
              </a:ext>
            </a:extLst>
          </p:cNvPr>
          <p:cNvSpPr/>
          <p:nvPr/>
        </p:nvSpPr>
        <p:spPr>
          <a:xfrm>
            <a:off x="3093079" y="2356278"/>
            <a:ext cx="5802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又称上元节、小正月、元夕或灯节，为每年农历正月十五日，是中国春节年俗中最后一个重要节令。 元宵节是中国与汉字文化圈地区以及海外华人的传统节日之一。正月是农历的元月，古人称</a:t>
            </a:r>
            <a:r>
              <a:rPr lang="en-US" altLang="zh-CN" sz="1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"</a:t>
            </a:r>
            <a:r>
              <a:rPr lang="zh-CN" altLang="en-US" sz="1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夜</a:t>
            </a:r>
            <a:r>
              <a:rPr lang="en-US" altLang="zh-CN" sz="1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"</a:t>
            </a:r>
            <a:r>
              <a:rPr lang="zh-CN" altLang="en-US" sz="14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为“宵”，所以把一年中第一个月圆之夜正月十五称为元宵节。</a:t>
            </a:r>
          </a:p>
        </p:txBody>
      </p:sp>
    </p:spTree>
    <p:extLst>
      <p:ext uri="{BB962C8B-B14F-4D97-AF65-F5344CB8AC3E}">
        <p14:creationId xmlns:p14="http://schemas.microsoft.com/office/powerpoint/2010/main" val="3002282896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06D73E6-2698-4ED5-BAB8-BAE28840E9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861" y="1447280"/>
            <a:ext cx="4386277" cy="292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2649A95-C2DA-4B55-922E-6FFD04A8B4F1}"/>
              </a:ext>
            </a:extLst>
          </p:cNvPr>
          <p:cNvSpPr txBox="1"/>
          <p:nvPr/>
        </p:nvSpPr>
        <p:spPr>
          <a:xfrm>
            <a:off x="1395754" y="4655405"/>
            <a:ext cx="9375187" cy="13232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元宵节也是中国传统节日中一个浪漫的节日，元宵灯会在封建的传统社会中，给未婚男女相识提供了一个机会，传统社会的年轻女孩不允许出外自由活动，但是过节却可以结伴出来游玩，元宵节赏花灯正好是一个交谊的机会，未婚男女借着赏花灯也顺便可以为自己物色对象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D918B9-9FD9-48D8-A024-E3B583808EB9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CD2EF7F-8F79-4814-98B5-26DE5EAF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859C67B-9C53-4467-9B0D-1EFA3FABEF5F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节日意义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526171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ED4DE520-BD3A-4956-B309-4B23C0BA3A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435" y="-124580"/>
            <a:ext cx="3987621" cy="398762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202E8D-FA14-4BD3-AE20-BBD4B7822DAA}"/>
              </a:ext>
            </a:extLst>
          </p:cNvPr>
          <p:cNvGrpSpPr/>
          <p:nvPr/>
        </p:nvGrpSpPr>
        <p:grpSpPr>
          <a:xfrm>
            <a:off x="1538281" y="1881841"/>
            <a:ext cx="2340404" cy="1474440"/>
            <a:chOff x="8044856" y="5251904"/>
            <a:chExt cx="2340404" cy="147444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579E83-4E56-4F0B-9E7D-68DC7CD55884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00606D5-B281-4212-AC36-A31B622C0CFA}"/>
                </a:ext>
              </a:extLst>
            </p:cNvPr>
            <p:cNvSpPr txBox="1"/>
            <p:nvPr/>
          </p:nvSpPr>
          <p:spPr>
            <a:xfrm>
              <a:off x="8507172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003877E-75EB-4042-902C-47D3B01C7337}"/>
              </a:ext>
            </a:extLst>
          </p:cNvPr>
          <p:cNvGrpSpPr/>
          <p:nvPr/>
        </p:nvGrpSpPr>
        <p:grpSpPr>
          <a:xfrm>
            <a:off x="7008071" y="1773406"/>
            <a:ext cx="2340404" cy="1580519"/>
            <a:chOff x="8044856" y="5145825"/>
            <a:chExt cx="2340404" cy="158051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B684E2E-54CE-4C8A-8FBA-01EC4D23EF0F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F1FDB04-9B28-4F19-BFA2-57F8EB31BD24}"/>
                </a:ext>
              </a:extLst>
            </p:cNvPr>
            <p:cNvSpPr txBox="1"/>
            <p:nvPr/>
          </p:nvSpPr>
          <p:spPr>
            <a:xfrm>
              <a:off x="8484600" y="5145825"/>
              <a:ext cx="1415772" cy="5866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B43CFEF-71F0-45EC-B268-AE598309D6BF}"/>
              </a:ext>
            </a:extLst>
          </p:cNvPr>
          <p:cNvGrpSpPr/>
          <p:nvPr/>
        </p:nvGrpSpPr>
        <p:grpSpPr>
          <a:xfrm>
            <a:off x="6985499" y="4021837"/>
            <a:ext cx="2340404" cy="1604416"/>
            <a:chOff x="8044856" y="5121928"/>
            <a:chExt cx="2340404" cy="160441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6189DEC-FE52-471B-A1B3-C2D51B4289B2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500419F-1291-41B7-8A14-11C132B1D2F4}"/>
                </a:ext>
              </a:extLst>
            </p:cNvPr>
            <p:cNvSpPr txBox="1"/>
            <p:nvPr/>
          </p:nvSpPr>
          <p:spPr>
            <a:xfrm>
              <a:off x="8507172" y="5121928"/>
              <a:ext cx="1415772" cy="5866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EB7858F-CEAF-4AFD-A3FE-89B6486E85F1}"/>
              </a:ext>
            </a:extLst>
          </p:cNvPr>
          <p:cNvGrpSpPr/>
          <p:nvPr/>
        </p:nvGrpSpPr>
        <p:grpSpPr>
          <a:xfrm>
            <a:off x="4261890" y="2939521"/>
            <a:ext cx="2340404" cy="1629966"/>
            <a:chOff x="8044856" y="5096378"/>
            <a:chExt cx="2340404" cy="162996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DB7ECA8-A9E8-453B-AD2D-1DA810457B0A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C3D7813-65F8-4532-B0F8-F7088AEAE4CD}"/>
                </a:ext>
              </a:extLst>
            </p:cNvPr>
            <p:cNvSpPr txBox="1"/>
            <p:nvPr/>
          </p:nvSpPr>
          <p:spPr>
            <a:xfrm>
              <a:off x="8507172" y="5096378"/>
              <a:ext cx="1415772" cy="5866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005333-00DD-41E3-BF94-E717F788528C}"/>
              </a:ext>
            </a:extLst>
          </p:cNvPr>
          <p:cNvGrpSpPr/>
          <p:nvPr/>
        </p:nvGrpSpPr>
        <p:grpSpPr>
          <a:xfrm>
            <a:off x="1500569" y="4159779"/>
            <a:ext cx="2340404" cy="1560510"/>
            <a:chOff x="1671606" y="3568569"/>
            <a:chExt cx="2340404" cy="156051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46CF3F0-66C6-49B7-8AD9-CFA3C8DB7750}"/>
                </a:ext>
              </a:extLst>
            </p:cNvPr>
            <p:cNvGrpSpPr/>
            <p:nvPr/>
          </p:nvGrpSpPr>
          <p:grpSpPr>
            <a:xfrm>
              <a:off x="1671606" y="3650334"/>
              <a:ext cx="2340404" cy="1478745"/>
              <a:chOff x="7695994" y="5251904"/>
              <a:chExt cx="2340404" cy="1478745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7D877E1-A5D9-4351-895B-4F752CEC24CF}"/>
                  </a:ext>
                </a:extLst>
              </p:cNvPr>
              <p:cNvSpPr txBox="1"/>
              <p:nvPr/>
            </p:nvSpPr>
            <p:spPr>
              <a:xfrm>
                <a:off x="7695994" y="5668820"/>
                <a:ext cx="234040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gradFill>
                      <a:gsLst>
                        <a:gs pos="14000">
                          <a:srgbClr val="CE953B"/>
                        </a:gs>
                        <a:gs pos="90000">
                          <a:srgbClr val="FFE08E"/>
                        </a:gs>
                      </a:gsLst>
                      <a:lin ang="0" scaled="1"/>
                    </a:gradFill>
                    <a:cs typeface="+mn-ea"/>
                    <a:sym typeface="+mn-lt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3DE6BDD-0349-49D1-B60F-A3D12E2BED3B}"/>
                  </a:ext>
                </a:extLst>
              </p:cNvPr>
              <p:cNvSpPr txBox="1"/>
              <p:nvPr/>
            </p:nvSpPr>
            <p:spPr>
              <a:xfrm>
                <a:off x="9122692" y="5251904"/>
                <a:ext cx="184730" cy="587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DCF94C5-F93F-4661-8CDE-7521DFB9A646}"/>
                </a:ext>
              </a:extLst>
            </p:cNvPr>
            <p:cNvSpPr/>
            <p:nvPr/>
          </p:nvSpPr>
          <p:spPr>
            <a:xfrm>
              <a:off x="2129374" y="3568569"/>
              <a:ext cx="1415772" cy="586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845D0A4-8352-4794-8B44-2B845AB67C04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1E34EB5D-7580-4D4C-8952-B533DBD74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DC744B7-F61F-4DDC-B4B0-2088FA93243E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节日意义</a:t>
              </a:r>
            </a:p>
          </p:txBody>
        </p:sp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99B094D-6CDD-4D83-ABD5-682A5E59E511}"/>
              </a:ext>
            </a:extLst>
          </p:cNvPr>
          <p:cNvCxnSpPr/>
          <p:nvPr/>
        </p:nvCxnSpPr>
        <p:spPr>
          <a:xfrm>
            <a:off x="2575249" y="3750906"/>
            <a:ext cx="1265724" cy="0"/>
          </a:xfrm>
          <a:prstGeom prst="line">
            <a:avLst/>
          </a:prstGeom>
          <a:ln>
            <a:solidFill>
              <a:srgbClr val="FFE0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B76BF7D-B565-4161-BC69-E4C5BC911B9F}"/>
              </a:ext>
            </a:extLst>
          </p:cNvPr>
          <p:cNvCxnSpPr/>
          <p:nvPr/>
        </p:nvCxnSpPr>
        <p:spPr>
          <a:xfrm>
            <a:off x="6985499" y="3750906"/>
            <a:ext cx="1265724" cy="0"/>
          </a:xfrm>
          <a:prstGeom prst="line">
            <a:avLst/>
          </a:prstGeom>
          <a:ln>
            <a:solidFill>
              <a:srgbClr val="FFE0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DFB62EE-175C-4881-80AB-A37E88B08184}"/>
              </a:ext>
            </a:extLst>
          </p:cNvPr>
          <p:cNvCxnSpPr>
            <a:cxnSpLocks/>
          </p:cNvCxnSpPr>
          <p:nvPr/>
        </p:nvCxnSpPr>
        <p:spPr>
          <a:xfrm flipV="1">
            <a:off x="5432092" y="1869230"/>
            <a:ext cx="0" cy="912163"/>
          </a:xfrm>
          <a:prstGeom prst="line">
            <a:avLst/>
          </a:prstGeom>
          <a:ln>
            <a:solidFill>
              <a:srgbClr val="FFE0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B5F48F2-32A2-4A6D-84B6-52AA1C8986EC}"/>
              </a:ext>
            </a:extLst>
          </p:cNvPr>
          <p:cNvCxnSpPr>
            <a:cxnSpLocks/>
          </p:cNvCxnSpPr>
          <p:nvPr/>
        </p:nvCxnSpPr>
        <p:spPr>
          <a:xfrm flipV="1">
            <a:off x="5432092" y="4680619"/>
            <a:ext cx="0" cy="912163"/>
          </a:xfrm>
          <a:prstGeom prst="line">
            <a:avLst/>
          </a:prstGeom>
          <a:ln>
            <a:solidFill>
              <a:srgbClr val="FFE0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16853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84DBFF58-4B9D-480C-9414-CEC3914E33D3}"/>
              </a:ext>
            </a:extLst>
          </p:cNvPr>
          <p:cNvGrpSpPr/>
          <p:nvPr/>
        </p:nvGrpSpPr>
        <p:grpSpPr>
          <a:xfrm>
            <a:off x="1621074" y="4031171"/>
            <a:ext cx="3134435" cy="1523494"/>
            <a:chOff x="1749187" y="2732378"/>
            <a:chExt cx="3134435" cy="152349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F26EA9A-F1A4-4A6C-AB53-AF5580707065}"/>
                </a:ext>
              </a:extLst>
            </p:cNvPr>
            <p:cNvSpPr/>
            <p:nvPr/>
          </p:nvSpPr>
          <p:spPr>
            <a:xfrm>
              <a:off x="2608518" y="27323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文化价值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5FFEFD4-3BA9-4FC6-8A0A-BB8A8CBF17F0}"/>
                </a:ext>
              </a:extLst>
            </p:cNvPr>
            <p:cNvSpPr/>
            <p:nvPr/>
          </p:nvSpPr>
          <p:spPr>
            <a:xfrm>
              <a:off x="1749187" y="3194043"/>
              <a:ext cx="3134435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中国传统节日习俗适应了中国社会广大民众在物质、精神、伦理和审美等方面的综合需要。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0E78461-858F-423C-AB16-A182AB32012B}"/>
              </a:ext>
            </a:extLst>
          </p:cNvPr>
          <p:cNvGrpSpPr/>
          <p:nvPr/>
        </p:nvGrpSpPr>
        <p:grpSpPr>
          <a:xfrm>
            <a:off x="5054231" y="4031171"/>
            <a:ext cx="2718179" cy="1523494"/>
            <a:chOff x="1901587" y="2884778"/>
            <a:chExt cx="2718179" cy="152349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C20E02C-AE2C-4A68-8BD0-49E9FCCEFB56}"/>
                </a:ext>
              </a:extLst>
            </p:cNvPr>
            <p:cNvSpPr/>
            <p:nvPr/>
          </p:nvSpPr>
          <p:spPr>
            <a:xfrm>
              <a:off x="2552790" y="28847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历史价值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A8001813-78FF-44F2-8922-EEA06D56F9CE}"/>
                </a:ext>
              </a:extLst>
            </p:cNvPr>
            <p:cNvSpPr/>
            <p:nvPr/>
          </p:nvSpPr>
          <p:spPr>
            <a:xfrm>
              <a:off x="1901587" y="3346443"/>
              <a:ext cx="271817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不论元宵、彩灯、烟花如何变化出新，这些元宵节延续的古老传统风俗依然没变。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C95E97E-717E-4BB6-91DD-C1F69024F00F}"/>
              </a:ext>
            </a:extLst>
          </p:cNvPr>
          <p:cNvGrpSpPr/>
          <p:nvPr/>
        </p:nvGrpSpPr>
        <p:grpSpPr>
          <a:xfrm>
            <a:off x="8071132" y="4031171"/>
            <a:ext cx="2718179" cy="1523494"/>
            <a:chOff x="1901587" y="2884778"/>
            <a:chExt cx="2718179" cy="1523494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A26A517-9C6A-4C46-89FE-3B9BDC313805}"/>
                </a:ext>
              </a:extLst>
            </p:cNvPr>
            <p:cNvSpPr/>
            <p:nvPr/>
          </p:nvSpPr>
          <p:spPr>
            <a:xfrm>
              <a:off x="2552790" y="28847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经济价值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C39D817-5EBA-45D9-9E8B-9F862474C7CF}"/>
                </a:ext>
              </a:extLst>
            </p:cNvPr>
            <p:cNvSpPr/>
            <p:nvPr/>
          </p:nvSpPr>
          <p:spPr>
            <a:xfrm>
              <a:off x="1901587" y="3346443"/>
              <a:ext cx="271817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gradFill>
                    <a:gsLst>
                      <a:gs pos="1400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元宵节临近，花灯、汤圆和花炮等商品生意火爆，山东省日照市“元宵经济”红红火火。</a:t>
              </a: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700DB55-FE7E-4C50-8D42-092FFEC2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091" y="1864755"/>
            <a:ext cx="1868400" cy="1868400"/>
          </a:xfrm>
          <a:prstGeom prst="ellipse">
            <a:avLst/>
          </a:prstGeom>
          <a:ln>
            <a:solidFill>
              <a:srgbClr val="CE953B"/>
            </a:solidFill>
          </a:ln>
          <a:effectLst>
            <a:softEdge rad="112500"/>
          </a:effec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C15B5CD-62C3-4B47-9F09-6FB660DB6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120" y="1864755"/>
            <a:ext cx="1868400" cy="1868400"/>
          </a:xfrm>
          <a:prstGeom prst="ellipse">
            <a:avLst/>
          </a:prstGeom>
          <a:ln>
            <a:solidFill>
              <a:srgbClr val="CE953B"/>
            </a:solidFill>
          </a:ln>
          <a:effectLst>
            <a:softEdge rad="112500"/>
          </a:effec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ED0FB87-7FA3-4739-AE27-8E93E8FC0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021" y="1864755"/>
            <a:ext cx="1868400" cy="186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51778439-4CA1-49D4-A411-7B9835D8F526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4494CE0-7C72-456D-978B-90781523B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BE1A814-7E2C-42D6-90CD-2FCEBCDDA1FB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节日意义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364526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65EF1D43-82D4-4985-886E-FE33C403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1807" y="24766"/>
            <a:ext cx="3237402" cy="386818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85BE8CE-2EEA-45BC-915F-5057733B9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35983" y="2144362"/>
            <a:ext cx="4568976" cy="256927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B4ED73F-C28D-49AB-A016-834F17E81694}"/>
              </a:ext>
            </a:extLst>
          </p:cNvPr>
          <p:cNvSpPr txBox="1"/>
          <p:nvPr/>
        </p:nvSpPr>
        <p:spPr>
          <a:xfrm>
            <a:off x="3843955" y="1614313"/>
            <a:ext cx="5093581" cy="13232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元宵节也是中国传统节日中一个浪漫的节日，元宵灯会在封建的传统社会中，给未婚男女相识提供了一个机会，传统社会的年轻女孩不允许出外自由活动，但是过节却可以结伴出来游玩。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D493D7-372E-44E2-BA88-DCE51254322A}"/>
              </a:ext>
            </a:extLst>
          </p:cNvPr>
          <p:cNvSpPr txBox="1"/>
          <p:nvPr/>
        </p:nvSpPr>
        <p:spPr>
          <a:xfrm>
            <a:off x="3843955" y="5027047"/>
            <a:ext cx="4859339" cy="8923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cs typeface="+mn-ea"/>
                <a:sym typeface="+mn-lt"/>
              </a:rPr>
              <a:t>元宵节赏花灯正好是一个交谊的机会，未婚男女借着赏花灯也顺便可以为自己物色对象。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3D86F5-44C8-4213-A309-CD9E2EB12141}"/>
              </a:ext>
            </a:extLst>
          </p:cNvPr>
          <p:cNvGrpSpPr/>
          <p:nvPr/>
        </p:nvGrpSpPr>
        <p:grpSpPr>
          <a:xfrm>
            <a:off x="44964" y="-280007"/>
            <a:ext cx="3203552" cy="1624767"/>
            <a:chOff x="-83312" y="0"/>
            <a:chExt cx="4124172" cy="202904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0291511-36AA-4A52-9CB4-D0FC515A2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47A319F-7B0F-491D-AA47-D35B178BEE05}"/>
                </a:ext>
              </a:extLst>
            </p:cNvPr>
            <p:cNvSpPr txBox="1"/>
            <p:nvPr/>
          </p:nvSpPr>
          <p:spPr>
            <a:xfrm>
              <a:off x="1655661" y="649381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节日意义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70703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895775" y="1838928"/>
            <a:ext cx="8400449" cy="262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558" y="4366727"/>
            <a:ext cx="4100169" cy="28369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60" y="3104844"/>
            <a:ext cx="3345416" cy="243239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32C175C-FC7E-44ED-9ADA-3703EEEE2751}"/>
              </a:ext>
            </a:extLst>
          </p:cNvPr>
          <p:cNvSpPr/>
          <p:nvPr/>
        </p:nvSpPr>
        <p:spPr>
          <a:xfrm>
            <a:off x="2316761" y="1877179"/>
            <a:ext cx="75584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15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元宵节快乐</a:t>
            </a:r>
            <a:endParaRPr lang="zh-CN" altLang="en-US" sz="9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99727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8BD2BD4-E517-413A-B70C-34CE3D1A0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4" y="670177"/>
            <a:ext cx="1058235" cy="70142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4F946D9-FDF8-491A-B116-525781C0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574" y="1371600"/>
            <a:ext cx="4466349" cy="60561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38BCF0-6F95-41F7-ACF6-E49DE21E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" y="0"/>
            <a:ext cx="2925007" cy="29250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C92ED4A-A70D-49C7-876B-FDF0A146E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573" y="867693"/>
            <a:ext cx="1189619" cy="118961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4D4B716-DB9A-4D27-BE9D-316E2C0DA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168" y="1046316"/>
            <a:ext cx="6286736" cy="4570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2F5F5F-14C5-41AC-A2ED-9F0AEB4534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8981" y="8705"/>
            <a:ext cx="2551638" cy="25516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7F5778-5FD0-43E9-9A1E-2DC19958F5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909" y="3429000"/>
            <a:ext cx="2925007" cy="29250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30A5C8C-A63F-4A6B-A99F-5132802E18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03" y="2513710"/>
            <a:ext cx="6150667" cy="44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6312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B22C3D-384A-4651-8135-AC051C32EC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498" y="22510"/>
            <a:ext cx="3738452" cy="6835490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0528D257-F248-454D-BE51-4A85CB33F5AC}"/>
              </a:ext>
            </a:extLst>
          </p:cNvPr>
          <p:cNvSpPr/>
          <p:nvPr/>
        </p:nvSpPr>
        <p:spPr>
          <a:xfrm>
            <a:off x="5534297" y="1547881"/>
            <a:ext cx="1357746" cy="2538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72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 </a:t>
            </a:r>
            <a:r>
              <a:rPr lang="en-US" altLang="zh-CN" sz="72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zh-CN" altLang="en-US" sz="72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录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FFF7C9F-B3D0-4309-BEE8-A858C81123E0}"/>
              </a:ext>
            </a:extLst>
          </p:cNvPr>
          <p:cNvSpPr txBox="1"/>
          <p:nvPr/>
        </p:nvSpPr>
        <p:spPr>
          <a:xfrm>
            <a:off x="1825692" y="2249849"/>
            <a:ext cx="31500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节日起源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8D107FA-F656-4087-88F3-049D1F0786A1}"/>
              </a:ext>
            </a:extLst>
          </p:cNvPr>
          <p:cNvSpPr txBox="1"/>
          <p:nvPr/>
        </p:nvSpPr>
        <p:spPr>
          <a:xfrm>
            <a:off x="1831276" y="3971579"/>
            <a:ext cx="267191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历史发展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63D1490-36EB-451B-B3CC-DD91959FA58A}"/>
              </a:ext>
            </a:extLst>
          </p:cNvPr>
          <p:cNvSpPr txBox="1"/>
          <p:nvPr/>
        </p:nvSpPr>
        <p:spPr>
          <a:xfrm>
            <a:off x="9321058" y="2289053"/>
            <a:ext cx="288172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民间习俗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C3E6ADE-EC06-47F8-B808-46F5A1B71920}"/>
              </a:ext>
            </a:extLst>
          </p:cNvPr>
          <p:cNvSpPr txBox="1"/>
          <p:nvPr/>
        </p:nvSpPr>
        <p:spPr>
          <a:xfrm>
            <a:off x="9272749" y="3922977"/>
            <a:ext cx="240259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节日意义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4BE0C7-F6DB-4D78-B987-0F322D964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78" y="2063106"/>
            <a:ext cx="1129923" cy="112992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5A0357-C478-4706-A128-CB7BC26C4865}"/>
              </a:ext>
            </a:extLst>
          </p:cNvPr>
          <p:cNvSpPr/>
          <p:nvPr/>
        </p:nvSpPr>
        <p:spPr>
          <a:xfrm>
            <a:off x="797626" y="2350688"/>
            <a:ext cx="661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F2FE85A-E4E8-4363-A054-D243FF2FF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95" y="3729335"/>
            <a:ext cx="1129923" cy="112992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2939B13-F465-422E-AD0C-A03F401F74E2}"/>
              </a:ext>
            </a:extLst>
          </p:cNvPr>
          <p:cNvSpPr/>
          <p:nvPr/>
        </p:nvSpPr>
        <p:spPr>
          <a:xfrm>
            <a:off x="820243" y="4016917"/>
            <a:ext cx="661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7C7A885-A45A-4849-95C4-A38781CB5E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035" y="2123755"/>
            <a:ext cx="1129923" cy="112992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A1DB52A-8E99-4A65-8797-70F42CAB04DE}"/>
              </a:ext>
            </a:extLst>
          </p:cNvPr>
          <p:cNvSpPr/>
          <p:nvPr/>
        </p:nvSpPr>
        <p:spPr>
          <a:xfrm>
            <a:off x="8214483" y="2411337"/>
            <a:ext cx="661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  <a:p>
            <a:pPr algn="ctr"/>
            <a:endParaRPr lang="zh-CN" altLang="en-US" sz="2800" dirty="0">
              <a:solidFill>
                <a:srgbClr val="FFE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F39A877-85E1-4A92-8EF3-FB6542293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503" y="3789984"/>
            <a:ext cx="1129923" cy="112992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B5BFCDB-A258-4730-9AE9-7BD3A100F13C}"/>
              </a:ext>
            </a:extLst>
          </p:cNvPr>
          <p:cNvSpPr/>
          <p:nvPr/>
        </p:nvSpPr>
        <p:spPr>
          <a:xfrm>
            <a:off x="8256951" y="4077566"/>
            <a:ext cx="661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</a:p>
          <a:p>
            <a:pPr algn="ctr"/>
            <a:endParaRPr lang="zh-CN" altLang="en-US" sz="2800" dirty="0">
              <a:solidFill>
                <a:srgbClr val="FFE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831881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64" grpId="0"/>
      <p:bldP spid="70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8BD2BD4-E517-413A-B70C-34CE3D1A0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4" y="670177"/>
            <a:ext cx="1058235" cy="70142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4F946D9-FDF8-491A-B116-525781C0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82" y="829382"/>
            <a:ext cx="4466349" cy="60561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38BCF0-6F95-41F7-ACF6-E49DE21E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" y="0"/>
            <a:ext cx="2299855" cy="22998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376940-8EF4-4B38-84AB-94D5973149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92" y="670177"/>
            <a:ext cx="9133093" cy="60887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5CBC926-0116-453D-9AF4-C2AE8A388974}"/>
              </a:ext>
            </a:extLst>
          </p:cNvPr>
          <p:cNvSpPr txBox="1"/>
          <p:nvPr/>
        </p:nvSpPr>
        <p:spPr>
          <a:xfrm>
            <a:off x="5712251" y="3195713"/>
            <a:ext cx="1546965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spc="3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节日起源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9834E4-557E-442D-842E-7B0A6CD330A2}"/>
              </a:ext>
            </a:extLst>
          </p:cNvPr>
          <p:cNvSpPr/>
          <p:nvPr/>
        </p:nvSpPr>
        <p:spPr>
          <a:xfrm>
            <a:off x="4780355" y="2770203"/>
            <a:ext cx="789942" cy="789942"/>
          </a:xfrm>
          <a:prstGeom prst="rect">
            <a:avLst/>
          </a:prstGeom>
          <a:noFill/>
          <a:ln w="28575">
            <a:solidFill>
              <a:srgbClr val="FFE08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4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</p:spTree>
    <p:extLst>
      <p:ext uri="{BB962C8B-B14F-4D97-AF65-F5344CB8AC3E}">
        <p14:creationId xmlns:p14="http://schemas.microsoft.com/office/powerpoint/2010/main" val="2714732020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FEF2881-A6FA-4CBE-85D2-B04D85CC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30217" y="116194"/>
            <a:ext cx="6741806" cy="674180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B7B83A-9A68-4174-9550-3F7A1D7ECA88}"/>
              </a:ext>
            </a:extLst>
          </p:cNvPr>
          <p:cNvGrpSpPr/>
          <p:nvPr/>
        </p:nvGrpSpPr>
        <p:grpSpPr>
          <a:xfrm>
            <a:off x="44964" y="-280007"/>
            <a:ext cx="3119576" cy="1624767"/>
            <a:chOff x="-83312" y="0"/>
            <a:chExt cx="4016063" cy="202904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D945913-6A1C-4B3A-8BD2-242BCBE9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547552" y="637457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节日起源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72417" y="2223628"/>
            <a:ext cx="3534014" cy="10618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正月十五日是一年中第一个月圆之夜，也是一元复始，大地回春的夜晚，人们对此加以庆祝，也是庆贺新春的延续。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54393" y="3270686"/>
            <a:ext cx="5093454" cy="7038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《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隋书</a:t>
            </a: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音乐志</a:t>
            </a:r>
            <a:r>
              <a:rPr lang="en-US" altLang="zh-CN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》</a:t>
            </a: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日：“每当正月，万国来朝，留至十五日于端门外建国门内，绵亘八里，列戏为戏场”，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19" y="1888405"/>
            <a:ext cx="4250390" cy="425039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C897984-7EB5-4EE6-8FB4-FC6CFBF45933}"/>
              </a:ext>
            </a:extLst>
          </p:cNvPr>
          <p:cNvSpPr txBox="1"/>
          <p:nvPr/>
        </p:nvSpPr>
        <p:spPr>
          <a:xfrm>
            <a:off x="7275054" y="4013600"/>
            <a:ext cx="3431377" cy="10618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正月十五日是一年中第一个月圆之夜，也是一元复始，大地回春的夜晚，人们对此加以庆祝，也是庆贺新春的延续。</a:t>
            </a:r>
          </a:p>
        </p:txBody>
      </p:sp>
    </p:spTree>
    <p:extLst>
      <p:ext uri="{BB962C8B-B14F-4D97-AF65-F5344CB8AC3E}">
        <p14:creationId xmlns:p14="http://schemas.microsoft.com/office/powerpoint/2010/main" val="525957251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934192" y="4542856"/>
            <a:ext cx="876758" cy="87675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宵</a:t>
            </a:r>
          </a:p>
        </p:txBody>
      </p:sp>
      <p:sp>
        <p:nvSpPr>
          <p:cNvPr id="6" name="椭圆 5"/>
          <p:cNvSpPr/>
          <p:nvPr/>
        </p:nvSpPr>
        <p:spPr>
          <a:xfrm>
            <a:off x="934192" y="2505429"/>
            <a:ext cx="876758" cy="876758"/>
          </a:xfrm>
          <a:prstGeom prst="ellipse">
            <a:avLst/>
          </a:prstGeom>
          <a:solidFill>
            <a:srgbClr val="A80810"/>
          </a:solidFill>
          <a:ln w="53975">
            <a:gradFill flip="none" rotWithShape="1">
              <a:gsLst>
                <a:gs pos="14000">
                  <a:srgbClr val="CE953B"/>
                </a:gs>
                <a:gs pos="90000">
                  <a:srgbClr val="FFE08E"/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808" y="1953308"/>
            <a:ext cx="3960000" cy="3960000"/>
          </a:xfrm>
          <a:prstGeom prst="ellipse">
            <a:avLst/>
          </a:prstGeom>
          <a:ln w="76200">
            <a:solidFill>
              <a:srgbClr val="CE953B"/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8ED3F96-EAE2-4C2F-9DB2-3C6ED6B84286}"/>
              </a:ext>
            </a:extLst>
          </p:cNvPr>
          <p:cNvSpPr/>
          <p:nvPr/>
        </p:nvSpPr>
        <p:spPr>
          <a:xfrm>
            <a:off x="2059208" y="2296099"/>
            <a:ext cx="43415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农历正月十五是元宵节，又称上元节、元夜、灯节。正月是农历的元月，古人称夜为“宵”，所以称正月十五为元宵节。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ED1B21-2945-4A10-BD79-2D64D731E080}"/>
              </a:ext>
            </a:extLst>
          </p:cNvPr>
          <p:cNvGrpSpPr/>
          <p:nvPr/>
        </p:nvGrpSpPr>
        <p:grpSpPr>
          <a:xfrm>
            <a:off x="44964" y="-280007"/>
            <a:ext cx="3119576" cy="1624767"/>
            <a:chOff x="-83312" y="0"/>
            <a:chExt cx="4016063" cy="202904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DA61AA-FBBC-4BB5-857D-9B3B2263B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849CAB8-6D5E-4679-8A4F-DCF98A732CDF}"/>
                </a:ext>
              </a:extLst>
            </p:cNvPr>
            <p:cNvSpPr txBox="1"/>
            <p:nvPr/>
          </p:nvSpPr>
          <p:spPr>
            <a:xfrm>
              <a:off x="1547552" y="637457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节日起源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1607A696-9E5D-40F6-8F30-FEA3ED8B88BD}"/>
              </a:ext>
            </a:extLst>
          </p:cNvPr>
          <p:cNvSpPr/>
          <p:nvPr/>
        </p:nvSpPr>
        <p:spPr>
          <a:xfrm>
            <a:off x="1987673" y="4333525"/>
            <a:ext cx="43415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农历正月十五是元宵节，又称上元节、元夜、灯节。正月是农历的元月，古人称夜为“宵”，所以称正月十五为元宵节。</a:t>
            </a:r>
          </a:p>
        </p:txBody>
      </p:sp>
    </p:spTree>
    <p:extLst>
      <p:ext uri="{BB962C8B-B14F-4D97-AF65-F5344CB8AC3E}">
        <p14:creationId xmlns:p14="http://schemas.microsoft.com/office/powerpoint/2010/main" val="43516905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7D98D5A-6CB5-4D51-8A52-91D6D20A5E9D}"/>
              </a:ext>
            </a:extLst>
          </p:cNvPr>
          <p:cNvSpPr/>
          <p:nvPr/>
        </p:nvSpPr>
        <p:spPr>
          <a:xfrm>
            <a:off x="1911136" y="2228671"/>
            <a:ext cx="2686493" cy="89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元宵，原意为“上元节的晚上”，因正月十五“上元节”主要活动是晚上的吃汤圆赏月，后来节日名称演化为“元宵节”。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A287F3F-D34C-4852-BB6A-BE46540F9FB6}"/>
              </a:ext>
            </a:extLst>
          </p:cNvPr>
          <p:cNvSpPr/>
          <p:nvPr/>
        </p:nvSpPr>
        <p:spPr>
          <a:xfrm>
            <a:off x="1819470" y="4253713"/>
            <a:ext cx="277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元宵之夜，大街小巷张灯结彩，人们赏灯，猜灯谜，吃元宵，将从除夕开始延续的庆祝活动推向又一个高潮，成为世代相沿的习俗。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FE5C058-D162-4FA5-86FC-9DBAE5B6C8D9}"/>
              </a:ext>
            </a:extLst>
          </p:cNvPr>
          <p:cNvSpPr/>
          <p:nvPr/>
        </p:nvSpPr>
        <p:spPr>
          <a:xfrm>
            <a:off x="8065494" y="2195101"/>
            <a:ext cx="2686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元宵在早期节庆形成过程之时，只称正月十五日、正月半或月望，隋以后称元夕或元夜。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11FADC9-F4B2-4745-9F37-BF0ED6A5610E}"/>
              </a:ext>
            </a:extLst>
          </p:cNvPr>
          <p:cNvSpPr/>
          <p:nvPr/>
        </p:nvSpPr>
        <p:spPr>
          <a:xfrm>
            <a:off x="8065494" y="4292284"/>
            <a:ext cx="2686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gradFill>
                  <a:gsLst>
                    <a:gs pos="1400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唐初受了道教的影响，又称上元，唐末才偶称元宵。但自宋以后也称灯夕。到了清朝，就另称灯节。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257" y="1448038"/>
            <a:ext cx="2492610" cy="373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375B91A-9DDB-49E1-B7A4-3F6F7CFB2411}"/>
              </a:ext>
            </a:extLst>
          </p:cNvPr>
          <p:cNvGrpSpPr/>
          <p:nvPr/>
        </p:nvGrpSpPr>
        <p:grpSpPr>
          <a:xfrm>
            <a:off x="44964" y="-280007"/>
            <a:ext cx="3119576" cy="1624767"/>
            <a:chOff x="-83312" y="0"/>
            <a:chExt cx="4016063" cy="202904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AD9EBE1-6AC6-4D1A-9930-750A322D8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4DDD486-9C09-4C8A-AB96-61C5211B0FE4}"/>
                </a:ext>
              </a:extLst>
            </p:cNvPr>
            <p:cNvSpPr txBox="1"/>
            <p:nvPr/>
          </p:nvSpPr>
          <p:spPr>
            <a:xfrm>
              <a:off x="1547552" y="637457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节日起源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98482A1-2C7D-492A-8D4A-E57BB6495F8C}"/>
              </a:ext>
            </a:extLst>
          </p:cNvPr>
          <p:cNvSpPr txBox="1"/>
          <p:nvPr/>
        </p:nvSpPr>
        <p:spPr>
          <a:xfrm>
            <a:off x="3871947" y="18189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E08E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038AFD-A55B-4C8D-9EFC-C25C51958A73}"/>
              </a:ext>
            </a:extLst>
          </p:cNvPr>
          <p:cNvSpPr txBox="1"/>
          <p:nvPr/>
        </p:nvSpPr>
        <p:spPr>
          <a:xfrm>
            <a:off x="3909178" y="38843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E08E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5B0E60-54DE-48DF-B3A7-64718A695166}"/>
              </a:ext>
            </a:extLst>
          </p:cNvPr>
          <p:cNvSpPr txBox="1"/>
          <p:nvPr/>
        </p:nvSpPr>
        <p:spPr>
          <a:xfrm>
            <a:off x="8044470" y="18189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E08E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A7FC81-2612-4515-A72E-F170D80C6468}"/>
              </a:ext>
            </a:extLst>
          </p:cNvPr>
          <p:cNvSpPr txBox="1"/>
          <p:nvPr/>
        </p:nvSpPr>
        <p:spPr>
          <a:xfrm>
            <a:off x="8065494" y="38919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E08E"/>
                </a:solidFill>
                <a:cs typeface="+mn-ea"/>
                <a:sym typeface="+mn-lt"/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477623409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6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6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41510" y="2220961"/>
            <a:ext cx="10075384" cy="4799211"/>
            <a:chOff x="1872062" y="2066189"/>
            <a:chExt cx="10075384" cy="479921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9D2B82B-73D0-4CFA-9555-103FC1C62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8404902" y="3025283"/>
              <a:ext cx="3542544" cy="38401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872062" y="2066189"/>
              <a:ext cx="1154162" cy="2416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FE08E"/>
                  </a:solidFill>
                  <a:cs typeface="+mn-ea"/>
                  <a:sym typeface="+mn-lt"/>
                </a:rPr>
                <a:t>您的内容打在这里，或通过复制文本后在此选择粘贴，并选择只保留文字。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275510" y="2220961"/>
            <a:ext cx="1154162" cy="24853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E08E"/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86675" y="2220961"/>
            <a:ext cx="1154162" cy="25359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E08E"/>
                </a:solidFill>
                <a:cs typeface="+mn-ea"/>
                <a:sym typeface="+mn-lt"/>
              </a:rPr>
              <a:t>您的内容打在这里，或通过复制文本后在此选择粘贴，并选择只保留文字。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33048" y="0"/>
            <a:ext cx="2078990" cy="207899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A68224D-8251-4EE6-97CB-5BF5C08E9140}"/>
              </a:ext>
            </a:extLst>
          </p:cNvPr>
          <p:cNvGrpSpPr/>
          <p:nvPr/>
        </p:nvGrpSpPr>
        <p:grpSpPr>
          <a:xfrm>
            <a:off x="44964" y="-280007"/>
            <a:ext cx="3119576" cy="1624767"/>
            <a:chOff x="-83312" y="0"/>
            <a:chExt cx="4016063" cy="202904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83286DB-955A-4DDA-8A37-957238A5B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3312" y="0"/>
              <a:ext cx="2029044" cy="202904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764C63D-F081-467F-834F-5F32FD9503EE}"/>
                </a:ext>
              </a:extLst>
            </p:cNvPr>
            <p:cNvSpPr txBox="1"/>
            <p:nvPr/>
          </p:nvSpPr>
          <p:spPr>
            <a:xfrm>
              <a:off x="1547552" y="637457"/>
              <a:ext cx="2385199" cy="730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0">
                        <a:srgbClr val="CE953B"/>
                      </a:gs>
                      <a:gs pos="90000">
                        <a:srgbClr val="FFE08E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节日起源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116DB90-6BA8-4A24-88D8-7A147FB27A20}"/>
              </a:ext>
            </a:extLst>
          </p:cNvPr>
          <p:cNvSpPr txBox="1"/>
          <p:nvPr/>
        </p:nvSpPr>
        <p:spPr>
          <a:xfrm>
            <a:off x="7572402" y="1958334"/>
            <a:ext cx="32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2A000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D276AF-A662-444D-BEE3-7B4457168C4B}"/>
              </a:ext>
            </a:extLst>
          </p:cNvPr>
          <p:cNvSpPr txBox="1"/>
          <p:nvPr/>
        </p:nvSpPr>
        <p:spPr>
          <a:xfrm>
            <a:off x="5341870" y="2030600"/>
            <a:ext cx="32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2A000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2C29171-99FB-4B12-81D1-3F37AB1752DC}"/>
              </a:ext>
            </a:extLst>
          </p:cNvPr>
          <p:cNvSpPr txBox="1"/>
          <p:nvPr/>
        </p:nvSpPr>
        <p:spPr>
          <a:xfrm>
            <a:off x="2998513" y="2030600"/>
            <a:ext cx="32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2A000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15" y="65346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A80810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A80810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A8081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A8081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A80810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rgbClr val="A8081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976757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8BD2BD4-E517-413A-B70C-34CE3D1A0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4" y="670177"/>
            <a:ext cx="1058235" cy="70142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4F946D9-FDF8-491A-B116-525781C0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982" y="829382"/>
            <a:ext cx="4466349" cy="60561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38BCF0-6F95-41F7-ACF6-E49DE21E1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" y="0"/>
            <a:ext cx="2299855" cy="22998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376940-8EF4-4B38-84AB-94D5973149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992" y="670177"/>
            <a:ext cx="9133093" cy="60887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5CBC926-0116-453D-9AF4-C2AE8A388974}"/>
              </a:ext>
            </a:extLst>
          </p:cNvPr>
          <p:cNvSpPr txBox="1"/>
          <p:nvPr/>
        </p:nvSpPr>
        <p:spPr>
          <a:xfrm>
            <a:off x="5712251" y="3195713"/>
            <a:ext cx="1546965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000" spc="300" dirty="0">
                <a:gradFill>
                  <a:gsLst>
                    <a:gs pos="0">
                      <a:srgbClr val="CE953B"/>
                    </a:gs>
                    <a:gs pos="90000">
                      <a:srgbClr val="FFE08E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发展历史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9834E4-557E-442D-842E-7B0A6CD330A2}"/>
              </a:ext>
            </a:extLst>
          </p:cNvPr>
          <p:cNvSpPr/>
          <p:nvPr/>
        </p:nvSpPr>
        <p:spPr>
          <a:xfrm>
            <a:off x="4780355" y="2770203"/>
            <a:ext cx="789942" cy="789942"/>
          </a:xfrm>
          <a:prstGeom prst="rect">
            <a:avLst/>
          </a:prstGeom>
          <a:noFill/>
          <a:ln w="28575">
            <a:solidFill>
              <a:srgbClr val="FFE08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4800" dirty="0">
                <a:solidFill>
                  <a:srgbClr val="FFE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</p:spTree>
    <p:extLst>
      <p:ext uri="{BB962C8B-B14F-4D97-AF65-F5344CB8AC3E}">
        <p14:creationId xmlns:p14="http://schemas.microsoft.com/office/powerpoint/2010/main" val="1347155657"/>
      </p:ext>
    </p:extLst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gjcaqa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1457</Words>
  <Application>Microsoft Office PowerPoint</Application>
  <PresentationFormat>宽屏</PresentationFormat>
  <Paragraphs>108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2018-04-19T08:58:26Z</dcterms:created>
  <dcterms:modified xsi:type="dcterms:W3CDTF">2023-01-10T06:54:53Z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A09F084E-AD41-489F-8076-AA5BE3082BCA}" pid="100">
    <vt:ui4>5</vt:ui4>
  </property>
  <property fmtid="{64440492-4C8B-11D1-8B70-080036B11A03}" pid="11">
    <vt:lpwstr>www.2ppt.com-爱PPT提供资源下载</vt:lpwstr>
  </property>
</Properties>
</file>