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D390D-4270-4C7A-88E2-76235AF506F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2FBC8-3D55-4E9E-BDD4-84ACDD1ED6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2FBC8-3D55-4E9E-BDD4-84ACDD1ED6D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B3032-453B-4D36-B505-5AB6BFE84A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54066-FE5C-42F0-8170-A4B2497923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64233-516C-4EBD-9B09-747F769BF2F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12D67-F85A-4E00-97CA-D1420C17217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86CB7-5919-4A5C-8DD3-EF38BDAEB3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73232-5D0E-48FB-930B-A0700D89DA9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959F0-AC4B-4EC9-B8DC-5D2079B37DA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77C3A-2C51-462D-ABA8-5D1FFDB45AA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52A9B-9B3D-44EA-B2BB-D3C69D8037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0C13B-7156-4914-A15E-6AA0B78EA3E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C549E56-EC07-422C-98B7-39188F0C234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700213"/>
            <a:ext cx="9144000" cy="1347787"/>
          </a:xfrm>
        </p:spPr>
        <p:txBody>
          <a:bodyPr/>
          <a:lstStyle/>
          <a:p>
            <a:r>
              <a:rPr lang="en-US" altLang="zh-C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Unit </a:t>
            </a:r>
            <a:r>
              <a:rPr lang="en-US" altLang="zh-CN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 This is me!</a:t>
            </a:r>
          </a:p>
        </p:txBody>
      </p:sp>
      <p:grpSp>
        <p:nvGrpSpPr>
          <p:cNvPr id="129027" name="Group 28"/>
          <p:cNvGrpSpPr/>
          <p:nvPr/>
        </p:nvGrpSpPr>
        <p:grpSpPr bwMode="auto">
          <a:xfrm>
            <a:off x="12700" y="0"/>
            <a:ext cx="5435600" cy="1700213"/>
            <a:chOff x="8" y="0"/>
            <a:chExt cx="3424" cy="1071"/>
          </a:xfrm>
        </p:grpSpPr>
        <p:sp>
          <p:nvSpPr>
            <p:cNvPr id="129028" name="Text Box 11"/>
            <p:cNvSpPr txBox="1">
              <a:spLocks noChangeArrowheads="1"/>
            </p:cNvSpPr>
            <p:nvPr/>
          </p:nvSpPr>
          <p:spPr bwMode="auto">
            <a:xfrm>
              <a:off x="187" y="0"/>
              <a:ext cx="289" cy="1071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endParaRPr lang="zh-CN" altLang="zh-CN"/>
            </a:p>
          </p:txBody>
        </p:sp>
        <p:sp>
          <p:nvSpPr>
            <p:cNvPr id="129029" name="Text Box 10"/>
            <p:cNvSpPr txBox="1">
              <a:spLocks noChangeArrowheads="1"/>
            </p:cNvSpPr>
            <p:nvPr/>
          </p:nvSpPr>
          <p:spPr bwMode="auto">
            <a:xfrm>
              <a:off x="8" y="480"/>
              <a:ext cx="3424" cy="231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zh-CN"/>
            </a:p>
          </p:txBody>
        </p:sp>
      </p:grpSp>
      <p:sp>
        <p:nvSpPr>
          <p:cNvPr id="2" name="矩形 1"/>
          <p:cNvSpPr/>
          <p:nvPr/>
        </p:nvSpPr>
        <p:spPr>
          <a:xfrm>
            <a:off x="-25400" y="327556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kern="10" dirty="0" smtClean="0">
                <a:ln w="25400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/>
              </a:rPr>
              <a:t>Reading II</a:t>
            </a:r>
            <a:endParaRPr lang="zh-CN" altLang="en-US" sz="4800" b="1" kern="10" dirty="0">
              <a:ln w="25400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5486400"/>
            <a:ext cx="9144000" cy="53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250825" y="228601"/>
            <a:ext cx="8497888" cy="6011863"/>
            <a:chOff x="0" y="71"/>
            <a:chExt cx="5353" cy="3787"/>
          </a:xfrm>
        </p:grpSpPr>
        <p:sp>
          <p:nvSpPr>
            <p:cNvPr id="138243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150" y="71"/>
              <a:ext cx="1860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i="1" kern="10" dirty="0">
                  <a:ln w="9525">
                    <a:noFill/>
                    <a:round/>
                  </a:ln>
                  <a:solidFill>
                    <a:schemeClr val="bg1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Translation</a:t>
              </a:r>
              <a:endParaRPr lang="zh-CN" altLang="en-US" sz="3600" i="1" kern="10" dirty="0">
                <a:ln w="9525">
                  <a:noFill/>
                  <a:rou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8244" name="Text Box 4"/>
            <p:cNvSpPr txBox="1">
              <a:spLocks noChangeArrowheads="1"/>
            </p:cNvSpPr>
            <p:nvPr/>
          </p:nvSpPr>
          <p:spPr bwMode="auto">
            <a:xfrm>
              <a:off x="0" y="499"/>
              <a:ext cx="42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chemeClr val="bg1"/>
                  </a:solidFill>
                </a:rPr>
                <a:t>1</a:t>
              </a:r>
              <a:r>
                <a:rPr lang="zh-CN" altLang="en-US" sz="3200" b="1" dirty="0">
                  <a:solidFill>
                    <a:schemeClr val="bg1"/>
                  </a:solidFill>
                </a:rPr>
                <a:t>、这个女孩来自北京。</a:t>
              </a:r>
            </a:p>
          </p:txBody>
        </p:sp>
        <p:sp>
          <p:nvSpPr>
            <p:cNvPr id="138245" name="Text Box 5"/>
            <p:cNvSpPr txBox="1">
              <a:spLocks noChangeArrowheads="1"/>
            </p:cNvSpPr>
            <p:nvPr/>
          </p:nvSpPr>
          <p:spPr bwMode="auto">
            <a:xfrm>
              <a:off x="409" y="908"/>
              <a:ext cx="48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chemeClr val="bg1"/>
                  </a:solidFill>
                </a:rPr>
                <a:t>The girl _______________ Beijing .</a:t>
              </a:r>
            </a:p>
          </p:txBody>
        </p:sp>
        <p:sp>
          <p:nvSpPr>
            <p:cNvPr id="138246" name="Text Box 6"/>
            <p:cNvSpPr txBox="1">
              <a:spLocks noChangeArrowheads="1"/>
            </p:cNvSpPr>
            <p:nvPr/>
          </p:nvSpPr>
          <p:spPr bwMode="auto">
            <a:xfrm>
              <a:off x="46" y="1361"/>
              <a:ext cx="42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chemeClr val="bg1"/>
                  </a:solidFill>
                </a:rPr>
                <a:t>2</a:t>
              </a:r>
              <a:r>
                <a:rPr lang="zh-CN" altLang="en-US" sz="3200" b="1" dirty="0">
                  <a:solidFill>
                    <a:schemeClr val="bg1"/>
                  </a:solidFill>
                </a:rPr>
                <a:t>、他们擅长画画。</a:t>
              </a:r>
            </a:p>
          </p:txBody>
        </p:sp>
        <p:sp>
          <p:nvSpPr>
            <p:cNvPr id="138247" name="Text Box 7"/>
            <p:cNvSpPr txBox="1">
              <a:spLocks noChangeArrowheads="1"/>
            </p:cNvSpPr>
            <p:nvPr/>
          </p:nvSpPr>
          <p:spPr bwMode="auto">
            <a:xfrm>
              <a:off x="454" y="1769"/>
              <a:ext cx="48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chemeClr val="bg1"/>
                  </a:solidFill>
                </a:rPr>
                <a:t>They _______________________ .</a:t>
              </a:r>
            </a:p>
          </p:txBody>
        </p:sp>
        <p:sp>
          <p:nvSpPr>
            <p:cNvPr id="138248" name="Text Box 8"/>
            <p:cNvSpPr txBox="1">
              <a:spLocks noChangeArrowheads="1"/>
            </p:cNvSpPr>
            <p:nvPr/>
          </p:nvSpPr>
          <p:spPr bwMode="auto">
            <a:xfrm>
              <a:off x="46" y="2178"/>
              <a:ext cx="48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chemeClr val="bg1"/>
                  </a:solidFill>
                </a:rPr>
                <a:t>3</a:t>
              </a:r>
              <a:r>
                <a:rPr lang="zh-CN" altLang="en-US" sz="3200" b="1" dirty="0">
                  <a:solidFill>
                    <a:schemeClr val="bg1"/>
                  </a:solidFill>
                </a:rPr>
                <a:t>、丹尼</a:t>
              </a:r>
              <a:r>
                <a:rPr lang="en-US" altLang="en-US" sz="3200" b="1" dirty="0">
                  <a:solidFill>
                    <a:schemeClr val="bg1"/>
                  </a:solidFill>
                </a:rPr>
                <a:t>13</a:t>
              </a:r>
              <a:r>
                <a:rPr lang="zh-CN" altLang="en-US" sz="3200" b="1" dirty="0">
                  <a:solidFill>
                    <a:schemeClr val="bg1"/>
                  </a:solidFill>
                </a:rPr>
                <a:t>岁。</a:t>
              </a:r>
            </a:p>
          </p:txBody>
        </p:sp>
        <p:sp>
          <p:nvSpPr>
            <p:cNvPr id="138249" name="Text Box 9"/>
            <p:cNvSpPr txBox="1">
              <a:spLocks noChangeArrowheads="1"/>
            </p:cNvSpPr>
            <p:nvPr/>
          </p:nvSpPr>
          <p:spPr bwMode="auto">
            <a:xfrm>
              <a:off x="273" y="2586"/>
              <a:ext cx="50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chemeClr val="bg1"/>
                  </a:solidFill>
                </a:rPr>
                <a:t>Daniel _____________ </a:t>
              </a:r>
            </a:p>
          </p:txBody>
        </p:sp>
        <p:sp>
          <p:nvSpPr>
            <p:cNvPr id="138250" name="Text Box 10"/>
            <p:cNvSpPr txBox="1">
              <a:spLocks noChangeArrowheads="1"/>
            </p:cNvSpPr>
            <p:nvPr/>
          </p:nvSpPr>
          <p:spPr bwMode="auto">
            <a:xfrm>
              <a:off x="46" y="3037"/>
              <a:ext cx="48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endParaRPr lang="zh-CN" altLang="zh-CN" sz="3200" b="1">
                <a:solidFill>
                  <a:schemeClr val="bg1"/>
                </a:solidFill>
              </a:endParaRPr>
            </a:p>
          </p:txBody>
        </p:sp>
        <p:sp>
          <p:nvSpPr>
            <p:cNvPr id="138251" name="Text Box 11"/>
            <p:cNvSpPr txBox="1">
              <a:spLocks noChangeArrowheads="1"/>
            </p:cNvSpPr>
            <p:nvPr/>
          </p:nvSpPr>
          <p:spPr bwMode="auto">
            <a:xfrm>
              <a:off x="363" y="3493"/>
              <a:ext cx="48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endParaRPr lang="zh-CN" altLang="zh-CN" sz="3200" b="1">
                <a:solidFill>
                  <a:schemeClr val="bg1"/>
                </a:solidFill>
              </a:endParaRPr>
            </a:p>
          </p:txBody>
        </p:sp>
      </p:grpSp>
      <p:sp>
        <p:nvSpPr>
          <p:cNvPr id="138252" name="Text Box 12"/>
          <p:cNvSpPr txBox="1">
            <a:spLocks noChangeArrowheads="1"/>
          </p:cNvSpPr>
          <p:nvPr/>
        </p:nvSpPr>
        <p:spPr bwMode="auto">
          <a:xfrm>
            <a:off x="2698750" y="1554163"/>
            <a:ext cx="4105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comes /is from</a:t>
            </a:r>
          </a:p>
        </p:txBody>
      </p:sp>
      <p:sp>
        <p:nvSpPr>
          <p:cNvPr id="138253" name="Text Box 13"/>
          <p:cNvSpPr txBox="1">
            <a:spLocks noChangeArrowheads="1"/>
          </p:cNvSpPr>
          <p:nvPr/>
        </p:nvSpPr>
        <p:spPr bwMode="auto">
          <a:xfrm>
            <a:off x="2484438" y="2921000"/>
            <a:ext cx="568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are good at drawing</a:t>
            </a:r>
          </a:p>
        </p:txBody>
      </p:sp>
      <p:sp>
        <p:nvSpPr>
          <p:cNvPr id="138254" name="Text Box 14"/>
          <p:cNvSpPr txBox="1">
            <a:spLocks noChangeArrowheads="1"/>
          </p:cNvSpPr>
          <p:nvPr/>
        </p:nvSpPr>
        <p:spPr bwMode="auto">
          <a:xfrm>
            <a:off x="2195513" y="4219575"/>
            <a:ext cx="7561262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is 13 years old.</a:t>
            </a:r>
            <a:endParaRPr lang="en-US" altLang="zh-CN" sz="3200" b="1"/>
          </a:p>
          <a:p>
            <a:pPr>
              <a:spcBef>
                <a:spcPct val="50000"/>
              </a:spcBef>
            </a:pPr>
            <a:endParaRPr lang="en-US" altLang="zh-CN" sz="3200" b="1">
              <a:solidFill>
                <a:srgbClr val="FF3300"/>
              </a:solidFill>
            </a:endParaRPr>
          </a:p>
        </p:txBody>
      </p:sp>
      <p:sp>
        <p:nvSpPr>
          <p:cNvPr id="138255" name="Text Box 15"/>
          <p:cNvSpPr txBox="1">
            <a:spLocks noChangeArrowheads="1"/>
          </p:cNvSpPr>
          <p:nvPr/>
        </p:nvSpPr>
        <p:spPr bwMode="auto">
          <a:xfrm>
            <a:off x="2339975" y="5805488"/>
            <a:ext cx="431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/>
              <a:t> </a:t>
            </a:r>
            <a:r>
              <a:rPr lang="en-US" altLang="zh-CN" sz="2000" u="sng"/>
              <a:t>                                   </a:t>
            </a:r>
          </a:p>
        </p:txBody>
      </p:sp>
      <p:sp>
        <p:nvSpPr>
          <p:cNvPr id="138256" name="Text Box 16"/>
          <p:cNvSpPr txBox="1">
            <a:spLocks noChangeArrowheads="1"/>
          </p:cNvSpPr>
          <p:nvPr/>
        </p:nvSpPr>
        <p:spPr bwMode="auto">
          <a:xfrm>
            <a:off x="395288" y="5013325"/>
            <a:ext cx="5543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3200" b="1" dirty="0">
                <a:solidFill>
                  <a:schemeClr val="bg1"/>
                </a:solidFill>
                <a:latin typeface="宋体" panose="02010600030101010101" pitchFamily="2" charset="-122"/>
              </a:rPr>
              <a:t>他喜欢放学后踢足球。</a:t>
            </a:r>
          </a:p>
        </p:txBody>
      </p:sp>
      <p:sp>
        <p:nvSpPr>
          <p:cNvPr id="138257" name="Text Box 17"/>
          <p:cNvSpPr txBox="1">
            <a:spLocks noChangeArrowheads="1"/>
          </p:cNvSpPr>
          <p:nvPr/>
        </p:nvSpPr>
        <p:spPr bwMode="auto">
          <a:xfrm>
            <a:off x="468313" y="5661025"/>
            <a:ext cx="6192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</a:rPr>
              <a:t>He likes</a:t>
            </a:r>
            <a:r>
              <a:rPr lang="en-US" altLang="zh-CN" b="1" dirty="0">
                <a:solidFill>
                  <a:schemeClr val="bg1"/>
                </a:solidFill>
              </a:rPr>
              <a:t>                                    </a:t>
            </a:r>
          </a:p>
        </p:txBody>
      </p:sp>
      <p:sp>
        <p:nvSpPr>
          <p:cNvPr id="138258" name="Text Box 18"/>
          <p:cNvSpPr txBox="1">
            <a:spLocks noChangeArrowheads="1"/>
          </p:cNvSpPr>
          <p:nvPr/>
        </p:nvSpPr>
        <p:spPr bwMode="auto">
          <a:xfrm>
            <a:off x="2124075" y="5661025"/>
            <a:ext cx="6192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</a:rPr>
              <a:t>playing football after school.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52" grpId="0" autoUpdateAnimBg="0"/>
      <p:bldP spid="138253" grpId="0" autoUpdateAnimBg="0"/>
      <p:bldP spid="138254" grpId="0" autoUpdateAnimBg="0"/>
      <p:bldP spid="138256" grpId="0"/>
      <p:bldP spid="138257" grpId="0"/>
      <p:bldP spid="1382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WordArt 3"/>
          <p:cNvSpPr>
            <a:spLocks noChangeArrowheads="1" noChangeShapeType="1" noTextEdit="1"/>
          </p:cNvSpPr>
          <p:nvPr/>
        </p:nvSpPr>
        <p:spPr bwMode="auto">
          <a:xfrm>
            <a:off x="2209800" y="979487"/>
            <a:ext cx="4679950" cy="108108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r>
              <a:rPr lang="en-US" altLang="zh-CN" sz="3600" kern="10" dirty="0">
                <a:ln w="9525">
                  <a:rou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ln w="9525">
                <a:round/>
              </a:ln>
              <a:gradFill rotWithShape="1">
                <a:gsLst>
                  <a:gs pos="0">
                    <a:srgbClr val="707070"/>
                  </a:gs>
                  <a:gs pos="50000">
                    <a:srgbClr val="FFFFFF"/>
                  </a:gs>
                  <a:gs pos="100000">
                    <a:srgbClr val="707070"/>
                  </a:gs>
                </a:gsLst>
                <a:lin ang="27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919162" y="2743200"/>
            <a:ext cx="7667625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chemeClr val="bg1"/>
                </a:solidFill>
              </a:rPr>
              <a:t>Recite the 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text.</a:t>
            </a:r>
            <a:endParaRPr lang="en-US" altLang="zh-CN" sz="3200" b="1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chemeClr val="bg1"/>
                </a:solidFill>
              </a:rPr>
              <a:t>Remember the words and phrases.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chemeClr val="bg1"/>
                </a:solidFill>
              </a:rPr>
              <a:t>Finish the exercises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chemeClr val="bg1"/>
                </a:solidFill>
              </a:rPr>
              <a:t>Prepare for the next 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period.</a:t>
            </a:r>
            <a:endParaRPr lang="en-US" altLang="zh-CN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 descr="sim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>
            <a:lum bright="-6000" contrast="30000"/>
          </a:blip>
          <a:srcRect/>
          <a:stretch>
            <a:fillRect/>
          </a:stretch>
        </p:blipFill>
        <p:spPr bwMode="auto">
          <a:xfrm>
            <a:off x="4859338" y="765175"/>
            <a:ext cx="18034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1" name="Picture 3" descr="sandy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email">
            <a:lum contrast="18000"/>
          </a:blip>
          <a:srcRect/>
          <a:stretch>
            <a:fillRect/>
          </a:stretch>
        </p:blipFill>
        <p:spPr bwMode="auto">
          <a:xfrm>
            <a:off x="1082676" y="3644900"/>
            <a:ext cx="17272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2" name="Picture 4" descr="daniel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 cstate="email">
            <a:lum contrast="18000"/>
          </a:blip>
          <a:srcRect/>
          <a:stretch>
            <a:fillRect/>
          </a:stretch>
        </p:blipFill>
        <p:spPr bwMode="auto">
          <a:xfrm>
            <a:off x="4859338" y="3606799"/>
            <a:ext cx="1803400" cy="2243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5148263" y="31416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b="1">
                <a:solidFill>
                  <a:schemeClr val="bg1"/>
                </a:solidFill>
                <a:latin typeface="Comic Sans MS" panose="030F0702030302020204" pitchFamily="66" charset="0"/>
              </a:rPr>
              <a:t>Simon 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1116013" y="609282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b="1">
                <a:solidFill>
                  <a:schemeClr val="bg1"/>
                </a:solidFill>
                <a:latin typeface="Comic Sans MS" panose="030F0702030302020204" pitchFamily="66" charset="0"/>
              </a:rPr>
              <a:t>Sandy 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5076825" y="594995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bg1"/>
                </a:solidFill>
                <a:latin typeface="Comic Sans MS" panose="030F0702030302020204" pitchFamily="66" charset="0"/>
              </a:rPr>
              <a:t>Daniel  </a:t>
            </a:r>
          </a:p>
        </p:txBody>
      </p:sp>
      <p:pic>
        <p:nvPicPr>
          <p:cNvPr id="130056" name="Picture 8" descr="millie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>
            <a:lum contrast="18000"/>
          </a:blip>
          <a:srcRect/>
          <a:stretch>
            <a:fillRect/>
          </a:stretch>
        </p:blipFill>
        <p:spPr bwMode="auto">
          <a:xfrm>
            <a:off x="900113" y="765175"/>
            <a:ext cx="1878012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1187450" y="3068638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b="1">
                <a:solidFill>
                  <a:schemeClr val="bg1"/>
                </a:solidFill>
                <a:latin typeface="Comic Sans MS" panose="030F0702030302020204" pitchFamily="66" charset="0"/>
              </a:rPr>
              <a:t>Millie</a:t>
            </a: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0" y="0"/>
            <a:ext cx="49323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chemeClr val="bg1"/>
                </a:solidFill>
                <a:latin typeface="Comic Sans MS" panose="030F0702030302020204" pitchFamily="66" charset="0"/>
              </a:rPr>
              <a:t>Who are they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3" grpId="0"/>
      <p:bldP spid="130054" grpId="0"/>
      <p:bldP spid="130055" grpId="0"/>
      <p:bldP spid="1300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4" name="Group 2"/>
          <p:cNvGrpSpPr/>
          <p:nvPr/>
        </p:nvGrpSpPr>
        <p:grpSpPr bwMode="auto">
          <a:xfrm>
            <a:off x="304800" y="381000"/>
            <a:ext cx="8610600" cy="5259388"/>
            <a:chOff x="-3" y="-3"/>
            <a:chExt cx="3259" cy="2962"/>
          </a:xfrm>
        </p:grpSpPr>
        <p:grpSp>
          <p:nvGrpSpPr>
            <p:cNvPr id="131075" name="Group 3"/>
            <p:cNvGrpSpPr/>
            <p:nvPr/>
          </p:nvGrpSpPr>
          <p:grpSpPr bwMode="auto">
            <a:xfrm>
              <a:off x="0" y="0"/>
              <a:ext cx="3253" cy="2956"/>
              <a:chOff x="0" y="0"/>
              <a:chExt cx="3253" cy="2956"/>
            </a:xfrm>
          </p:grpSpPr>
          <p:grpSp>
            <p:nvGrpSpPr>
              <p:cNvPr id="131076" name="Group 4"/>
              <p:cNvGrpSpPr/>
              <p:nvPr/>
            </p:nvGrpSpPr>
            <p:grpSpPr bwMode="auto">
              <a:xfrm>
                <a:off x="0" y="0"/>
                <a:ext cx="3253" cy="470"/>
                <a:chOff x="0" y="0"/>
                <a:chExt cx="3253" cy="470"/>
              </a:xfrm>
            </p:grpSpPr>
            <p:sp>
              <p:nvSpPr>
                <p:cNvPr id="131077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167" cy="4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5" tIns="45717" rIns="91435" bIns="0" anchor="ctr"/>
                <a:lstStyle/>
                <a:p>
                  <a:pPr defTabSz="913130"/>
                  <a:endParaRPr kumimoji="1" lang="en-US" altLang="zh-CN" sz="31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defTabSz="913130" eaLnBrk="0" hangingPunct="0"/>
                  <a:endParaRPr kumimoji="1" lang="en-US" altLang="zh-CN" sz="31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1078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253" cy="4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lang="zh-CN" altLang="zh-CN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1079" name="Group 7"/>
              <p:cNvGrpSpPr/>
              <p:nvPr/>
            </p:nvGrpSpPr>
            <p:grpSpPr bwMode="auto">
              <a:xfrm>
                <a:off x="0" y="470"/>
                <a:ext cx="1360" cy="374"/>
                <a:chOff x="0" y="470"/>
                <a:chExt cx="1360" cy="374"/>
              </a:xfrm>
            </p:grpSpPr>
            <p:sp>
              <p:nvSpPr>
                <p:cNvPr id="131080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470"/>
                  <a:ext cx="1274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5" tIns="45717" rIns="91435" bIns="0" anchor="ctr"/>
                <a:lstStyle/>
                <a:p>
                  <a:pPr algn="just" defTabSz="913130" eaLnBrk="0" hangingPunct="0"/>
                  <a:endParaRPr kumimoji="1" lang="zh-CN" altLang="zh-CN" sz="31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1081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470"/>
                  <a:ext cx="1360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lang="zh-CN" altLang="zh-CN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1082" name="Group 10"/>
              <p:cNvGrpSpPr/>
              <p:nvPr/>
            </p:nvGrpSpPr>
            <p:grpSpPr bwMode="auto">
              <a:xfrm>
                <a:off x="1360" y="470"/>
                <a:ext cx="1893" cy="374"/>
                <a:chOff x="1360" y="470"/>
                <a:chExt cx="1893" cy="374"/>
              </a:xfrm>
            </p:grpSpPr>
            <p:sp>
              <p:nvSpPr>
                <p:cNvPr id="131083" name="Rectangle 11"/>
                <p:cNvSpPr>
                  <a:spLocks noChangeArrowheads="1"/>
                </p:cNvSpPr>
                <p:nvPr/>
              </p:nvSpPr>
              <p:spPr bwMode="auto">
                <a:xfrm>
                  <a:off x="1403" y="470"/>
                  <a:ext cx="1807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5" tIns="45717" rIns="91435" bIns="0" anchor="ctr"/>
                <a:lstStyle/>
                <a:p>
                  <a:pPr algn="just" defTabSz="913130"/>
                  <a:endParaRPr kumimoji="1" lang="zh-CN" altLang="zh-CN" sz="31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1084" name="Rectangle 12"/>
                <p:cNvSpPr>
                  <a:spLocks noChangeArrowheads="1"/>
                </p:cNvSpPr>
                <p:nvPr/>
              </p:nvSpPr>
              <p:spPr bwMode="auto">
                <a:xfrm>
                  <a:off x="1360" y="470"/>
                  <a:ext cx="189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lang="zh-CN" altLang="zh-CN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1085" name="Group 13"/>
              <p:cNvGrpSpPr/>
              <p:nvPr/>
            </p:nvGrpSpPr>
            <p:grpSpPr bwMode="auto">
              <a:xfrm>
                <a:off x="0" y="844"/>
                <a:ext cx="1360" cy="384"/>
                <a:chOff x="0" y="844"/>
                <a:chExt cx="1360" cy="384"/>
              </a:xfrm>
            </p:grpSpPr>
            <p:sp>
              <p:nvSpPr>
                <p:cNvPr id="131086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844"/>
                  <a:ext cx="1274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5" tIns="45717" rIns="91435" bIns="45717" anchor="ctr"/>
                <a:lstStyle/>
                <a:p>
                  <a:pPr defTabSz="913130">
                    <a:tabLst>
                      <a:tab pos="1620520" algn="l"/>
                      <a:tab pos="4140200" algn="l"/>
                    </a:tabLst>
                  </a:pPr>
                  <a:endParaRPr kumimoji="1" lang="en-US" altLang="zh-CN" sz="3100" b="1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  <a:p>
                  <a:pPr algn="just" defTabSz="913130" eaLnBrk="0" hangingPunct="0">
                    <a:tabLst>
                      <a:tab pos="1620520" algn="l"/>
                      <a:tab pos="4140200" algn="l"/>
                    </a:tabLst>
                  </a:pPr>
                  <a:endParaRPr kumimoji="1" lang="en-US" altLang="zh-CN" sz="31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1087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844"/>
                  <a:ext cx="1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lang="zh-CN" altLang="zh-CN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1088" name="Group 16"/>
              <p:cNvGrpSpPr/>
              <p:nvPr/>
            </p:nvGrpSpPr>
            <p:grpSpPr bwMode="auto">
              <a:xfrm>
                <a:off x="1360" y="844"/>
                <a:ext cx="1893" cy="384"/>
                <a:chOff x="1360" y="844"/>
                <a:chExt cx="1893" cy="384"/>
              </a:xfrm>
            </p:grpSpPr>
            <p:sp>
              <p:nvSpPr>
                <p:cNvPr id="131089" name="Rectangle 17"/>
                <p:cNvSpPr>
                  <a:spLocks noChangeArrowheads="1"/>
                </p:cNvSpPr>
                <p:nvPr/>
              </p:nvSpPr>
              <p:spPr bwMode="auto">
                <a:xfrm>
                  <a:off x="1403" y="844"/>
                  <a:ext cx="1807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5" tIns="45717" rIns="91435" bIns="45717" anchor="ctr"/>
                <a:lstStyle/>
                <a:p>
                  <a:pPr algn="just" defTabSz="913130" eaLnBrk="0" hangingPunct="0">
                    <a:tabLst>
                      <a:tab pos="1620520" algn="l"/>
                      <a:tab pos="4140200" algn="l"/>
                    </a:tabLst>
                  </a:pPr>
                  <a:endParaRPr kumimoji="1" lang="zh-CN" altLang="zh-CN" sz="31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1090" name="Rectangle 18"/>
                <p:cNvSpPr>
                  <a:spLocks noChangeArrowheads="1"/>
                </p:cNvSpPr>
                <p:nvPr/>
              </p:nvSpPr>
              <p:spPr bwMode="auto">
                <a:xfrm>
                  <a:off x="1360" y="844"/>
                  <a:ext cx="189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lang="zh-CN" altLang="zh-CN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1091" name="Group 19"/>
              <p:cNvGrpSpPr/>
              <p:nvPr/>
            </p:nvGrpSpPr>
            <p:grpSpPr bwMode="auto">
              <a:xfrm>
                <a:off x="0" y="1228"/>
                <a:ext cx="1360" cy="384"/>
                <a:chOff x="0" y="1228"/>
                <a:chExt cx="1360" cy="384"/>
              </a:xfrm>
            </p:grpSpPr>
            <p:sp>
              <p:nvSpPr>
                <p:cNvPr id="131092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1228"/>
                  <a:ext cx="1274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5" tIns="45717" rIns="91435" bIns="45717" anchor="ctr"/>
                <a:lstStyle/>
                <a:p>
                  <a:pPr algn="just" defTabSz="913130" eaLnBrk="0" hangingPunct="0">
                    <a:tabLst>
                      <a:tab pos="1620520" algn="l"/>
                      <a:tab pos="4140200" algn="l"/>
                    </a:tabLst>
                  </a:pPr>
                  <a:endParaRPr kumimoji="1" lang="zh-CN" altLang="zh-CN" sz="31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1093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1228"/>
                  <a:ext cx="13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lang="zh-CN" altLang="zh-CN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1094" name="Group 22"/>
              <p:cNvGrpSpPr/>
              <p:nvPr/>
            </p:nvGrpSpPr>
            <p:grpSpPr bwMode="auto">
              <a:xfrm>
                <a:off x="1360" y="1228"/>
                <a:ext cx="1893" cy="384"/>
                <a:chOff x="1360" y="1228"/>
                <a:chExt cx="1893" cy="384"/>
              </a:xfrm>
            </p:grpSpPr>
            <p:sp>
              <p:nvSpPr>
                <p:cNvPr id="131095" name="Rectangle 23"/>
                <p:cNvSpPr>
                  <a:spLocks noChangeArrowheads="1"/>
                </p:cNvSpPr>
                <p:nvPr/>
              </p:nvSpPr>
              <p:spPr bwMode="auto">
                <a:xfrm>
                  <a:off x="1403" y="1228"/>
                  <a:ext cx="1807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5" tIns="45717" rIns="91435" bIns="45717" anchor="ctr"/>
                <a:lstStyle/>
                <a:p>
                  <a:pPr algn="just" defTabSz="913130" eaLnBrk="0" hangingPunct="0">
                    <a:tabLst>
                      <a:tab pos="1620520" algn="l"/>
                      <a:tab pos="4140200" algn="l"/>
                    </a:tabLst>
                  </a:pPr>
                  <a:endParaRPr kumimoji="1" lang="zh-CN" altLang="zh-CN" sz="31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1096" name="Rectangle 24"/>
                <p:cNvSpPr>
                  <a:spLocks noChangeArrowheads="1"/>
                </p:cNvSpPr>
                <p:nvPr/>
              </p:nvSpPr>
              <p:spPr bwMode="auto">
                <a:xfrm>
                  <a:off x="1360" y="1228"/>
                  <a:ext cx="189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lang="zh-CN" altLang="zh-CN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1097" name="Group 25"/>
              <p:cNvGrpSpPr/>
              <p:nvPr/>
            </p:nvGrpSpPr>
            <p:grpSpPr bwMode="auto">
              <a:xfrm>
                <a:off x="0" y="1612"/>
                <a:ext cx="921" cy="864"/>
                <a:chOff x="0" y="1612"/>
                <a:chExt cx="921" cy="864"/>
              </a:xfrm>
            </p:grpSpPr>
            <p:sp>
              <p:nvSpPr>
                <p:cNvPr id="131098" name="Rectangle 26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835" cy="8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5" tIns="45717" rIns="91435" bIns="45717" anchor="ctr"/>
                <a:lstStyle/>
                <a:p>
                  <a:pPr algn="just" defTabSz="913130" eaLnBrk="0" hangingPunct="0">
                    <a:tabLst>
                      <a:tab pos="1620520" algn="l"/>
                      <a:tab pos="4140200" algn="l"/>
                    </a:tabLst>
                  </a:pPr>
                  <a:r>
                    <a:rPr kumimoji="1" lang="en-US" altLang="zh-CN" sz="26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What are you like?</a:t>
                  </a:r>
                </a:p>
              </p:txBody>
            </p:sp>
            <p:sp>
              <p:nvSpPr>
                <p:cNvPr id="131099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921" cy="86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lang="zh-CN" altLang="zh-CN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1100" name="Group 28"/>
              <p:cNvGrpSpPr/>
              <p:nvPr/>
            </p:nvGrpSpPr>
            <p:grpSpPr bwMode="auto">
              <a:xfrm>
                <a:off x="921" y="1612"/>
                <a:ext cx="439" cy="384"/>
                <a:chOff x="921" y="1612"/>
                <a:chExt cx="439" cy="384"/>
              </a:xfrm>
            </p:grpSpPr>
            <p:sp>
              <p:nvSpPr>
                <p:cNvPr id="131101" name="Rectangle 29"/>
                <p:cNvSpPr>
                  <a:spLocks noChangeArrowheads="1"/>
                </p:cNvSpPr>
                <p:nvPr/>
              </p:nvSpPr>
              <p:spPr bwMode="auto">
                <a:xfrm>
                  <a:off x="964" y="1612"/>
                  <a:ext cx="353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5" tIns="45717" rIns="91435" bIns="45717" anchor="ctr"/>
                <a:lstStyle/>
                <a:p>
                  <a:pPr algn="just" defTabSz="913130">
                    <a:tabLst>
                      <a:tab pos="1620520" algn="l"/>
                      <a:tab pos="4140200" algn="l"/>
                    </a:tabLst>
                  </a:pPr>
                  <a:endParaRPr kumimoji="1" lang="en-US" altLang="zh-CN" sz="31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  <a:p>
                  <a:pPr algn="just" defTabSz="913130" eaLnBrk="0" hangingPunct="0">
                    <a:tabLst>
                      <a:tab pos="1620520" algn="l"/>
                      <a:tab pos="4140200" algn="l"/>
                    </a:tabLst>
                  </a:pPr>
                  <a:endParaRPr kumimoji="1" lang="en-US" altLang="zh-CN" sz="31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1102" name="Rectangle 30"/>
                <p:cNvSpPr>
                  <a:spLocks noChangeArrowheads="1"/>
                </p:cNvSpPr>
                <p:nvPr/>
              </p:nvSpPr>
              <p:spPr bwMode="auto">
                <a:xfrm>
                  <a:off x="921" y="1612"/>
                  <a:ext cx="43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lang="zh-CN" altLang="zh-CN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1103" name="Group 31"/>
              <p:cNvGrpSpPr/>
              <p:nvPr/>
            </p:nvGrpSpPr>
            <p:grpSpPr bwMode="auto">
              <a:xfrm>
                <a:off x="1360" y="1612"/>
                <a:ext cx="1893" cy="384"/>
                <a:chOff x="1360" y="1612"/>
                <a:chExt cx="1893" cy="384"/>
              </a:xfrm>
            </p:grpSpPr>
            <p:sp>
              <p:nvSpPr>
                <p:cNvPr id="131104" name="Rectangle 32"/>
                <p:cNvSpPr>
                  <a:spLocks noChangeArrowheads="1"/>
                </p:cNvSpPr>
                <p:nvPr/>
              </p:nvSpPr>
              <p:spPr bwMode="auto">
                <a:xfrm>
                  <a:off x="1403" y="1612"/>
                  <a:ext cx="1807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5" tIns="45717" rIns="91435" bIns="45717" anchor="ctr"/>
                <a:lstStyle/>
                <a:p>
                  <a:pPr algn="just" defTabSz="913130" eaLnBrk="0" hangingPunct="0">
                    <a:tabLst>
                      <a:tab pos="1620520" algn="l"/>
                      <a:tab pos="4140200" algn="l"/>
                    </a:tabLst>
                  </a:pPr>
                  <a:endParaRPr kumimoji="1" lang="zh-CN" altLang="zh-CN" sz="31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1105" name="Rectangle 33"/>
                <p:cNvSpPr>
                  <a:spLocks noChangeArrowheads="1"/>
                </p:cNvSpPr>
                <p:nvPr/>
              </p:nvSpPr>
              <p:spPr bwMode="auto">
                <a:xfrm>
                  <a:off x="1360" y="1612"/>
                  <a:ext cx="189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lang="zh-CN" altLang="zh-CN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1106" name="Group 34"/>
              <p:cNvGrpSpPr/>
              <p:nvPr/>
            </p:nvGrpSpPr>
            <p:grpSpPr bwMode="auto">
              <a:xfrm>
                <a:off x="921" y="1996"/>
                <a:ext cx="439" cy="480"/>
                <a:chOff x="921" y="1996"/>
                <a:chExt cx="439" cy="480"/>
              </a:xfrm>
            </p:grpSpPr>
            <p:sp>
              <p:nvSpPr>
                <p:cNvPr id="131107" name="Rectangle 35"/>
                <p:cNvSpPr>
                  <a:spLocks noChangeArrowheads="1"/>
                </p:cNvSpPr>
                <p:nvPr/>
              </p:nvSpPr>
              <p:spPr bwMode="auto">
                <a:xfrm>
                  <a:off x="964" y="1996"/>
                  <a:ext cx="35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5" tIns="45717" rIns="91435" bIns="45717" anchor="ctr"/>
                <a:lstStyle/>
                <a:p>
                  <a:pPr algn="just" defTabSz="913130">
                    <a:tabLst>
                      <a:tab pos="1620520" algn="l"/>
                      <a:tab pos="4140200" algn="l"/>
                    </a:tabLst>
                  </a:pPr>
                  <a:endParaRPr kumimoji="1" lang="en-US" altLang="zh-CN" sz="31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  <a:p>
                  <a:pPr algn="just" defTabSz="913130" eaLnBrk="0" hangingPunct="0">
                    <a:tabLst>
                      <a:tab pos="1620520" algn="l"/>
                      <a:tab pos="4140200" algn="l"/>
                    </a:tabLst>
                  </a:pPr>
                  <a:endParaRPr kumimoji="1" lang="en-US" altLang="zh-CN" sz="31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1108" name="Rectangle 36"/>
                <p:cNvSpPr>
                  <a:spLocks noChangeArrowheads="1"/>
                </p:cNvSpPr>
                <p:nvPr/>
              </p:nvSpPr>
              <p:spPr bwMode="auto">
                <a:xfrm>
                  <a:off x="921" y="1996"/>
                  <a:ext cx="43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lang="zh-CN" altLang="zh-CN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1109" name="Group 37"/>
              <p:cNvGrpSpPr/>
              <p:nvPr/>
            </p:nvGrpSpPr>
            <p:grpSpPr bwMode="auto">
              <a:xfrm>
                <a:off x="1360" y="1996"/>
                <a:ext cx="1893" cy="480"/>
                <a:chOff x="1360" y="1996"/>
                <a:chExt cx="1893" cy="480"/>
              </a:xfrm>
            </p:grpSpPr>
            <p:sp>
              <p:nvSpPr>
                <p:cNvPr id="131110" name="Rectangle 38"/>
                <p:cNvSpPr>
                  <a:spLocks noChangeArrowheads="1"/>
                </p:cNvSpPr>
                <p:nvPr/>
              </p:nvSpPr>
              <p:spPr bwMode="auto">
                <a:xfrm>
                  <a:off x="1403" y="1996"/>
                  <a:ext cx="1807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5" tIns="45717" rIns="91435" bIns="45717" anchor="ctr"/>
                <a:lstStyle/>
                <a:p>
                  <a:pPr algn="just" defTabSz="913130" eaLnBrk="0" hangingPunct="0">
                    <a:tabLst>
                      <a:tab pos="1620520" algn="l"/>
                      <a:tab pos="4140200" algn="l"/>
                    </a:tabLst>
                  </a:pPr>
                  <a:endParaRPr kumimoji="1" lang="zh-CN" altLang="zh-CN" sz="31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1111" name="Rectangle 39"/>
                <p:cNvSpPr>
                  <a:spLocks noChangeArrowheads="1"/>
                </p:cNvSpPr>
                <p:nvPr/>
              </p:nvSpPr>
              <p:spPr bwMode="auto">
                <a:xfrm>
                  <a:off x="1360" y="1996"/>
                  <a:ext cx="189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lang="zh-CN" altLang="zh-CN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1112" name="Group 40"/>
              <p:cNvGrpSpPr/>
              <p:nvPr/>
            </p:nvGrpSpPr>
            <p:grpSpPr bwMode="auto">
              <a:xfrm>
                <a:off x="0" y="2476"/>
                <a:ext cx="1360" cy="480"/>
                <a:chOff x="0" y="2476"/>
                <a:chExt cx="1360" cy="480"/>
              </a:xfrm>
            </p:grpSpPr>
            <p:sp>
              <p:nvSpPr>
                <p:cNvPr id="131113" name="Rectangle 41"/>
                <p:cNvSpPr>
                  <a:spLocks noChangeArrowheads="1"/>
                </p:cNvSpPr>
                <p:nvPr/>
              </p:nvSpPr>
              <p:spPr bwMode="auto">
                <a:xfrm>
                  <a:off x="43" y="2476"/>
                  <a:ext cx="127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5" tIns="45717" rIns="91435" bIns="45717" anchor="ctr"/>
                <a:lstStyle/>
                <a:p>
                  <a:pPr algn="just" defTabSz="913130" eaLnBrk="0" hangingPunct="0">
                    <a:tabLst>
                      <a:tab pos="1620520" algn="l"/>
                      <a:tab pos="4140200" algn="l"/>
                    </a:tabLst>
                  </a:pPr>
                  <a:r>
                    <a:rPr kumimoji="1" lang="en-US" altLang="zh-CN" sz="26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What do you like ?</a:t>
                  </a:r>
                  <a:r>
                    <a:rPr kumimoji="1" lang="en-US" altLang="zh-CN" sz="2600" dirty="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                    </a:t>
                  </a:r>
                </a:p>
              </p:txBody>
            </p:sp>
            <p:sp>
              <p:nvSpPr>
                <p:cNvPr id="131114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2476"/>
                  <a:ext cx="136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lang="zh-CN" altLang="zh-CN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1115" name="Group 43"/>
              <p:cNvGrpSpPr/>
              <p:nvPr/>
            </p:nvGrpSpPr>
            <p:grpSpPr bwMode="auto">
              <a:xfrm>
                <a:off x="1360" y="2476"/>
                <a:ext cx="1893" cy="480"/>
                <a:chOff x="1360" y="2476"/>
                <a:chExt cx="1893" cy="480"/>
              </a:xfrm>
            </p:grpSpPr>
            <p:sp>
              <p:nvSpPr>
                <p:cNvPr id="131116" name="Rectangle 44"/>
                <p:cNvSpPr>
                  <a:spLocks noChangeArrowheads="1"/>
                </p:cNvSpPr>
                <p:nvPr/>
              </p:nvSpPr>
              <p:spPr bwMode="auto">
                <a:xfrm>
                  <a:off x="1403" y="2476"/>
                  <a:ext cx="1807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5" tIns="45717" rIns="91435" bIns="45717" anchor="ctr"/>
                <a:lstStyle/>
                <a:p>
                  <a:pPr algn="just" defTabSz="913130" eaLnBrk="0" hangingPunct="0">
                    <a:tabLst>
                      <a:tab pos="1620520" algn="l"/>
                      <a:tab pos="4140200" algn="l"/>
                    </a:tabLst>
                  </a:pPr>
                  <a:endParaRPr kumimoji="1" lang="zh-CN" altLang="zh-CN" sz="3100">
                    <a:solidFill>
                      <a:schemeClr val="bg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1117" name="Rectangle 45"/>
                <p:cNvSpPr>
                  <a:spLocks noChangeArrowheads="1"/>
                </p:cNvSpPr>
                <p:nvPr/>
              </p:nvSpPr>
              <p:spPr bwMode="auto">
                <a:xfrm>
                  <a:off x="1360" y="2476"/>
                  <a:ext cx="189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lang="zh-CN" altLang="zh-CN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131118" name="Rectangle 46"/>
            <p:cNvSpPr>
              <a:spLocks noChangeArrowheads="1"/>
            </p:cNvSpPr>
            <p:nvPr/>
          </p:nvSpPr>
          <p:spPr bwMode="auto">
            <a:xfrm>
              <a:off x="-3" y="-3"/>
              <a:ext cx="3259" cy="2962"/>
            </a:xfrm>
            <a:prstGeom prst="rect">
              <a:avLst/>
            </a:prstGeom>
            <a:noFill/>
            <a:ln w="11176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/>
              <a:endParaRPr lang="zh-CN" altLang="zh-CN">
                <a:solidFill>
                  <a:schemeClr val="bg1"/>
                </a:solidFill>
              </a:endParaRPr>
            </a:p>
          </p:txBody>
        </p:sp>
      </p:grpSp>
      <p:sp>
        <p:nvSpPr>
          <p:cNvPr id="131119" name="Text Box 47"/>
          <p:cNvSpPr txBox="1">
            <a:spLocks noChangeArrowheads="1"/>
          </p:cNvSpPr>
          <p:nvPr/>
        </p:nvSpPr>
        <p:spPr bwMode="auto">
          <a:xfrm>
            <a:off x="1355725" y="5811838"/>
            <a:ext cx="184720" cy="47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kumimoji="1" lang="zh-CN" altLang="zh-CN" sz="25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1120" name="Text Box 48"/>
          <p:cNvSpPr txBox="1">
            <a:spLocks noChangeArrowheads="1"/>
          </p:cNvSpPr>
          <p:nvPr/>
        </p:nvSpPr>
        <p:spPr bwMode="auto">
          <a:xfrm>
            <a:off x="3324225" y="528638"/>
            <a:ext cx="2364740" cy="6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 dirty="0">
                <a:solidFill>
                  <a:schemeClr val="bg1"/>
                </a:solidFill>
              </a:rPr>
              <a:t>My profile</a:t>
            </a:r>
          </a:p>
        </p:txBody>
      </p:sp>
      <p:sp>
        <p:nvSpPr>
          <p:cNvPr id="131121" name="Text Box 49"/>
          <p:cNvSpPr txBox="1">
            <a:spLocks noChangeArrowheads="1"/>
          </p:cNvSpPr>
          <p:nvPr/>
        </p:nvSpPr>
        <p:spPr bwMode="auto">
          <a:xfrm>
            <a:off x="442913" y="1338263"/>
            <a:ext cx="8701087" cy="49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What is your name?          My name is _______________.</a:t>
            </a:r>
          </a:p>
        </p:txBody>
      </p:sp>
      <p:sp>
        <p:nvSpPr>
          <p:cNvPr id="131122" name="Text Box 50"/>
          <p:cNvSpPr txBox="1">
            <a:spLocks noChangeArrowheads="1"/>
          </p:cNvSpPr>
          <p:nvPr/>
        </p:nvSpPr>
        <p:spPr bwMode="auto">
          <a:xfrm>
            <a:off x="519113" y="2022475"/>
            <a:ext cx="8275637" cy="49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Where do you live?          I live in_________________.</a:t>
            </a:r>
          </a:p>
        </p:txBody>
      </p:sp>
      <p:sp>
        <p:nvSpPr>
          <p:cNvPr id="131123" name="Text Box 51"/>
          <p:cNvSpPr txBox="1">
            <a:spLocks noChangeArrowheads="1"/>
          </p:cNvSpPr>
          <p:nvPr/>
        </p:nvSpPr>
        <p:spPr bwMode="auto">
          <a:xfrm>
            <a:off x="519113" y="2616200"/>
            <a:ext cx="8347531" cy="49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How old are you?             I am_______________________.</a:t>
            </a:r>
          </a:p>
        </p:txBody>
      </p:sp>
      <p:sp>
        <p:nvSpPr>
          <p:cNvPr id="131124" name="Text Box 52"/>
          <p:cNvSpPr txBox="1">
            <a:spLocks noChangeArrowheads="1"/>
          </p:cNvSpPr>
          <p:nvPr/>
        </p:nvSpPr>
        <p:spPr bwMode="auto">
          <a:xfrm>
            <a:off x="2955925" y="3394075"/>
            <a:ext cx="6188075" cy="129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Hair        I have ____ hair and ____eyes.</a:t>
            </a:r>
          </a:p>
          <a:p>
            <a:endParaRPr kumimoji="1" lang="en-US" altLang="zh-CN" sz="26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kumimoji="1" lang="en-US" altLang="zh-CN" sz="2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tall…      I am ________.</a:t>
            </a:r>
          </a:p>
        </p:txBody>
      </p:sp>
      <p:sp>
        <p:nvSpPr>
          <p:cNvPr id="131125" name="Text Box 53"/>
          <p:cNvSpPr txBox="1">
            <a:spLocks noChangeArrowheads="1"/>
          </p:cNvSpPr>
          <p:nvPr/>
        </p:nvSpPr>
        <p:spPr bwMode="auto">
          <a:xfrm>
            <a:off x="4283075" y="4978400"/>
            <a:ext cx="4168119" cy="49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I like___________________.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88913"/>
            <a:ext cx="7345362" cy="639762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zh-CN" sz="4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4000" i="1" dirty="0">
                <a:solidFill>
                  <a:schemeClr val="bg1"/>
                </a:solidFill>
              </a:rPr>
              <a:t>’</a:t>
            </a:r>
            <a:r>
              <a:rPr lang="en-US" altLang="zh-CN" sz="4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m  </a:t>
            </a:r>
            <a:r>
              <a:rPr lang="en-US" altLang="zh-CN" sz="40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12 years old</a:t>
            </a:r>
            <a:r>
              <a:rPr lang="en-US" altLang="zh-CN" sz="4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41425"/>
            <a:ext cx="9371013" cy="50069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1) 12 years old  </a:t>
            </a:r>
            <a:r>
              <a:rPr lang="en-US" altLang="zh-CN" b="1" dirty="0">
                <a:solidFill>
                  <a:schemeClr val="bg1"/>
                </a:solidFill>
                <a:latin typeface="宋体" panose="02010600030101010101" pitchFamily="2" charset="-122"/>
              </a:rPr>
              <a:t>12</a:t>
            </a:r>
            <a:r>
              <a:rPr lang="zh-CN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岁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His father is 40  _____ _____ 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2) 12-year-old   </a:t>
            </a:r>
            <a:r>
              <a:rPr lang="en-US" altLang="zh-CN" b="1" dirty="0">
                <a:solidFill>
                  <a:schemeClr val="bg1"/>
                </a:solidFill>
                <a:latin typeface="宋体" panose="02010600030101010101" pitchFamily="2" charset="-122"/>
              </a:rPr>
              <a:t>12</a:t>
            </a:r>
            <a:r>
              <a:rPr lang="zh-CN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岁的</a:t>
            </a:r>
            <a:endParaRPr lang="zh-CN" altLang="en-US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The ___________ girl lives with her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 grandfather.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3) The boy is only ____________</a:t>
            </a:r>
            <a:r>
              <a:rPr lang="en-US" altLang="zh-CN" b="1" dirty="0">
                <a:solidFill>
                  <a:schemeClr val="bg1"/>
                </a:solidFill>
                <a:latin typeface="宋体" panose="02010600030101010101" pitchFamily="2" charset="-122"/>
              </a:rPr>
              <a:t> (10</a:t>
            </a:r>
            <a:r>
              <a:rPr lang="zh-CN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岁</a:t>
            </a:r>
            <a:r>
              <a:rPr lang="en-US" altLang="zh-CN" b="1" dirty="0">
                <a:solidFill>
                  <a:schemeClr val="bg1"/>
                </a:solidFill>
                <a:latin typeface="宋体" panose="02010600030101010101" pitchFamily="2" charset="-122"/>
              </a:rPr>
              <a:t>),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but he has to look after his brother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Tommy, ____________(</a:t>
            </a:r>
            <a:r>
              <a:rPr lang="en-US" altLang="zh-CN" b="1" dirty="0">
                <a:solidFill>
                  <a:schemeClr val="bg1"/>
                </a:solidFill>
                <a:latin typeface="宋体" panose="02010600030101010101" pitchFamily="2" charset="-122"/>
              </a:rPr>
              <a:t>8</a:t>
            </a:r>
            <a:r>
              <a:rPr lang="zh-CN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岁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) boy</a:t>
            </a:r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endParaRPr lang="en-US" altLang="zh-CN" sz="36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008188" y="2997200"/>
            <a:ext cx="241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12-year-old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4206875" y="1773238"/>
            <a:ext cx="206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years  old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4067175" y="4227513"/>
            <a:ext cx="252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10 years old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2700338" y="5451475"/>
            <a:ext cx="2787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an 8-year-old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  <p:bldP spid="132100" grpId="0"/>
      <p:bldP spid="132101" grpId="0"/>
      <p:bldP spid="132102" grpId="0"/>
      <p:bldP spid="132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277100" cy="86995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zh-CN" sz="4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40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have long black hair</a:t>
            </a:r>
            <a:r>
              <a:rPr lang="en-US" altLang="zh-CN" sz="4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412875"/>
            <a:ext cx="8064500" cy="4641850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have long black hair   </a:t>
            </a:r>
            <a:r>
              <a:rPr lang="zh-CN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长着黑色长发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1)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玛丽留短发</a:t>
            </a: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戴眼镜。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Mary _____ _____ _____ and _____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glasses.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  <a:latin typeface="宋体" panose="02010600030101010101" pitchFamily="2" charset="-122"/>
              </a:rPr>
              <a:t>2)</a:t>
            </a:r>
            <a:r>
              <a:rPr lang="zh-CN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短发的那个女孩是玛丽。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The girl ____ _____ ____ ____ Mary.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3)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穿兰色外套的那个男孩是谁？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Who is the boy _____ a blue coat?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2365375" y="2492375"/>
            <a:ext cx="335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has   short   hair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6700838" y="2492375"/>
            <a:ext cx="1327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wears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2700338" y="4221163"/>
            <a:ext cx="4095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with  short  hair    is</a:t>
            </a: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4438650" y="5373688"/>
            <a:ext cx="56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  <p:bldP spid="133124" grpId="0"/>
      <p:bldP spid="133125" grpId="0"/>
      <p:bldP spid="133126" grpId="0"/>
      <p:bldP spid="1331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04813"/>
            <a:ext cx="7345363" cy="720725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zh-CN" sz="4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She </a:t>
            </a:r>
            <a:r>
              <a:rPr lang="en-US" altLang="zh-CN" sz="40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is good at</a:t>
            </a:r>
            <a:r>
              <a:rPr lang="en-US" altLang="zh-CN" sz="4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swimming.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1" y="1279525"/>
            <a:ext cx="7467600" cy="39782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be good at</a:t>
            </a:r>
            <a:r>
              <a:rPr lang="en-US" altLang="zh-CN" sz="3600" b="1" dirty="0">
                <a:solidFill>
                  <a:schemeClr val="bg1"/>
                </a:solidFill>
              </a:rPr>
              <a:t>…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擅长</a:t>
            </a:r>
            <a:r>
              <a:rPr lang="en-US" altLang="zh-CN" b="1" dirty="0">
                <a:solidFill>
                  <a:schemeClr val="bg1"/>
                </a:solidFill>
                <a:latin typeface="宋体" panose="02010600030101010101" pitchFamily="2" charset="-122"/>
              </a:rPr>
              <a:t>……</a:t>
            </a:r>
          </a:p>
          <a:p>
            <a:pPr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do well in</a:t>
            </a:r>
            <a:r>
              <a:rPr lang="en-US" altLang="zh-CN" sz="3600" b="1" dirty="0">
                <a:solidFill>
                  <a:schemeClr val="bg1"/>
                </a:solidFill>
              </a:rPr>
              <a:t>…</a:t>
            </a:r>
            <a:endParaRPr lang="en-US" altLang="zh-CN" b="1" dirty="0">
              <a:solidFill>
                <a:schemeClr val="bg1"/>
              </a:solidFill>
              <a:latin typeface="宋体" panose="02010600030101010101" pitchFamily="2" charset="-122"/>
            </a:endParaRPr>
          </a:p>
          <a:p>
            <a:pPr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be clever at</a:t>
            </a:r>
            <a:r>
              <a:rPr lang="en-US" altLang="zh-CN" sz="3600" b="1" dirty="0">
                <a:solidFill>
                  <a:schemeClr val="bg1"/>
                </a:solidFill>
              </a:rPr>
              <a:t>…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 </a:t>
            </a:r>
          </a:p>
          <a:p>
            <a:pPr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do </a:t>
            </a:r>
            <a:r>
              <a:rPr lang="en-US" altLang="zh-CN" sz="36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. well</a:t>
            </a:r>
          </a:p>
          <a:p>
            <a:pPr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be a good+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名词</a:t>
            </a:r>
          </a:p>
          <a:p>
            <a:pPr>
              <a:buFontTx/>
              <a:buNone/>
            </a:pPr>
            <a:endParaRPr lang="en-US" altLang="zh-CN" sz="36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692150"/>
            <a:ext cx="7777163" cy="54340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1)She is good at swimming.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（同义句）</a:t>
            </a:r>
          </a:p>
          <a:p>
            <a:pPr>
              <a:buFontTx/>
              <a:buNone/>
            </a:pP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She _____ _____ in swimming.</a:t>
            </a:r>
          </a:p>
          <a:p>
            <a:pPr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She ______ _____.</a:t>
            </a:r>
          </a:p>
          <a:p>
            <a:pPr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She is a _____ __________.</a:t>
            </a:r>
          </a:p>
          <a:p>
            <a:pPr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2)Beckham is a good football player. 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（同义句）</a:t>
            </a:r>
          </a:p>
          <a:p>
            <a:pPr>
              <a:buFontTx/>
              <a:buNone/>
            </a:pP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Beckham ______ ________ ______.</a:t>
            </a:r>
          </a:p>
          <a:p>
            <a:pPr>
              <a:buFontTx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Beckham ____ _____ ___ football.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1023938" y="56673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b="1">
              <a:latin typeface="Times New Roman" panose="02020603050405020304" pitchFamily="18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1889125" y="1347788"/>
            <a:ext cx="217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does   well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1847850" y="1989138"/>
            <a:ext cx="2508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swims   well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2987675" y="4508500"/>
            <a:ext cx="4400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plays    football    well</a:t>
            </a: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2627313" y="2708275"/>
            <a:ext cx="338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good    swimmer</a:t>
            </a: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3038475" y="5157788"/>
            <a:ext cx="272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is     good  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5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5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5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5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5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5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build="p"/>
      <p:bldP spid="135172" grpId="0"/>
      <p:bldP spid="135173" grpId="0"/>
      <p:bldP spid="135174" grpId="0"/>
      <p:bldP spid="135175" grpId="0"/>
      <p:bldP spid="1351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0"/>
            <a:ext cx="7993063" cy="1223963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zh-CN" i="1" dirty="0">
                <a:solidFill>
                  <a:schemeClr val="bg1"/>
                </a:solidFill>
                <a:latin typeface="Times New Roman" panose="02020603050405020304" pitchFamily="18" charset="0"/>
              </a:rPr>
              <a:t>He </a:t>
            </a:r>
            <a:r>
              <a:rPr lang="en-US" altLang="zh-CN" i="1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likes/loves/</a:t>
            </a:r>
            <a:r>
              <a:rPr lang="en-US" altLang="zh-CN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enjoys reading</a:t>
            </a:r>
            <a:r>
              <a:rPr lang="en-US" altLang="zh-CN" i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1438"/>
            <a:ext cx="8147050" cy="55070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1) like/love/enjoy doing </a:t>
            </a:r>
            <a:r>
              <a:rPr lang="en-US" altLang="zh-CN" b="1" dirty="0">
                <a:solidFill>
                  <a:schemeClr val="bg1"/>
                </a:solidFill>
              </a:rPr>
              <a:t>…</a:t>
            </a: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800" b="1" i="1" dirty="0">
                <a:solidFill>
                  <a:schemeClr val="bg1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</a:rPr>
              <a:t>喜爱做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</a:rPr>
              <a:t>……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	 My father likes/loves/enjoys _______ newspapers.</a:t>
            </a:r>
            <a:endParaRPr lang="en-US" altLang="zh-CN" sz="2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2) like/love/enjoy </a:t>
            </a:r>
            <a:r>
              <a:rPr lang="en-US" altLang="zh-CN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.   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</a:rPr>
              <a:t>喜爱某物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All of us ________ the film last night.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3) enjoy oneself /have fun/have a good time 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玩得开心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They always _____ _________ at the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party.</a:t>
            </a:r>
            <a:endParaRPr lang="en-US" altLang="zh-CN" sz="2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They always ____ __ ____ _____ at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the party</a:t>
            </a:r>
            <a:r>
              <a:rPr lang="en-US" altLang="zh-CN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endParaRPr lang="en-US" altLang="zh-CN" sz="2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CN" sz="2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3132138" y="4437063"/>
            <a:ext cx="347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enjoy themselves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6011863" y="1700213"/>
            <a:ext cx="168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reading</a:t>
            </a: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2555875" y="3068638"/>
            <a:ext cx="170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enjoyed</a:t>
            </a: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3059113" y="5373688"/>
            <a:ext cx="381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32503"/>
                </a:solidFill>
                <a:latin typeface="Times New Roman" panose="02020603050405020304" pitchFamily="18" charset="0"/>
              </a:rPr>
              <a:t>have  a  good 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  <p:bldP spid="136196" grpId="0"/>
      <p:bldP spid="136197" grpId="0"/>
      <p:bldP spid="136198" grpId="0"/>
      <p:bldP spid="1361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24863" cy="602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F22A7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kumimoji="1" lang="zh-CN" alt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用所给</a:t>
            </a:r>
            <a:r>
              <a:rPr kumimoji="1"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动词</a:t>
            </a:r>
            <a:r>
              <a:rPr kumimoji="1" lang="zh-CN" alt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适当形式填空</a:t>
            </a:r>
          </a:p>
          <a:p>
            <a:pPr>
              <a:lnSpc>
                <a:spcPct val="9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1.She likes _______ (swim) in </a:t>
            </a:r>
            <a:b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summer.</a:t>
            </a:r>
          </a:p>
          <a:p>
            <a:pPr>
              <a:lnSpc>
                <a:spcPct val="9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2.Tom’s mother _______ (enjoy) </a:t>
            </a:r>
            <a:b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_______    (dance).</a:t>
            </a:r>
          </a:p>
          <a:p>
            <a:pPr>
              <a:lnSpc>
                <a:spcPct val="9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3.At the weekend, Tony ________ </a:t>
            </a:r>
            <a:b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(usual) _______ (go) _______ </a:t>
            </a:r>
            <a:b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(run) in the park.</a:t>
            </a:r>
          </a:p>
          <a:p>
            <a:pPr>
              <a:lnSpc>
                <a:spcPct val="9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4.You can _______ (call) _____ </a:t>
            </a:r>
            <a:b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(his) John.</a:t>
            </a:r>
          </a:p>
          <a:p>
            <a:pPr>
              <a:lnSpc>
                <a:spcPct val="9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5.Daniel is _______ and he often </a:t>
            </a:r>
            <a:b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kumimoji="1" lang="en-US" altLang="zh-CN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______ others.(help)</a:t>
            </a:r>
          </a:p>
        </p:txBody>
      </p:sp>
      <p:sp>
        <p:nvSpPr>
          <p:cNvPr id="137219" name="TextBox 2"/>
          <p:cNvSpPr txBox="1">
            <a:spLocks noChangeArrowheads="1"/>
          </p:cNvSpPr>
          <p:nvPr/>
        </p:nvSpPr>
        <p:spPr bwMode="auto">
          <a:xfrm>
            <a:off x="3000375" y="642938"/>
            <a:ext cx="2211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SzPct val="90000"/>
            </a:pPr>
            <a:r>
              <a:rPr kumimoji="1"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swimming</a:t>
            </a:r>
          </a:p>
        </p:txBody>
      </p:sp>
      <p:sp>
        <p:nvSpPr>
          <p:cNvPr id="137220" name="TextBox 3"/>
          <p:cNvSpPr txBox="1">
            <a:spLocks noChangeArrowheads="1"/>
          </p:cNvSpPr>
          <p:nvPr/>
        </p:nvSpPr>
        <p:spPr bwMode="auto">
          <a:xfrm>
            <a:off x="4214813" y="1571625"/>
            <a:ext cx="1592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SzPct val="90000"/>
            </a:pPr>
            <a:r>
              <a:rPr kumimoji="1"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enjoys</a:t>
            </a:r>
          </a:p>
        </p:txBody>
      </p:sp>
      <p:sp>
        <p:nvSpPr>
          <p:cNvPr id="137221" name="TextBox 4"/>
          <p:cNvSpPr txBox="1">
            <a:spLocks noChangeArrowheads="1"/>
          </p:cNvSpPr>
          <p:nvPr/>
        </p:nvSpPr>
        <p:spPr bwMode="auto">
          <a:xfrm>
            <a:off x="1071563" y="2143125"/>
            <a:ext cx="18081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SzPct val="90000"/>
            </a:pPr>
            <a:r>
              <a:rPr kumimoji="1"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dancing</a:t>
            </a:r>
          </a:p>
        </p:txBody>
      </p:sp>
      <p:sp>
        <p:nvSpPr>
          <p:cNvPr id="137222" name="TextBox 5"/>
          <p:cNvSpPr txBox="1">
            <a:spLocks noChangeArrowheads="1"/>
          </p:cNvSpPr>
          <p:nvPr/>
        </p:nvSpPr>
        <p:spPr bwMode="auto">
          <a:xfrm>
            <a:off x="6357938" y="2571750"/>
            <a:ext cx="1654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SzPct val="90000"/>
            </a:pPr>
            <a:r>
              <a:rPr kumimoji="1"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usually</a:t>
            </a:r>
          </a:p>
        </p:txBody>
      </p:sp>
      <p:sp>
        <p:nvSpPr>
          <p:cNvPr id="137223" name="TextBox 6"/>
          <p:cNvSpPr txBox="1">
            <a:spLocks noChangeArrowheads="1"/>
          </p:cNvSpPr>
          <p:nvPr/>
        </p:nvSpPr>
        <p:spPr bwMode="auto">
          <a:xfrm>
            <a:off x="3000375" y="3071813"/>
            <a:ext cx="4721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SzPct val="90000"/>
            </a:pPr>
            <a:r>
              <a:rPr kumimoji="1"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goes          running</a:t>
            </a:r>
          </a:p>
        </p:txBody>
      </p:sp>
      <p:sp>
        <p:nvSpPr>
          <p:cNvPr id="137224" name="TextBox 7"/>
          <p:cNvSpPr txBox="1">
            <a:spLocks noChangeArrowheads="1"/>
          </p:cNvSpPr>
          <p:nvPr/>
        </p:nvSpPr>
        <p:spPr bwMode="auto">
          <a:xfrm>
            <a:off x="3000375" y="4143375"/>
            <a:ext cx="4492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SzPct val="90000"/>
            </a:pPr>
            <a:r>
              <a:rPr kumimoji="1"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 call             him</a:t>
            </a:r>
          </a:p>
        </p:txBody>
      </p:sp>
      <p:sp>
        <p:nvSpPr>
          <p:cNvPr id="137225" name="TextBox 8"/>
          <p:cNvSpPr txBox="1">
            <a:spLocks noChangeArrowheads="1"/>
          </p:cNvSpPr>
          <p:nvPr/>
        </p:nvSpPr>
        <p:spPr bwMode="auto">
          <a:xfrm>
            <a:off x="3000375" y="5072063"/>
            <a:ext cx="1682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SzPct val="90000"/>
            </a:pPr>
            <a:r>
              <a:rPr kumimoji="1"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helpful</a:t>
            </a:r>
            <a:endParaRPr kumimoji="1" lang="en-US" altLang="zh-CN" sz="3600" b="1">
              <a:solidFill>
                <a:srgbClr val="030305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7226" name="TextBox 9"/>
          <p:cNvSpPr txBox="1">
            <a:spLocks noChangeArrowheads="1"/>
          </p:cNvSpPr>
          <p:nvPr/>
        </p:nvSpPr>
        <p:spPr bwMode="auto">
          <a:xfrm>
            <a:off x="1143000" y="5572125"/>
            <a:ext cx="1306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SzPct val="90000"/>
            </a:pPr>
            <a:r>
              <a:rPr kumimoji="1"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helps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/>
      <p:bldP spid="137221" grpId="0"/>
      <p:bldP spid="137222" grpId="0"/>
      <p:bldP spid="137223" grpId="0"/>
      <p:bldP spid="137224" grpId="0"/>
      <p:bldP spid="137225" grpId="0"/>
      <p:bldP spid="137226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Office PowerPoint</Application>
  <PresentationFormat>全屏显示(4:3)</PresentationFormat>
  <Paragraphs>110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Unit 1 This is me!</vt:lpstr>
      <vt:lpstr>PowerPoint 演示文稿</vt:lpstr>
      <vt:lpstr>PowerPoint 演示文稿</vt:lpstr>
      <vt:lpstr>I’m  12 years old.</vt:lpstr>
      <vt:lpstr>I have long black hair.</vt:lpstr>
      <vt:lpstr>She is good at swimming.</vt:lpstr>
      <vt:lpstr>PowerPoint 演示文稿</vt:lpstr>
      <vt:lpstr>He likes/loves/enjoys reading.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2023-01-17T00:23:21Z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2E27ADA8F0D04F0590BED4963A7D615C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