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4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9B0"/>
    <a:srgbClr val="FF6699"/>
    <a:srgbClr val="0099FF"/>
    <a:srgbClr val="66CCFF"/>
    <a:srgbClr val="0000FF"/>
    <a:srgbClr val="FFE48F"/>
    <a:srgbClr val="FF006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8" autoAdjust="0"/>
    <p:restoredTop sz="94660" autoAdjust="0"/>
  </p:normalViewPr>
  <p:slideViewPr>
    <p:cSldViewPr snapToGrid="0"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fld id="{7612ECD6-2ECD-426B-881D-EFA6C82F47E8}" type="slidenum">
              <a:rPr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ECD6-2ECD-426B-881D-EFA6C82F47E8}" type="slidenum">
              <a:rPr lang="en-US" altLang="zh-CN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683E33-93EE-4877-A4BA-1F1FE0932A7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A5D42-2085-430F-BC5F-CB8C6EFA28E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1493EB-C5EA-4D44-80AE-5C468D0D156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244E2-4E03-4580-AFDC-79C179A3BD5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AC3C20-DC29-4A3A-88C9-DF16E141C2A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3DE51-C9B2-483A-A8AB-14DDC1969B0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88580-2431-49A1-A3D1-A33F8615A39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0A4F7-8F9D-4897-ABB3-BBC51E16B16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E93FC5-B17E-46E8-A840-6E766DC29F3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EDBEF-41F2-405B-BE53-45FB233235A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AA7572-D5A9-4968-BAF7-FD056CA3961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C19F6-767E-42BC-A742-7FC157D9873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BA16D3-8F09-49A2-B80E-F76248691EC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5D1F9-B539-4775-AD83-98743D043CB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DFD55E-1E82-4219-A3FE-3550D54FDD1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072E8-55B2-43AD-A5A9-FFE453CA9B4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62E15F-44CC-471F-AA33-7ACBB8F31CE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F917B-727F-43E3-85DE-A37A9612940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F27C27-3777-4CDD-83A2-1ADE38296EA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EA672-F4A3-45B3-8561-F2B9672EFB8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3BBB15FE-BF94-4B99-BDEB-24507261884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CDA0B1C-46AD-4FCD-82F3-BCC2C6581C2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1086852" y="2389941"/>
            <a:ext cx="70643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87" name="副标题 2"/>
          <p:cNvSpPr>
            <a:spLocks noGrp="1"/>
          </p:cNvSpPr>
          <p:nvPr>
            <p:ph type="subTitle" idx="4294967295"/>
          </p:nvPr>
        </p:nvSpPr>
        <p:spPr>
          <a:xfrm>
            <a:off x="1086851" y="2479568"/>
            <a:ext cx="7064375" cy="665162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七年级下册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792361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zh-CN" sz="40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Unit </a:t>
            </a:r>
            <a:r>
              <a:rPr lang="en-US" altLang="zh-CN" sz="40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2</a:t>
            </a:r>
          </a:p>
          <a:p>
            <a:pPr algn="ctr" eaLnBrk="1" hangingPunct="1">
              <a:defRPr/>
            </a:pPr>
            <a:r>
              <a:rPr lang="en-US" altLang="zh-CN" sz="40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What </a:t>
            </a:r>
            <a:r>
              <a:rPr lang="en-US" altLang="zh-CN" sz="40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time do you </a:t>
            </a:r>
            <a:r>
              <a:rPr lang="en-US" altLang="zh-CN" sz="40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go </a:t>
            </a:r>
            <a:r>
              <a:rPr lang="en-US" altLang="zh-CN" sz="40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to school?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396287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62636" y="3099010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Box 1"/>
          <p:cNvSpPr txBox="1">
            <a:spLocks noChangeArrowheads="1"/>
          </p:cNvSpPr>
          <p:nvPr/>
        </p:nvSpPr>
        <p:spPr bwMode="auto">
          <a:xfrm>
            <a:off x="784225" y="2225675"/>
            <a:ext cx="7548563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   usually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意为“通常”，即很少有例外，频度仅次于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always;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   sometimes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意为“有时”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   never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意为“从不”</a:t>
            </a:r>
          </a:p>
        </p:txBody>
      </p:sp>
      <p:sp>
        <p:nvSpPr>
          <p:cNvPr id="76803" name="TextBox 6"/>
          <p:cNvSpPr txBox="1">
            <a:spLocks noChangeArrowheads="1"/>
          </p:cNvSpPr>
          <p:nvPr/>
        </p:nvSpPr>
        <p:spPr bwMode="auto">
          <a:xfrm>
            <a:off x="784225" y="692150"/>
            <a:ext cx="70834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      本单元出现的频度副词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:always, usually, sometimes, never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。</a:t>
            </a:r>
          </a:p>
        </p:txBody>
      </p:sp>
      <p:sp>
        <p:nvSpPr>
          <p:cNvPr id="76804" name="TextBox 7"/>
          <p:cNvSpPr txBox="1">
            <a:spLocks noChangeArrowheads="1"/>
          </p:cNvSpPr>
          <p:nvPr/>
        </p:nvSpPr>
        <p:spPr bwMode="auto">
          <a:xfrm>
            <a:off x="784225" y="1698625"/>
            <a:ext cx="7510463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   always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是频度最大的词，意为“总是；永远”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98775" y="611188"/>
            <a:ext cx="28892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二、时间表达法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42925" y="1300163"/>
            <a:ext cx="7212013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1.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整点表达法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表几点钟 即整点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):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基数词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+o’clock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7488238" y="1585913"/>
            <a:ext cx="10747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可省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)</a:t>
            </a:r>
            <a:endParaRPr lang="zh-CN" altLang="en-US" sz="2600">
              <a:solidFill>
                <a:srgbClr val="0000FF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6486525" y="1760538"/>
            <a:ext cx="1001713" cy="793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74700" y="1939925"/>
            <a:ext cx="1465263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例：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7:00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641600" y="1939925"/>
            <a:ext cx="33432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seven o’clock 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或 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seven</a:t>
            </a:r>
            <a:endParaRPr lang="zh-CN" altLang="en-US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42925" y="2984500"/>
            <a:ext cx="52355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2.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顺读法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: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先读钟点数，再读分钟数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68350" y="3622675"/>
            <a:ext cx="1465263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例：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8:25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641600" y="3622675"/>
            <a:ext cx="256222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eight twenty-five</a:t>
            </a:r>
            <a:endParaRPr lang="zh-CN" altLang="en-US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30338" y="2441575"/>
            <a:ext cx="795337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5:00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641600" y="2459038"/>
            <a:ext cx="27225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five o’clock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或 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five</a:t>
            </a:r>
            <a:endParaRPr lang="zh-CN" altLang="en-US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22400" y="4164013"/>
            <a:ext cx="79533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9:40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641600" y="4181475"/>
            <a:ext cx="1609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nine-forty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10" grpId="0"/>
      <p:bldP spid="12" grpId="0"/>
      <p:bldP spid="13" grpId="0"/>
      <p:bldP spid="14" grpId="0"/>
      <p:bldP spid="16" grpId="0"/>
      <p:bldP spid="17" grpId="0"/>
      <p:bldP spid="19" grpId="0"/>
      <p:bldP spid="20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Box 1"/>
          <p:cNvSpPr txBox="1">
            <a:spLocks noChangeArrowheads="1"/>
          </p:cNvSpPr>
          <p:nvPr/>
        </p:nvSpPr>
        <p:spPr bwMode="auto">
          <a:xfrm>
            <a:off x="560388" y="411163"/>
            <a:ext cx="47910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3.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逆读法：先读分钟，再读点钟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25463" y="938213"/>
            <a:ext cx="7678737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   (1)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几点过几分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: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分钟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+past+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小时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分钟数不能超过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30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分钟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)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82663" y="1876425"/>
            <a:ext cx="547052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例：七点过五分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five past seven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7525" y="2833688"/>
            <a:ext cx="768667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 (2)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几点差几分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: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分钟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+to+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小时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分钟数限定在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29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分钟以内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)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5988" y="3860800"/>
            <a:ext cx="487203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例：七点五十分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ten to eight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73225" y="2414588"/>
            <a:ext cx="18605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八点过十分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37025" y="2366963"/>
            <a:ext cx="209232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ten past eight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76388" y="4352925"/>
            <a:ext cx="185896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八点四十分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970338" y="4343400"/>
            <a:ext cx="220345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twenty to nine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5663" y="2460625"/>
            <a:ext cx="319881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例：十一点四十五分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27513" y="2460625"/>
            <a:ext cx="2870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a quarter to twelve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22425" y="3094038"/>
            <a:ext cx="127317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六点半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05300" y="3121025"/>
            <a:ext cx="19732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half past six 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8350" y="1406525"/>
            <a:ext cx="776446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        当分钟数正好是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30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时，常用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half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来表示；当分钟数正好是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15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时，常用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quarter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来表示。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22375" y="719138"/>
            <a:ext cx="747077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Write answers or questions. Use </a:t>
            </a:r>
            <a:r>
              <a:rPr lang="en-US" altLang="zh-CN" sz="2800" b="1" i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800" b="1" i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usually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or </a:t>
            </a:r>
            <a:r>
              <a:rPr lang="en-US" altLang="zh-CN" sz="2800" b="1" i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never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80899" name="组合 4"/>
          <p:cNvGrpSpPr/>
          <p:nvPr/>
        </p:nvGrpSpPr>
        <p:grpSpPr bwMode="auto">
          <a:xfrm>
            <a:off x="414338" y="842963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80901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55638" y="1649413"/>
            <a:ext cx="7737475" cy="265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3230" indent="-4432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What time do you get up on school days?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___________________________________________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___________________________________________</a:t>
            </a:r>
            <a:r>
              <a:rPr lang="zh-CN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Rick always gets up at 6:20.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20763" y="2347913"/>
            <a:ext cx="490537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usually get up at seven o’clock. 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030288" y="2960688"/>
            <a:ext cx="573246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What time does Rick usually get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63575" y="546100"/>
            <a:ext cx="7739063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3230" indent="-4432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3. What time do you have breakfast?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___________________________________________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3. ___________________________________________</a:t>
            </a:r>
            <a:r>
              <a:rPr lang="zh-CN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Anna never eats breakfast. 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5. What time does your best friend go to school?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___________________________________________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39813" y="1228725"/>
            <a:ext cx="5991225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I usually have breakfast at eight o’clock.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46163" y="1874838"/>
            <a:ext cx="706278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What time does Anna usually eat breakfast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63625" y="3765550"/>
            <a:ext cx="5967413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She usually goes to school at six forty.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20813" y="236538"/>
            <a:ext cx="7119937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Write about something you always do, </a:t>
            </a:r>
          </a:p>
          <a:p>
            <a:pPr eaLnBrk="1" hangingPunct="1"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something you usually do and something you never do. </a:t>
            </a:r>
          </a:p>
        </p:txBody>
      </p:sp>
      <p:grpSp>
        <p:nvGrpSpPr>
          <p:cNvPr id="82947" name="组合 4"/>
          <p:cNvGrpSpPr/>
          <p:nvPr/>
        </p:nvGrpSpPr>
        <p:grpSpPr bwMode="auto">
          <a:xfrm>
            <a:off x="612775" y="414338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82949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11" name="圆角矩形 10"/>
          <p:cNvSpPr>
            <a:spLocks noChangeArrowheads="1"/>
          </p:cNvSpPr>
          <p:nvPr/>
        </p:nvSpPr>
        <p:spPr bwMode="auto">
          <a:xfrm>
            <a:off x="687388" y="1881188"/>
            <a:ext cx="1423987" cy="5429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AFDA7"/>
                    </a:gs>
                    <a:gs pos="35001">
                      <a:srgbClr val="E4FDC2"/>
                    </a:gs>
                    <a:gs pos="100000">
                      <a:srgbClr val="F5FFE6"/>
                    </a:gs>
                  </a:gsLst>
                  <a:lin ang="162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8B954"/>
                </a:solidFill>
                <a:rou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120000"/>
              </a:lnSpc>
              <a:defRPr/>
            </a:pPr>
            <a:r>
              <a:rPr lang="zh-CN" altLang="en-US" sz="2600" b="1" dirty="0">
                <a:solidFill>
                  <a:prstClr val="black"/>
                </a:solidFill>
                <a:latin typeface="Times New Roman" panose="02020603050405020304"/>
                <a:ea typeface="+mn-ea"/>
              </a:rPr>
              <a:t>  always</a:t>
            </a:r>
          </a:p>
        </p:txBody>
      </p:sp>
      <p:sp>
        <p:nvSpPr>
          <p:cNvPr id="12" name="圆角矩形 11"/>
          <p:cNvSpPr>
            <a:spLocks noChangeArrowheads="1"/>
          </p:cNvSpPr>
          <p:nvPr/>
        </p:nvSpPr>
        <p:spPr bwMode="auto">
          <a:xfrm>
            <a:off x="687388" y="2900363"/>
            <a:ext cx="1423987" cy="5445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AFDA7"/>
                    </a:gs>
                    <a:gs pos="35001">
                      <a:srgbClr val="E4FDC2"/>
                    </a:gs>
                    <a:gs pos="100000">
                      <a:srgbClr val="F5FFE6"/>
                    </a:gs>
                  </a:gsLst>
                  <a:lin ang="162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8B954"/>
                </a:solidFill>
                <a:rou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120000"/>
              </a:lnSpc>
              <a:defRPr/>
            </a:pPr>
            <a:r>
              <a:rPr lang="zh-CN" altLang="en-US" sz="2600" b="1" dirty="0">
                <a:solidFill>
                  <a:prstClr val="black"/>
                </a:solidFill>
                <a:latin typeface="Times New Roman" panose="02020603050405020304"/>
                <a:ea typeface="+mn-ea"/>
              </a:rPr>
              <a:t> usually</a:t>
            </a:r>
          </a:p>
        </p:txBody>
      </p:sp>
      <p:sp>
        <p:nvSpPr>
          <p:cNvPr id="13" name="圆角矩形 12"/>
          <p:cNvSpPr>
            <a:spLocks noChangeArrowheads="1"/>
          </p:cNvSpPr>
          <p:nvPr/>
        </p:nvSpPr>
        <p:spPr bwMode="auto">
          <a:xfrm>
            <a:off x="687388" y="3857625"/>
            <a:ext cx="1423987" cy="5445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AFDA7"/>
                    </a:gs>
                    <a:gs pos="35001">
                      <a:srgbClr val="E4FDC2"/>
                    </a:gs>
                    <a:gs pos="100000">
                      <a:srgbClr val="F5FFE6"/>
                    </a:gs>
                  </a:gsLst>
                  <a:lin ang="162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8B954"/>
                </a:solidFill>
                <a:rou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120000"/>
              </a:lnSpc>
              <a:defRPr/>
            </a:pPr>
            <a:r>
              <a:rPr lang="zh-CN" altLang="en-US" sz="2600" b="1" dirty="0">
                <a:solidFill>
                  <a:prstClr val="black"/>
                </a:solidFill>
                <a:latin typeface="Times New Roman" panose="02020603050405020304"/>
                <a:ea typeface="+mn-ea"/>
              </a:rPr>
              <a:t>  </a:t>
            </a: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/>
                <a:ea typeface="+mn-ea"/>
              </a:rPr>
              <a:t>never</a:t>
            </a:r>
            <a:endParaRPr lang="zh-CN" altLang="en-US" sz="2600" b="1" dirty="0">
              <a:solidFill>
                <a:prstClr val="black"/>
              </a:solidFill>
              <a:latin typeface="Times New Roman" panose="02020603050405020304"/>
              <a:ea typeface="+mn-ea"/>
            </a:endParaRPr>
          </a:p>
        </p:txBody>
      </p:sp>
      <p:sp>
        <p:nvSpPr>
          <p:cNvPr id="14" name="五边形 13"/>
          <p:cNvSpPr>
            <a:spLocks noChangeArrowheads="1"/>
          </p:cNvSpPr>
          <p:nvPr/>
        </p:nvSpPr>
        <p:spPr bwMode="auto">
          <a:xfrm>
            <a:off x="2501900" y="1881188"/>
            <a:ext cx="5865813" cy="577850"/>
          </a:xfrm>
          <a:prstGeom prst="homePlate">
            <a:avLst>
              <a:gd name="adj" fmla="val 50004"/>
            </a:avLst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DCFFB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always go to school at seven o’clock.</a:t>
            </a:r>
          </a:p>
        </p:txBody>
      </p:sp>
      <p:sp>
        <p:nvSpPr>
          <p:cNvPr id="15" name="五边形 14"/>
          <p:cNvSpPr>
            <a:spLocks noChangeArrowheads="1"/>
          </p:cNvSpPr>
          <p:nvPr/>
        </p:nvSpPr>
        <p:spPr bwMode="auto">
          <a:xfrm>
            <a:off x="2501900" y="2705100"/>
            <a:ext cx="5865813" cy="915988"/>
          </a:xfrm>
          <a:prstGeom prst="homePlate">
            <a:avLst>
              <a:gd name="adj" fmla="val 49985"/>
            </a:avLst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DCFFB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usually play the guitar at 6:00 after school.</a:t>
            </a:r>
          </a:p>
        </p:txBody>
      </p:sp>
      <p:sp>
        <p:nvSpPr>
          <p:cNvPr id="16" name="五边形 15"/>
          <p:cNvSpPr>
            <a:spLocks noChangeArrowheads="1"/>
          </p:cNvSpPr>
          <p:nvPr/>
        </p:nvSpPr>
        <p:spPr bwMode="auto">
          <a:xfrm>
            <a:off x="2501900" y="3819525"/>
            <a:ext cx="5808663" cy="577850"/>
          </a:xfrm>
          <a:prstGeom prst="homePlate">
            <a:avLst>
              <a:gd name="adj" fmla="val 49982"/>
            </a:avLst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DCFFB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never watch TV on school days.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20813" y="236538"/>
            <a:ext cx="7119937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Interview three of your classmates. Find out what time they do these activities. Then give a report to the class. </a:t>
            </a:r>
          </a:p>
        </p:txBody>
      </p:sp>
      <p:grpSp>
        <p:nvGrpSpPr>
          <p:cNvPr id="83971" name="组合 4"/>
          <p:cNvGrpSpPr/>
          <p:nvPr/>
        </p:nvGrpSpPr>
        <p:grpSpPr bwMode="auto">
          <a:xfrm>
            <a:off x="612775" y="414338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83973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3c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grpSp>
        <p:nvGrpSpPr>
          <p:cNvPr id="83974" name="组合 33"/>
          <p:cNvGrpSpPr/>
          <p:nvPr/>
        </p:nvGrpSpPr>
        <p:grpSpPr bwMode="auto">
          <a:xfrm>
            <a:off x="612775" y="1651000"/>
            <a:ext cx="7975600" cy="3321050"/>
            <a:chOff x="613425" y="1650532"/>
            <a:chExt cx="7974355" cy="3321168"/>
          </a:xfrm>
        </p:grpSpPr>
        <p:grpSp>
          <p:nvGrpSpPr>
            <p:cNvPr id="83975" name="组合 23"/>
            <p:cNvGrpSpPr/>
            <p:nvPr/>
          </p:nvGrpSpPr>
          <p:grpSpPr bwMode="auto">
            <a:xfrm>
              <a:off x="613425" y="1650532"/>
              <a:ext cx="7926713" cy="3321168"/>
              <a:chOff x="613425" y="1650532"/>
              <a:chExt cx="7926713" cy="3321168"/>
            </a:xfrm>
          </p:grpSpPr>
          <p:sp>
            <p:nvSpPr>
              <p:cNvPr id="6" name="圆角矩形 5"/>
              <p:cNvSpPr/>
              <p:nvPr/>
            </p:nvSpPr>
            <p:spPr>
              <a:xfrm>
                <a:off x="667392" y="1664821"/>
                <a:ext cx="7872770" cy="3295767"/>
              </a:xfrm>
              <a:prstGeom prst="round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 dirty="0"/>
              </a:p>
            </p:txBody>
          </p:sp>
          <p:cxnSp>
            <p:nvCxnSpPr>
              <p:cNvPr id="8" name="直接连接符 7"/>
              <p:cNvCxnSpPr/>
              <p:nvPr/>
            </p:nvCxnSpPr>
            <p:spPr>
              <a:xfrm>
                <a:off x="613425" y="2579253"/>
                <a:ext cx="7926737" cy="0"/>
              </a:xfrm>
              <a:prstGeom prst="line">
                <a:avLst/>
              </a:prstGeom>
              <a:ln w="2857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667392" y="3060282"/>
                <a:ext cx="7872770" cy="0"/>
              </a:xfrm>
              <a:prstGeom prst="line">
                <a:avLst/>
              </a:prstGeom>
              <a:ln w="2857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 flipV="1">
                <a:off x="667392" y="3525437"/>
                <a:ext cx="7872770" cy="36513"/>
              </a:xfrm>
              <a:prstGeom prst="line">
                <a:avLst/>
              </a:prstGeom>
              <a:ln w="2857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667392" y="4017579"/>
                <a:ext cx="7872770" cy="0"/>
              </a:xfrm>
              <a:prstGeom prst="line">
                <a:avLst/>
              </a:prstGeom>
              <a:ln w="2857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667392" y="4430344"/>
                <a:ext cx="7872770" cy="0"/>
              </a:xfrm>
              <a:prstGeom prst="line">
                <a:avLst/>
              </a:prstGeom>
              <a:ln w="2857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3329214" y="1664821"/>
                <a:ext cx="0" cy="3295767"/>
              </a:xfrm>
              <a:prstGeom prst="line">
                <a:avLst/>
              </a:prstGeom>
              <a:ln w="2857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>
                <a:off x="6924339" y="1675933"/>
                <a:ext cx="0" cy="3295767"/>
              </a:xfrm>
              <a:prstGeom prst="line">
                <a:avLst/>
              </a:prstGeom>
              <a:ln w="2857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>
                <a:off x="5173601" y="1650532"/>
                <a:ext cx="0" cy="3295767"/>
              </a:xfrm>
              <a:prstGeom prst="line">
                <a:avLst/>
              </a:prstGeom>
              <a:ln w="2857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3399053" y="1768011"/>
              <a:ext cx="1679313" cy="7080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zh-CN" sz="2000" b="1" dirty="0">
                  <a:latin typeface="+mj-lt"/>
                  <a:ea typeface="宋体" panose="02010600030101010101" pitchFamily="2" charset="-122"/>
                </a:rPr>
                <a:t>Student 1</a:t>
              </a:r>
            </a:p>
            <a:p>
              <a:pPr algn="ctr" eaLnBrk="1" hangingPunct="1">
                <a:defRPr/>
              </a:pPr>
              <a:r>
                <a:rPr lang="en-US" altLang="zh-CN" sz="2000" b="1" dirty="0">
                  <a:latin typeface="+mj-lt"/>
                  <a:ea typeface="宋体" panose="02010600030101010101" pitchFamily="2" charset="-122"/>
                </a:rPr>
                <a:t>Name:______</a:t>
              </a:r>
              <a:endParaRPr lang="zh-CN" altLang="en-US" sz="2000" b="1" dirty="0">
                <a:latin typeface="+mj-lt"/>
                <a:ea typeface="宋体" panose="02010600030101010101" pitchFamily="2" charset="-122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227568" y="1768011"/>
              <a:ext cx="1680900" cy="7080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zh-CN" sz="2000" b="1" dirty="0">
                  <a:latin typeface="+mj-lt"/>
                  <a:ea typeface="宋体" panose="02010600030101010101" pitchFamily="2" charset="-122"/>
                </a:rPr>
                <a:t>Student 2</a:t>
              </a:r>
            </a:p>
            <a:p>
              <a:pPr algn="ctr" eaLnBrk="1" hangingPunct="1">
                <a:defRPr/>
              </a:pPr>
              <a:r>
                <a:rPr lang="en-US" altLang="zh-CN" sz="2000" b="1" dirty="0">
                  <a:latin typeface="+mj-lt"/>
                  <a:ea typeface="宋体" panose="02010600030101010101" pitchFamily="2" charset="-122"/>
                </a:rPr>
                <a:t>Name:______</a:t>
              </a:r>
              <a:endParaRPr lang="zh-CN" altLang="en-US" sz="2000" b="1" dirty="0">
                <a:latin typeface="+mj-lt"/>
                <a:ea typeface="宋体" panose="02010600030101010101" pitchFamily="2" charset="-122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906880" y="1799762"/>
              <a:ext cx="1680900" cy="7080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zh-CN" sz="2000" b="1" dirty="0">
                  <a:latin typeface="+mj-lt"/>
                  <a:ea typeface="宋体" panose="02010600030101010101" pitchFamily="2" charset="-122"/>
                </a:rPr>
                <a:t>Student 3</a:t>
              </a:r>
            </a:p>
            <a:p>
              <a:pPr algn="ctr" eaLnBrk="1" hangingPunct="1">
                <a:defRPr/>
              </a:pPr>
              <a:r>
                <a:rPr lang="en-US" altLang="zh-CN" sz="2000" b="1" dirty="0">
                  <a:latin typeface="+mj-lt"/>
                  <a:ea typeface="宋体" panose="02010600030101010101" pitchFamily="2" charset="-122"/>
                </a:rPr>
                <a:t>Name:______</a:t>
              </a:r>
              <a:endParaRPr lang="zh-CN" altLang="en-US" sz="2000" b="1" dirty="0">
                <a:latin typeface="+mj-lt"/>
                <a:ea typeface="宋体" panose="02010600030101010101" pitchFamily="2" charset="-122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2469" y="2604654"/>
              <a:ext cx="2528492" cy="43022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sz="2200" b="1" dirty="0">
                  <a:latin typeface="+mj-lt"/>
                  <a:ea typeface="宋体" panose="02010600030101010101" pitchFamily="2" charset="-122"/>
                </a:rPr>
                <a:t>get up on weekends</a:t>
              </a:r>
              <a:endParaRPr lang="zh-CN" altLang="en-US" sz="2200" b="1" dirty="0">
                <a:latin typeface="+mj-lt"/>
                <a:ea typeface="宋体" panose="02010600030101010101" pitchFamily="2" charset="-122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8818" y="3119022"/>
              <a:ext cx="1133298" cy="43181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sz="2200" b="1" dirty="0">
                  <a:latin typeface="+mj-lt"/>
                  <a:ea typeface="宋体" panose="02010600030101010101" pitchFamily="2" charset="-122"/>
                </a:rPr>
                <a:t>exercise</a:t>
              </a:r>
              <a:endParaRPr lang="zh-CN" altLang="en-US" sz="2200" b="1" dirty="0">
                <a:latin typeface="+mj-lt"/>
                <a:ea typeface="宋体" panose="02010600030101010101" pitchFamily="2" charset="-12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1993" y="3579414"/>
              <a:ext cx="1415829" cy="43022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sz="2200" b="1" dirty="0">
                  <a:latin typeface="+mj-lt"/>
                  <a:ea typeface="宋体" panose="02010600030101010101" pitchFamily="2" charset="-122"/>
                </a:rPr>
                <a:t>eat dinner</a:t>
              </a:r>
              <a:endParaRPr lang="zh-CN" altLang="en-US" sz="2200" b="1" dirty="0">
                <a:latin typeface="+mj-lt"/>
                <a:ea typeface="宋体" panose="02010600030101010101" pitchFamily="2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3580" y="4006466"/>
              <a:ext cx="1912639" cy="43181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sz="2200" b="1" dirty="0">
                  <a:latin typeface="+mj-lt"/>
                  <a:ea typeface="宋体" panose="02010600030101010101" pitchFamily="2" charset="-122"/>
                </a:rPr>
                <a:t>take a shower</a:t>
              </a:r>
              <a:endParaRPr lang="zh-CN" altLang="en-US" sz="2200" b="1" dirty="0">
                <a:latin typeface="+mj-lt"/>
                <a:ea typeface="宋体" panose="02010600030101010101" pitchFamily="2" charset="-122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95956" y="4454157"/>
              <a:ext cx="1595189" cy="43181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sz="2200" b="1" dirty="0">
                  <a:latin typeface="+mj-lt"/>
                  <a:ea typeface="宋体" panose="02010600030101010101" pitchFamily="2" charset="-122"/>
                </a:rPr>
                <a:t>go to school</a:t>
              </a:r>
              <a:endParaRPr lang="zh-CN" altLang="en-US" sz="2200" b="1" dirty="0">
                <a:latin typeface="+mj-lt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6750" y="1841500"/>
            <a:ext cx="138430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5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99000" y="1706563"/>
            <a:ext cx="1431925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圆角矩形标注 3"/>
          <p:cNvSpPr>
            <a:spLocks noChangeArrowheads="1"/>
          </p:cNvSpPr>
          <p:nvPr/>
        </p:nvSpPr>
        <p:spPr bwMode="auto">
          <a:xfrm>
            <a:off x="301625" y="560388"/>
            <a:ext cx="3338513" cy="1441450"/>
          </a:xfrm>
          <a:prstGeom prst="wedgeRoundRectCallout">
            <a:avLst>
              <a:gd name="adj1" fmla="val 39204"/>
              <a:gd name="adj2" fmla="val 67306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CN" sz="2600" b="1" dirty="0">
                <a:latin typeface="+mj-lt"/>
                <a:ea typeface="+mn-ea"/>
              </a:rPr>
              <a:t>What time do you usually get up on weekends, Li </a:t>
            </a:r>
            <a:r>
              <a:rPr lang="en-US" altLang="zh-CN" sz="2600" b="1" dirty="0" err="1">
                <a:latin typeface="+mj-lt"/>
                <a:ea typeface="+mn-ea"/>
              </a:rPr>
              <a:t>Fei</a:t>
            </a:r>
            <a:r>
              <a:rPr lang="en-US" altLang="zh-CN" sz="2600" b="1" dirty="0">
                <a:latin typeface="+mj-lt"/>
                <a:ea typeface="+mn-ea"/>
              </a:rPr>
              <a:t>?</a:t>
            </a:r>
            <a:endParaRPr lang="zh-CN" altLang="en-US" sz="2600" b="1" dirty="0">
              <a:latin typeface="+mj-lt"/>
              <a:ea typeface="+mn-ea"/>
            </a:endParaRPr>
          </a:p>
        </p:txBody>
      </p:sp>
      <p:sp>
        <p:nvSpPr>
          <p:cNvPr id="5" name="圆角矩形标注 4"/>
          <p:cNvSpPr>
            <a:spLocks noChangeArrowheads="1"/>
          </p:cNvSpPr>
          <p:nvPr/>
        </p:nvSpPr>
        <p:spPr bwMode="auto">
          <a:xfrm>
            <a:off x="6000750" y="825500"/>
            <a:ext cx="2771775" cy="1347788"/>
          </a:xfrm>
          <a:prstGeom prst="wedgeRoundRectCallout">
            <a:avLst>
              <a:gd name="adj1" fmla="val -45588"/>
              <a:gd name="adj2" fmla="val 76139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B0F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CN" sz="2600" b="1" dirty="0">
                <a:latin typeface="+mj-lt"/>
                <a:ea typeface="+mn-ea"/>
              </a:rPr>
              <a:t>I always get up at nine o’clock on weekends.</a:t>
            </a:r>
            <a:endParaRPr lang="zh-CN" altLang="en-US" sz="2600" b="1" dirty="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6750" y="1841500"/>
            <a:ext cx="138430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19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99000" y="1706563"/>
            <a:ext cx="1431925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圆角矩形标注 3"/>
          <p:cNvSpPr>
            <a:spLocks noChangeArrowheads="1"/>
          </p:cNvSpPr>
          <p:nvPr/>
        </p:nvSpPr>
        <p:spPr bwMode="auto">
          <a:xfrm>
            <a:off x="301625" y="695325"/>
            <a:ext cx="3338513" cy="1146175"/>
          </a:xfrm>
          <a:prstGeom prst="wedgeRoundRectCallout">
            <a:avLst>
              <a:gd name="adj1" fmla="val 39204"/>
              <a:gd name="adj2" fmla="val 67306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CN" sz="2600" b="1" dirty="0">
                <a:latin typeface="+mj-lt"/>
                <a:ea typeface="+mn-ea"/>
              </a:rPr>
              <a:t>What time do you usually exercise?</a:t>
            </a:r>
            <a:endParaRPr lang="zh-CN" altLang="en-US" sz="2600" b="1" dirty="0">
              <a:latin typeface="+mj-lt"/>
              <a:ea typeface="+mn-ea"/>
            </a:endParaRPr>
          </a:p>
        </p:txBody>
      </p:sp>
      <p:sp>
        <p:nvSpPr>
          <p:cNvPr id="5" name="圆角矩形标注 4"/>
          <p:cNvSpPr>
            <a:spLocks noChangeArrowheads="1"/>
          </p:cNvSpPr>
          <p:nvPr/>
        </p:nvSpPr>
        <p:spPr bwMode="auto">
          <a:xfrm>
            <a:off x="6000750" y="825500"/>
            <a:ext cx="2771775" cy="1347788"/>
          </a:xfrm>
          <a:prstGeom prst="wedgeRoundRectCallout">
            <a:avLst>
              <a:gd name="adj1" fmla="val -45588"/>
              <a:gd name="adj2" fmla="val 76139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B0F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CN" sz="2600" b="1" dirty="0">
                <a:latin typeface="+mj-lt"/>
                <a:ea typeface="+mn-ea"/>
              </a:rPr>
              <a:t>I usually exercise at six o’clock in the evening.</a:t>
            </a:r>
            <a:endParaRPr lang="zh-CN" altLang="en-US" sz="2600" b="1" dirty="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563" y="1301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Rectangle 387"/>
          <p:cNvSpPr>
            <a:spLocks noChangeArrowheads="1"/>
          </p:cNvSpPr>
          <p:nvPr/>
        </p:nvSpPr>
        <p:spPr bwMode="auto">
          <a:xfrm>
            <a:off x="901700" y="330200"/>
            <a:ext cx="23844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Lead-in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43250" y="1330325"/>
            <a:ext cx="5272088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A:What time do you usually get  up ?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B:I usually get up 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six thirty.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A:What time do you usually brush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teeth ?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B:I usually brush teeth 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six forty.</a:t>
            </a:r>
          </a:p>
        </p:txBody>
      </p:sp>
      <p:pic>
        <p:nvPicPr>
          <p:cNvPr id="7" name="Picture 2" descr="t011980828ac852492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0950" y="2836863"/>
            <a:ext cx="1685925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1359987769890cls325_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12825" y="860425"/>
            <a:ext cx="2066925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图片 3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27525" y="3076575"/>
            <a:ext cx="1382713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7043" name="组合 25"/>
          <p:cNvGrpSpPr/>
          <p:nvPr/>
        </p:nvGrpSpPr>
        <p:grpSpPr bwMode="auto">
          <a:xfrm>
            <a:off x="311150" y="309563"/>
            <a:ext cx="4465638" cy="3295650"/>
            <a:chOff x="613425" y="1664902"/>
            <a:chExt cx="4465541" cy="3295290"/>
          </a:xfrm>
        </p:grpSpPr>
        <p:grpSp>
          <p:nvGrpSpPr>
            <p:cNvPr id="87044" name="组合 2"/>
            <p:cNvGrpSpPr/>
            <p:nvPr/>
          </p:nvGrpSpPr>
          <p:grpSpPr bwMode="auto">
            <a:xfrm>
              <a:off x="613425" y="1664902"/>
              <a:ext cx="4465541" cy="3295290"/>
              <a:chOff x="613425" y="1664902"/>
              <a:chExt cx="4465541" cy="3295290"/>
            </a:xfrm>
          </p:grpSpPr>
          <p:sp>
            <p:nvSpPr>
              <p:cNvPr id="12" name="圆角矩形 11"/>
              <p:cNvSpPr/>
              <p:nvPr/>
            </p:nvSpPr>
            <p:spPr>
              <a:xfrm>
                <a:off x="667399" y="1664902"/>
                <a:ext cx="4411567" cy="3295290"/>
              </a:xfrm>
              <a:prstGeom prst="round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 dirty="0"/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>
                <a:off x="613425" y="2579202"/>
                <a:ext cx="4465541" cy="0"/>
              </a:xfrm>
              <a:prstGeom prst="line">
                <a:avLst/>
              </a:prstGeom>
              <a:ln w="2857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667399" y="3060162"/>
                <a:ext cx="4411567" cy="0"/>
              </a:xfrm>
              <a:prstGeom prst="line">
                <a:avLst/>
              </a:prstGeom>
              <a:ln w="2857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 flipV="1">
                <a:off x="667399" y="3544297"/>
                <a:ext cx="4411567" cy="19048"/>
              </a:xfrm>
              <a:prstGeom prst="line">
                <a:avLst/>
              </a:prstGeom>
              <a:ln w="2857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 flipV="1">
                <a:off x="667399" y="4006208"/>
                <a:ext cx="4411567" cy="11112"/>
              </a:xfrm>
              <a:prstGeom prst="line">
                <a:avLst/>
              </a:prstGeom>
              <a:ln w="2857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667399" y="4431612"/>
                <a:ext cx="4411567" cy="6349"/>
              </a:xfrm>
              <a:prstGeom prst="line">
                <a:avLst/>
              </a:prstGeom>
              <a:ln w="2857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3329579" y="1664902"/>
                <a:ext cx="0" cy="3295290"/>
              </a:xfrm>
              <a:prstGeom prst="line">
                <a:avLst/>
              </a:prstGeom>
              <a:ln w="2857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3399427" y="1768078"/>
              <a:ext cx="1679539" cy="7079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zh-CN" sz="2000" b="1" dirty="0">
                  <a:latin typeface="+mj-lt"/>
                  <a:ea typeface="宋体" panose="02010600030101010101" pitchFamily="2" charset="-122"/>
                </a:rPr>
                <a:t>Student 1</a:t>
              </a:r>
            </a:p>
            <a:p>
              <a:pPr algn="ctr" eaLnBrk="1" hangingPunct="1">
                <a:defRPr/>
              </a:pPr>
              <a:r>
                <a:rPr lang="en-US" altLang="zh-CN" sz="2000" b="1" dirty="0">
                  <a:latin typeface="+mj-lt"/>
                  <a:ea typeface="宋体" panose="02010600030101010101" pitchFamily="2" charset="-122"/>
                </a:rPr>
                <a:t>Name:______</a:t>
              </a:r>
              <a:endParaRPr lang="zh-CN" altLang="en-US" sz="2000" b="1" dirty="0">
                <a:latin typeface="+mj-lt"/>
                <a:ea typeface="宋体" panose="02010600030101010101" pitchFamily="2" charset="-12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32485" y="2604599"/>
              <a:ext cx="2528832" cy="4317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sz="2200" b="1" dirty="0">
                  <a:latin typeface="+mj-lt"/>
                  <a:ea typeface="宋体" panose="02010600030101010101" pitchFamily="2" charset="-122"/>
                </a:rPr>
                <a:t>get up on weekends</a:t>
              </a:r>
              <a:endParaRPr lang="zh-CN" altLang="en-US" sz="2200" b="1" dirty="0">
                <a:latin typeface="+mj-lt"/>
                <a:ea typeface="宋体" panose="02010600030101010101" pitchFamily="2" charset="-12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8835" y="3118893"/>
              <a:ext cx="1133450" cy="4317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sz="2200" b="1" dirty="0">
                  <a:latin typeface="+mj-lt"/>
                  <a:ea typeface="宋体" panose="02010600030101010101" pitchFamily="2" charset="-122"/>
                </a:rPr>
                <a:t>exercise</a:t>
              </a:r>
              <a:endParaRPr lang="zh-CN" altLang="en-US" sz="2200" b="1" dirty="0">
                <a:latin typeface="+mj-lt"/>
                <a:ea typeface="宋体" panose="02010600030101010101" pitchFamily="2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2010" y="3579218"/>
              <a:ext cx="1416019" cy="4317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sz="2200" b="1" dirty="0">
                  <a:latin typeface="+mj-lt"/>
                  <a:ea typeface="宋体" panose="02010600030101010101" pitchFamily="2" charset="-122"/>
                </a:rPr>
                <a:t>eat dinner</a:t>
              </a:r>
              <a:endParaRPr lang="zh-CN" altLang="en-US" sz="2200" b="1" dirty="0">
                <a:latin typeface="+mj-lt"/>
                <a:ea typeface="宋体" panose="02010600030101010101" pitchFamily="2" charset="-12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43597" y="4006208"/>
              <a:ext cx="1912896" cy="4317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sz="2200" b="1" dirty="0">
                  <a:latin typeface="+mj-lt"/>
                  <a:ea typeface="宋体" panose="02010600030101010101" pitchFamily="2" charset="-122"/>
                </a:rPr>
                <a:t>take a shower</a:t>
              </a:r>
              <a:endParaRPr lang="zh-CN" altLang="en-US" sz="2200" b="1" dirty="0">
                <a:latin typeface="+mj-lt"/>
                <a:ea typeface="宋体" panose="02010600030101010101" pitchFamily="2" charset="-12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5994" y="4453834"/>
              <a:ext cx="1595403" cy="4317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sz="2200" b="1" dirty="0">
                  <a:latin typeface="+mj-lt"/>
                  <a:ea typeface="宋体" panose="02010600030101010101" pitchFamily="2" charset="-122"/>
                </a:rPr>
                <a:t>go to school</a:t>
              </a:r>
              <a:endParaRPr lang="zh-CN" altLang="en-US" sz="2200" b="1" dirty="0">
                <a:latin typeface="+mj-lt"/>
                <a:ea typeface="宋体" panose="02010600030101010101" pitchFamily="2" charset="-122"/>
              </a:endParaRPr>
            </a:p>
          </p:txBody>
        </p:sp>
      </p:grp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3925888" y="709613"/>
            <a:ext cx="831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Li Fei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3379788" y="1231900"/>
            <a:ext cx="1236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9:00 am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3362325" y="1711325"/>
            <a:ext cx="1254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6:00 pm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3527425" y="2206625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>
                <a:solidFill>
                  <a:srgbClr val="FF0000"/>
                </a:solidFill>
              </a:rPr>
              <a:t>……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34" name="圆角矩形标注 33"/>
          <p:cNvSpPr>
            <a:spLocks noChangeArrowheads="1"/>
          </p:cNvSpPr>
          <p:nvPr/>
        </p:nvSpPr>
        <p:spPr bwMode="auto">
          <a:xfrm>
            <a:off x="4757738" y="709613"/>
            <a:ext cx="4364037" cy="2389187"/>
          </a:xfrm>
          <a:prstGeom prst="wedgeRoundRectCallout">
            <a:avLst>
              <a:gd name="adj1" fmla="val -26477"/>
              <a:gd name="adj2" fmla="val 61315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CN" sz="2600" b="1" dirty="0">
                <a:latin typeface="+mj-lt"/>
                <a:ea typeface="+mn-ea"/>
              </a:rPr>
              <a:t>In our group, Li </a:t>
            </a:r>
            <a:r>
              <a:rPr lang="en-US" altLang="zh-CN" sz="2600" b="1" dirty="0" err="1">
                <a:latin typeface="+mj-lt"/>
                <a:ea typeface="+mn-ea"/>
              </a:rPr>
              <a:t>Fei</a:t>
            </a:r>
            <a:r>
              <a:rPr lang="en-US" altLang="zh-CN" sz="2600" b="1" dirty="0">
                <a:latin typeface="+mj-lt"/>
                <a:ea typeface="+mn-ea"/>
              </a:rPr>
              <a:t> always gets up late on weekends. She gets up at nine o’clock. She usually exercise at six o’clock in the evening …</a:t>
            </a:r>
            <a:endParaRPr lang="zh-CN" altLang="en-US" sz="2600" b="1" dirty="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7325" y="381000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7" name="Rectangle 387"/>
          <p:cNvSpPr>
            <a:spLocks noChangeArrowheads="1"/>
          </p:cNvSpPr>
          <p:nvPr/>
        </p:nvSpPr>
        <p:spPr bwMode="auto">
          <a:xfrm>
            <a:off x="965200" y="577850"/>
            <a:ext cx="318293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1169307"/>
            <a:ext cx="84201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1. When does Scott go to work?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斯科特什么时候去上班？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11213" y="1854200"/>
            <a:ext cx="4964112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本句是由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when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引导的特殊疑问句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3750" y="2371725"/>
            <a:ext cx="6107113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when: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什么时候，用于问时间。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常用的句型结构是：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When+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一般疑问句？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4225" y="3527425"/>
            <a:ext cx="4627563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例：他什么时候吃午餐？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     When does he have lunch?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Box 1"/>
          <p:cNvSpPr txBox="1">
            <a:spLocks noChangeArrowheads="1"/>
          </p:cNvSpPr>
          <p:nvPr/>
        </p:nvSpPr>
        <p:spPr bwMode="auto">
          <a:xfrm>
            <a:off x="379413" y="690563"/>
            <a:ext cx="8307387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  go to work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：去上班，固定结构。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  go + to(+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冠词）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+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名词：既可表示参加音乐会、聚会、会议等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也可表示去做某事。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8938" y="2197100"/>
            <a:ext cx="8056562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例：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go to the party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参加聚会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go to school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去上学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4663" y="2779713"/>
            <a:ext cx="2303462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go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的相关短语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: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57263" y="3375025"/>
            <a:ext cx="732948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go home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回家   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go on         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继续；发生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go back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返回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          go shopping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去购物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027113" y="1719263"/>
            <a:ext cx="7529512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go out   </a:t>
            </a:r>
            <a:r>
              <a:rPr lang="zh-CN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出去                           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go over   </a:t>
            </a:r>
            <a:r>
              <a:rPr lang="zh-CN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仔细检查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go for a walk/swim</a:t>
            </a:r>
            <a:r>
              <a:rPr lang="zh-CN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去散步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/</a:t>
            </a:r>
            <a:r>
              <a:rPr lang="zh-CN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去游泳</a:t>
            </a:r>
            <a:endParaRPr lang="en-US" altLang="zh-CN" sz="26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go on a trip   </a:t>
            </a:r>
            <a:r>
              <a:rPr lang="zh-CN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去旅游              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go away  </a:t>
            </a:r>
            <a:r>
              <a:rPr lang="zh-CN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离开；走开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5113" y="306388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9" name="Rectangle 387"/>
          <p:cNvSpPr>
            <a:spLocks noChangeArrowheads="1"/>
          </p:cNvSpPr>
          <p:nvPr/>
        </p:nvSpPr>
        <p:spPr bwMode="auto">
          <a:xfrm>
            <a:off x="1019175" y="512763"/>
            <a:ext cx="1919288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  <p:sp>
        <p:nvSpPr>
          <p:cNvPr id="91140" name="TextBox 2"/>
          <p:cNvSpPr txBox="1">
            <a:spLocks noChangeArrowheads="1"/>
          </p:cNvSpPr>
          <p:nvPr/>
        </p:nvSpPr>
        <p:spPr bwMode="auto">
          <a:xfrm>
            <a:off x="939800" y="1293813"/>
            <a:ext cx="7493000" cy="297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1. —Where does your mother ______?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—In the hospital(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医院）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. She ______ at 8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：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00.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A. work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；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goes to work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B. work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；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goes to school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C. works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；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go to work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D. works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；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goes to work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64188" y="1311275"/>
            <a:ext cx="4254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Box 1"/>
          <p:cNvSpPr txBox="1">
            <a:spLocks noChangeArrowheads="1"/>
          </p:cNvSpPr>
          <p:nvPr/>
        </p:nvSpPr>
        <p:spPr bwMode="auto">
          <a:xfrm>
            <a:off x="638175" y="801688"/>
            <a:ext cx="786765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2. — ______?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— It’s nine thirty.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A. What time is it                  B. What it is time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C. What time they are          D. What time it is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3. It’s bad for your eyes if you are _____ playing    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computer games.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A. never      B. always     C. usually     D. sometimes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90688" y="811213"/>
            <a:ext cx="4254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34050" y="2722563"/>
            <a:ext cx="4064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B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636713" y="638175"/>
            <a:ext cx="5980112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4. </a:t>
            </a:r>
            <a:r>
              <a:rPr lang="zh-CN" altLang="en-US" sz="2600" b="1" dirty="0" smtClean="0">
                <a:latin typeface="+mj-ea"/>
                <a:ea typeface="+mj-ea"/>
              </a:rPr>
              <a:t>写出下列时间</a:t>
            </a:r>
            <a:r>
              <a:rPr lang="zh-CN" altLang="en-US" sz="2600" b="1" dirty="0" smtClean="0"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    8:00    _________________________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    7:50    _________________________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    9:02    _________________________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    10:20  _________________________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    11:25  _________________________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092450" y="1390650"/>
            <a:ext cx="26908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eight (o' clock)</a:t>
            </a:r>
            <a:r>
              <a:rPr lang="zh-CN" altLang="en-US" sz="26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114675" y="3287713"/>
            <a:ext cx="26908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ten twenty</a:t>
            </a:r>
            <a:r>
              <a:rPr lang="zh-CN" altLang="en-US" sz="26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108325" y="3944938"/>
            <a:ext cx="33051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eleven twenty-five</a:t>
            </a:r>
            <a:r>
              <a:rPr lang="zh-CN" altLang="en-US" sz="26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108325" y="2678113"/>
            <a:ext cx="39830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nine o two / two past nine</a:t>
            </a: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092450" y="2027238"/>
            <a:ext cx="374808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seven fifty / ten to eight</a:t>
            </a:r>
            <a:endParaRPr lang="zh-CN" altLang="en-US" sz="2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7" grpId="0" autoUpdateAnimBg="0"/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0171f0cdf14699506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58963" y="663575"/>
            <a:ext cx="1852612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t01b88e8fa6cfdb225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65638" y="663575"/>
            <a:ext cx="2452687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57313" y="2636838"/>
            <a:ext cx="6362700" cy="209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A:What time do you usually eat breakfast?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en-US" altLang="zh-CN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 breakfast at seven o’clock</a:t>
            </a:r>
            <a:r>
              <a:rPr lang="en-US" altLang="zh-CN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2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A:What time do you usually get dressed?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en-US" altLang="zh-CN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dressed at seven twenty.</a:t>
            </a:r>
            <a:endParaRPr lang="en-US" altLang="zh-C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3320946_114642006317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79725" y="790575"/>
            <a:ext cx="28638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52563" y="3527425"/>
            <a:ext cx="6284912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latin typeface="Times New Roman" panose="02020603050405020304" pitchFamily="18" charset="0"/>
              </a:rPr>
              <a:t>A: What time do you 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</a:rPr>
              <a:t>usually</a:t>
            </a:r>
            <a:r>
              <a:rPr lang="en-US" altLang="zh-CN" sz="2600" b="1">
                <a:latin typeface="Times New Roman" panose="02020603050405020304" pitchFamily="18" charset="0"/>
              </a:rPr>
              <a:t> go to school?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latin typeface="Times New Roman" panose="02020603050405020304" pitchFamily="18" charset="0"/>
              </a:rPr>
              <a:t>B:I 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</a:rPr>
              <a:t>always</a:t>
            </a:r>
            <a:r>
              <a:rPr lang="en-US" altLang="zh-CN" sz="2600" b="1">
                <a:latin typeface="Times New Roman" panose="02020603050405020304" pitchFamily="18" charset="0"/>
              </a:rPr>
              <a:t> go to school at seven thirty.</a:t>
            </a:r>
            <a:endParaRPr lang="en-US" altLang="zh-CN" sz="2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225" y="422275"/>
            <a:ext cx="30829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Grammar Focus</a:t>
            </a:r>
            <a:endParaRPr lang="zh-CN" altLang="en-US" sz="3200" b="1" dirty="0">
              <a:solidFill>
                <a:srgbClr val="0000FF"/>
              </a:solidFill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35038" y="1277938"/>
            <a:ext cx="4967287" cy="530225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AFDA7"/>
                    </a:gs>
                    <a:gs pos="35001">
                      <a:srgbClr val="E4FDC2"/>
                    </a:gs>
                    <a:gs pos="100000">
                      <a:srgbClr val="F5FFE6"/>
                    </a:gs>
                  </a:gsLst>
                  <a:lin ang="162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8B954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schemeClr val="dk1"/>
                </a:solidFill>
                <a:latin typeface="Times New Roman" panose="02020603050405020304" pitchFamily="18" charset="0"/>
                <a:ea typeface="黑体" panose="02010609060101010101" charset="-122"/>
              </a:rPr>
              <a:t>What time do you usually get up?</a:t>
            </a:r>
            <a:endParaRPr lang="zh-CN" altLang="en-US" sz="2600" b="1" dirty="0">
              <a:solidFill>
                <a:schemeClr val="dk1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35038" y="3033713"/>
            <a:ext cx="4649787" cy="573087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AFDA7"/>
                    </a:gs>
                    <a:gs pos="35001">
                      <a:srgbClr val="E4FDC2"/>
                    </a:gs>
                    <a:gs pos="100000">
                      <a:srgbClr val="F5FFE6"/>
                    </a:gs>
                  </a:gsLst>
                  <a:lin ang="162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8B954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schemeClr val="dk1"/>
                </a:solidFill>
                <a:latin typeface="Times New Roman" panose="02020603050405020304" pitchFamily="18" charset="0"/>
                <a:ea typeface="黑体" panose="02010609060101010101" charset="-122"/>
              </a:rPr>
              <a:t>What time do they get dressed?</a:t>
            </a:r>
            <a:endParaRPr lang="zh-CN" altLang="en-US" sz="2600" b="1" dirty="0">
              <a:solidFill>
                <a:schemeClr val="dk1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35038" y="2117725"/>
            <a:ext cx="4178300" cy="573088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D1FFD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8B954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schemeClr val="dk1"/>
                </a:solidFill>
                <a:latin typeface="Times New Roman" panose="02020603050405020304" pitchFamily="18" charset="0"/>
                <a:ea typeface="黑体" panose="02010609060101010101" charset="-122"/>
              </a:rPr>
              <a:t>I usually get up at six thirty.</a:t>
            </a:r>
            <a:endParaRPr lang="zh-CN" altLang="en-US" sz="2600" b="1" dirty="0">
              <a:solidFill>
                <a:schemeClr val="dk1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7575" y="3930650"/>
            <a:ext cx="5945188" cy="571500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D1FFD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8B954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schemeClr val="dk1"/>
                </a:solidFill>
                <a:latin typeface="Times New Roman" panose="02020603050405020304" pitchFamily="18" charset="0"/>
                <a:ea typeface="黑体" panose="02010609060101010101" charset="-122"/>
              </a:rPr>
              <a:t>They always get dressed at seven twenty.</a:t>
            </a:r>
            <a:endParaRPr lang="zh-CN" altLang="en-US" sz="2600" b="1" dirty="0">
              <a:solidFill>
                <a:schemeClr val="dk1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7538" y="1708150"/>
            <a:ext cx="5065712" cy="530225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D1FFD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8B954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schemeClr val="dk1"/>
                </a:solidFill>
                <a:latin typeface="Times New Roman" panose="02020603050405020304" pitchFamily="18" charset="0"/>
                <a:ea typeface="黑体" panose="02010609060101010101" charset="-122"/>
              </a:rPr>
              <a:t>He eats breakfast at seven o’clock.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7538" y="3240088"/>
            <a:ext cx="7172325" cy="1052512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D1FFD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8B954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schemeClr val="dk1"/>
                </a:solidFill>
                <a:latin typeface="Times New Roman" panose="02020603050405020304" pitchFamily="18" charset="0"/>
                <a:ea typeface="黑体" panose="02010609060101010101" charset="-122"/>
              </a:rPr>
              <a:t>He always goes to work at eleven o’clock. He’s never late.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7538" y="969963"/>
            <a:ext cx="5260975" cy="530225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AFDA7"/>
                    </a:gs>
                    <a:gs pos="35001">
                      <a:srgbClr val="E4FDC2"/>
                    </a:gs>
                    <a:gs pos="100000">
                      <a:srgbClr val="F5FFE6"/>
                    </a:gs>
                  </a:gsLst>
                  <a:lin ang="162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8B954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schemeClr val="dk1"/>
                </a:solidFill>
                <a:latin typeface="Times New Roman" panose="02020603050405020304" pitchFamily="18" charset="0"/>
                <a:ea typeface="黑体" panose="02010609060101010101" charset="-122"/>
              </a:rPr>
              <a:t>What time does Rick eat breakfast?</a:t>
            </a:r>
            <a:endParaRPr lang="zh-CN" altLang="en-US" sz="2600" b="1" dirty="0">
              <a:solidFill>
                <a:schemeClr val="dk1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7538" y="2470150"/>
            <a:ext cx="4324350" cy="530225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AFDA7"/>
                    </a:gs>
                    <a:gs pos="35001">
                      <a:srgbClr val="E4FDC2"/>
                    </a:gs>
                    <a:gs pos="100000">
                      <a:srgbClr val="F5FFE6"/>
                    </a:gs>
                  </a:gsLst>
                  <a:lin ang="162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8B954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schemeClr val="dk1"/>
                </a:solidFill>
                <a:latin typeface="Times New Roman" panose="02020603050405020304" pitchFamily="18" charset="0"/>
                <a:ea typeface="黑体" panose="02010609060101010101" charset="-122"/>
              </a:rPr>
              <a:t>When does Scott go to work?</a:t>
            </a:r>
            <a:endParaRPr lang="zh-CN" altLang="en-US" sz="2600" b="1" dirty="0">
              <a:solidFill>
                <a:schemeClr val="dk1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52663" y="2524125"/>
            <a:ext cx="5189537" cy="573088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D1FFD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8B954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schemeClr val="dk1"/>
                </a:solidFill>
                <a:latin typeface="Times New Roman" panose="02020603050405020304" pitchFamily="18" charset="0"/>
                <a:ea typeface="黑体" panose="02010609060101010101" charset="-122"/>
              </a:rPr>
              <a:t>They usually exercise on weekends.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25675" y="1785938"/>
            <a:ext cx="4672013" cy="530225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AFDA7"/>
                    </a:gs>
                    <a:gs pos="35001">
                      <a:srgbClr val="E4FDC2"/>
                    </a:gs>
                    <a:gs pos="100000">
                      <a:srgbClr val="F5FFE6"/>
                    </a:gs>
                  </a:gsLst>
                  <a:lin ang="162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8B954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schemeClr val="dk1"/>
                </a:solidFill>
                <a:latin typeface="Times New Roman" panose="02020603050405020304" pitchFamily="18" charset="0"/>
                <a:ea typeface="黑体" panose="02010609060101010101" charset="-122"/>
              </a:rPr>
              <a:t>When do your friends exercise?</a:t>
            </a:r>
            <a:endParaRPr lang="zh-CN" altLang="en-US" sz="2600" b="1" dirty="0">
              <a:solidFill>
                <a:schemeClr val="dk1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622550" y="682625"/>
            <a:ext cx="366077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一、频度副词的用法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7388" y="1379538"/>
            <a:ext cx="779303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      频度副词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: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副词的一种，通常和一般现在时连用，表示现在经常或反复发生的动作。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7388" y="2405063"/>
            <a:ext cx="7793037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1.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频度副词一般放在实义动词之前，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be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动词、助动词或情态动词之后。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9775" y="3429000"/>
            <a:ext cx="763587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例：我通常八点半洗淋浴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     I ______ _____ _____ ______ at eight thirty.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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619250" y="3941763"/>
            <a:ext cx="41624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usually  take       a    shower 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25488" y="996950"/>
            <a:ext cx="643731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例：露西有时很忙。</a:t>
            </a:r>
            <a:endParaRPr lang="en-US" altLang="zh-CN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/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Lucy _________ _________ very busy. 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862263" y="1404938"/>
            <a:ext cx="26368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is         sometimes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85863" y="2039938"/>
            <a:ext cx="55181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2.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对频度副词提问时，用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how often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25488" y="2717800"/>
            <a:ext cx="77803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例：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— How often do you exercise?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你多久锻炼一次？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     — Hardly ever.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几乎从不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1189</Words>
  <Application>Microsoft Office PowerPoint</Application>
  <PresentationFormat>全屏显示(16:9)</PresentationFormat>
  <Paragraphs>173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3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2022-01-13T06:27:00Z</dcterms:created>
  <dcterms:modified xsi:type="dcterms:W3CDTF">2023-01-17T00:23:26Z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91772710ED1C45C5A47BEA567D57870A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