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2" r:id="rId2"/>
  </p:sldMasterIdLst>
  <p:notesMasterIdLst>
    <p:notesMasterId r:id="rId37"/>
  </p:notesMasterIdLst>
  <p:handoutMasterIdLst>
    <p:handoutMasterId r:id="rId38"/>
  </p:handoutMasterIdLst>
  <p:sldIdLst>
    <p:sldId id="256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4" r:id="rId30"/>
    <p:sldId id="295" r:id="rId31"/>
    <p:sldId id="296" r:id="rId32"/>
    <p:sldId id="297" r:id="rId33"/>
    <p:sldId id="298" r:id="rId34"/>
    <p:sldId id="299" r:id="rId35"/>
    <p:sldId id="265" r:id="rId36"/>
  </p:sldIdLst>
  <p:sldSz cx="9144000" cy="5143500" type="screen16x9"/>
  <p:notesSz cx="6858000" cy="9144000"/>
  <p:custDataLst>
    <p:tags r:id="rId3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-624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-159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gs" Target="tags/tag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11757F-D3A0-4F88-B8CE-F50AF035BF0D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CBAA5-C2B5-4E90-B3FD-069661FF369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7BD4A-01C6-41CE-8056-ABE89B65BB9C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3BA09-18C2-4605-BECE-EED464246B9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481A8-6458-44AD-96C1-CBF776583780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481A8-6458-44AD-96C1-CBF776583780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481A8-6458-44AD-96C1-CBF776583780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481A8-6458-44AD-96C1-CBF776583780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481A8-6458-44AD-96C1-CBF776583780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481A8-6458-44AD-96C1-CBF776583780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481A8-6458-44AD-96C1-CBF776583780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481A8-6458-44AD-96C1-CBF776583780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481A8-6458-44AD-96C1-CBF776583780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481A8-6458-44AD-96C1-CBF776583780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481A8-6458-44AD-96C1-CBF776583780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481A8-6458-44AD-96C1-CBF776583780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481A8-6458-44AD-96C1-CBF776583780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481A8-6458-44AD-96C1-CBF776583780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481A8-6458-44AD-96C1-CBF776583780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481A8-6458-44AD-96C1-CBF776583780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481A8-6458-44AD-96C1-CBF776583780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481A8-6458-44AD-96C1-CBF776583780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481A8-6458-44AD-96C1-CBF776583780}" type="slidenum">
              <a:rPr lang="zh-CN" altLang="en-US" smtClean="0"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481A8-6458-44AD-96C1-CBF776583780}" type="slidenum">
              <a:rPr lang="zh-CN" altLang="en-US" smtClean="0"/>
              <a:t>28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481A8-6458-44AD-96C1-CBF776583780}" type="slidenum">
              <a:rPr lang="zh-CN" altLang="en-US" smtClean="0"/>
              <a:t>29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481A8-6458-44AD-96C1-CBF776583780}" type="slidenum">
              <a:rPr lang="zh-CN" altLang="en-US" smtClean="0"/>
              <a:t>30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481A8-6458-44AD-96C1-CBF776583780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481A8-6458-44AD-96C1-CBF776583780}" type="slidenum">
              <a:rPr lang="zh-CN" altLang="en-US" smtClean="0"/>
              <a:t>31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481A8-6458-44AD-96C1-CBF776583780}" type="slidenum">
              <a:rPr lang="zh-CN" altLang="en-US" smtClean="0"/>
              <a:t>32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481A8-6458-44AD-96C1-CBF776583780}" type="slidenum">
              <a:rPr lang="zh-CN" altLang="en-US" smtClean="0"/>
              <a:t>33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E45790-5B6F-4904-B224-7CB9223085AA}" type="slidenum">
              <a:rPr lang="zh-CN" altLang="en-US" smtClean="0"/>
              <a:t>34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481A8-6458-44AD-96C1-CBF776583780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481A8-6458-44AD-96C1-CBF776583780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481A8-6458-44AD-96C1-CBF776583780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481A8-6458-44AD-96C1-CBF776583780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481A8-6458-44AD-96C1-CBF776583780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481A8-6458-44AD-96C1-CBF776583780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图文框 1"/>
          <p:cNvSpPr/>
          <p:nvPr userDrawn="1"/>
        </p:nvSpPr>
        <p:spPr>
          <a:xfrm>
            <a:off x="0" y="0"/>
            <a:ext cx="9144000" cy="5143500"/>
          </a:xfrm>
          <a:prstGeom prst="frame">
            <a:avLst>
              <a:gd name="adj1" fmla="val 1421"/>
            </a:avLst>
          </a:prstGeom>
          <a:solidFill>
            <a:srgbClr val="00B0F0"/>
          </a:solidFill>
          <a:ln w="19050"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4768098"/>
            <a:ext cx="2057400" cy="273892"/>
          </a:xfrm>
          <a:prstGeom prst="rect">
            <a:avLst/>
          </a:prstGeom>
        </p:spPr>
        <p:txBody>
          <a:bodyPr/>
          <a:lstStyle/>
          <a:p>
            <a:fld id="{FEE2B7F8-CC84-4CFD-9DD4-621DAF3E2CAE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4768098"/>
            <a:ext cx="3086100" cy="273892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4768098"/>
            <a:ext cx="2057400" cy="273892"/>
          </a:xfrm>
          <a:prstGeom prst="rect">
            <a:avLst/>
          </a:prstGeom>
        </p:spPr>
        <p:txBody>
          <a:bodyPr/>
          <a:lstStyle/>
          <a:p>
            <a:fld id="{FB5D42C9-83D0-4872-9E89-437541D9F63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图文框 1"/>
          <p:cNvSpPr/>
          <p:nvPr userDrawn="1"/>
        </p:nvSpPr>
        <p:spPr>
          <a:xfrm>
            <a:off x="0" y="0"/>
            <a:ext cx="9144000" cy="5143500"/>
          </a:xfrm>
          <a:prstGeom prst="frame">
            <a:avLst>
              <a:gd name="adj1" fmla="val 1421"/>
            </a:avLst>
          </a:prstGeom>
          <a:solidFill>
            <a:srgbClr val="00B0F0"/>
          </a:solidFill>
          <a:ln w="19050"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椭圆 14"/>
          <p:cNvSpPr/>
          <p:nvPr/>
        </p:nvSpPr>
        <p:spPr>
          <a:xfrm>
            <a:off x="5286380" y="483518"/>
            <a:ext cx="1143008" cy="70806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smtClean="0">
                <a:latin typeface="+mn-ea"/>
              </a:rPr>
              <a:t>语文</a:t>
            </a:r>
            <a:endParaRPr lang="zh-CN" altLang="en-US" sz="2400" b="1">
              <a:latin typeface="+mn-e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643702" y="554957"/>
            <a:ext cx="12827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b="1" dirty="0" smtClean="0">
                <a:latin typeface="+mn-ea"/>
              </a:rPr>
              <a:t>7</a:t>
            </a:r>
            <a:r>
              <a:rPr lang="zh-CN" altLang="en-US" b="1" dirty="0" smtClean="0">
                <a:latin typeface="+mn-ea"/>
              </a:rPr>
              <a:t>年级</a:t>
            </a:r>
            <a:r>
              <a:rPr lang="en-US" altLang="zh-CN" b="1" dirty="0" smtClean="0">
                <a:latin typeface="+mn-ea"/>
              </a:rPr>
              <a:t>/</a:t>
            </a:r>
            <a:r>
              <a:rPr lang="zh-CN" altLang="en-US" b="1" dirty="0" smtClean="0">
                <a:latin typeface="+mn-ea"/>
              </a:rPr>
              <a:t>下</a:t>
            </a:r>
            <a:endParaRPr lang="zh-CN" altLang="en-US" b="1" dirty="0">
              <a:latin typeface="+mn-ea"/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61743" y="541235"/>
            <a:ext cx="3624794" cy="4254864"/>
          </a:xfrm>
          <a:prstGeom prst="rect">
            <a:avLst/>
          </a:prstGeom>
          <a:effectLst>
            <a:outerShdw blurRad="50800" dist="38100" dir="5400000" sx="101000" sy="101000" algn="t" rotWithShape="0">
              <a:prstClr val="black">
                <a:alpha val="40000"/>
              </a:prstClr>
            </a:outerShdw>
          </a:effectLst>
        </p:spPr>
      </p:pic>
      <p:sp>
        <p:nvSpPr>
          <p:cNvPr id="8" name="文本框 2"/>
          <p:cNvSpPr txBox="1"/>
          <p:nvPr/>
        </p:nvSpPr>
        <p:spPr>
          <a:xfrm>
            <a:off x="4283968" y="1995686"/>
            <a:ext cx="4086225" cy="900244"/>
          </a:xfrm>
          <a:prstGeom prst="rect">
            <a:avLst/>
          </a:prstGeom>
          <a:noFill/>
          <a:effectLst/>
        </p:spPr>
        <p:txBody>
          <a:bodyPr wrap="square" lIns="68579" tIns="34289" rIns="68579" bIns="34289" rtlCol="0">
            <a:spAutoFit/>
          </a:bodyPr>
          <a:lstStyle/>
          <a:p>
            <a:pPr algn="ctr"/>
            <a:r>
              <a:rPr sz="5400" b="1" dirty="0" smtClean="0">
                <a:solidFill>
                  <a:schemeClr val="accent3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</a:t>
            </a:r>
            <a:r>
              <a:rPr lang="en-US" sz="5400" b="1" dirty="0" smtClean="0">
                <a:solidFill>
                  <a:schemeClr val="accent3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</a:t>
            </a:r>
            <a:r>
              <a:rPr sz="5400" b="1" dirty="0" smtClean="0">
                <a:solidFill>
                  <a:schemeClr val="accent3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  </a:t>
            </a:r>
            <a:r>
              <a:rPr sz="5400" b="1" dirty="0" err="1" smtClean="0">
                <a:solidFill>
                  <a:schemeClr val="accent3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太空一日</a:t>
            </a:r>
            <a:endParaRPr sz="5400" b="1" dirty="0" smtClean="0">
              <a:solidFill>
                <a:schemeClr val="accent3">
                  <a:lumMod val="50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283968" y="4155926"/>
            <a:ext cx="251222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sz="2000" b="1" kern="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47700" y="393847"/>
            <a:ext cx="2983865" cy="621030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r>
              <a:rPr lang="zh-CN" altLang="en-US" sz="3600" b="1" smtClean="0">
                <a:solidFill>
                  <a:srgbClr val="BE6387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本课知识清单</a:t>
            </a:r>
          </a:p>
        </p:txBody>
      </p:sp>
      <p:sp>
        <p:nvSpPr>
          <p:cNvPr id="13" name="文本框 5"/>
          <p:cNvSpPr txBox="1"/>
          <p:nvPr/>
        </p:nvSpPr>
        <p:spPr>
          <a:xfrm>
            <a:off x="3838575" y="758701"/>
            <a:ext cx="1724026" cy="621030"/>
          </a:xfrm>
          <a:prstGeom prst="rect">
            <a:avLst/>
          </a:prstGeom>
        </p:spPr>
        <p:txBody>
          <a:bodyPr wrap="square" lIns="68579" tIns="34289" rIns="68579" bIns="34289" rtlCol="0">
            <a:spAutoFit/>
          </a:bodyPr>
          <a:lstStyle>
            <a:defPPr>
              <a:defRPr lang="zh-CN"/>
            </a:defPPr>
            <a:lvl1pPr>
              <a:defRPr sz="3200">
                <a:latin typeface="GillSans Light" panose="020B0402020204020204" pitchFamily="34" charset="0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2400" b="1" smtClean="0">
                <a:solidFill>
                  <a:schemeClr val="accent2">
                    <a:lumMod val="75000"/>
                  </a:schemeClr>
                </a:solidFill>
              </a:rPr>
              <a:t>词语释义</a:t>
            </a:r>
          </a:p>
        </p:txBody>
      </p:sp>
      <p:sp>
        <p:nvSpPr>
          <p:cNvPr id="14" name="矩形 13"/>
          <p:cNvSpPr/>
          <p:nvPr/>
        </p:nvSpPr>
        <p:spPr>
          <a:xfrm>
            <a:off x="718185" y="1228422"/>
            <a:ext cx="7966075" cy="3415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smtClean="0">
                <a:latin typeface="+mj-ea"/>
                <a:ea typeface="+mj-ea"/>
                <a:cs typeface="+mj-ea"/>
              </a:rPr>
              <a:t>瞬间:转眼之间。</a:t>
            </a:r>
          </a:p>
          <a:p>
            <a:pPr>
              <a:lnSpc>
                <a:spcPct val="150000"/>
              </a:lnSpc>
            </a:pPr>
            <a:r>
              <a:rPr lang="zh-CN" altLang="en-US" sz="2400" b="1" smtClean="0">
                <a:latin typeface="+mj-ea"/>
                <a:ea typeface="+mj-ea"/>
                <a:cs typeface="+mj-ea"/>
              </a:rPr>
              <a:t>无虞:不用忧虑。虞,忧虑。</a:t>
            </a:r>
          </a:p>
          <a:p>
            <a:pPr>
              <a:lnSpc>
                <a:spcPct val="150000"/>
              </a:lnSpc>
            </a:pPr>
            <a:r>
              <a:rPr lang="zh-CN" altLang="en-US" sz="2400" b="1" smtClean="0">
                <a:latin typeface="+mj-ea"/>
                <a:ea typeface="+mj-ea"/>
                <a:cs typeface="+mj-ea"/>
              </a:rPr>
              <a:t>严谨:严密谨慎。</a:t>
            </a:r>
          </a:p>
          <a:p>
            <a:pPr>
              <a:lnSpc>
                <a:spcPct val="150000"/>
              </a:lnSpc>
            </a:pPr>
            <a:r>
              <a:rPr lang="zh-CN" altLang="en-US" sz="2400" b="1" smtClean="0">
                <a:latin typeface="+mj-ea"/>
                <a:ea typeface="+mj-ea"/>
                <a:cs typeface="+mj-ea"/>
              </a:rPr>
              <a:t>释然:形容疑虑、嫌隙等消释而心中平静。</a:t>
            </a:r>
          </a:p>
          <a:p>
            <a:pPr>
              <a:lnSpc>
                <a:spcPct val="150000"/>
              </a:lnSpc>
            </a:pPr>
            <a:r>
              <a:rPr lang="zh-CN" altLang="en-US" sz="2400" b="1" smtClean="0">
                <a:latin typeface="+mj-ea"/>
                <a:ea typeface="+mj-ea"/>
                <a:cs typeface="+mj-ea"/>
              </a:rPr>
              <a:t>五脏六腑:人体内脏器官的统称。也比喻事物的内部情况。</a:t>
            </a:r>
          </a:p>
          <a:p>
            <a:pPr>
              <a:lnSpc>
                <a:spcPct val="150000"/>
              </a:lnSpc>
            </a:pPr>
            <a:r>
              <a:rPr lang="zh-CN" altLang="en-US" sz="2400" b="1" smtClean="0">
                <a:latin typeface="+mj-ea"/>
                <a:ea typeface="+mj-ea"/>
                <a:cs typeface="+mj-ea"/>
              </a:rPr>
              <a:t>耐人寻味:意味深长,值得仔细体会琢磨。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5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47700" y="196682"/>
            <a:ext cx="2983865" cy="621030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r>
              <a:rPr lang="zh-CN" altLang="en-US" sz="3600" b="1" smtClean="0">
                <a:solidFill>
                  <a:srgbClr val="BE6387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本课知识清单</a:t>
            </a:r>
          </a:p>
        </p:txBody>
      </p:sp>
      <p:sp>
        <p:nvSpPr>
          <p:cNvPr id="13" name="文本框 5"/>
          <p:cNvSpPr txBox="1"/>
          <p:nvPr/>
        </p:nvSpPr>
        <p:spPr>
          <a:xfrm>
            <a:off x="3838575" y="561536"/>
            <a:ext cx="1724026" cy="621030"/>
          </a:xfrm>
          <a:prstGeom prst="rect">
            <a:avLst/>
          </a:prstGeom>
        </p:spPr>
        <p:txBody>
          <a:bodyPr wrap="square" lIns="68579" tIns="34289" rIns="68579" bIns="34289" rtlCol="0">
            <a:spAutoFit/>
          </a:bodyPr>
          <a:lstStyle>
            <a:defPPr>
              <a:defRPr lang="zh-CN"/>
            </a:defPPr>
            <a:lvl1pPr>
              <a:defRPr sz="3200">
                <a:latin typeface="GillSans Light" panose="020B0402020204020204" pitchFamily="34" charset="0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2400" b="1" smtClean="0">
                <a:solidFill>
                  <a:schemeClr val="accent2">
                    <a:lumMod val="75000"/>
                  </a:schemeClr>
                </a:solidFill>
              </a:rPr>
              <a:t>词语释义</a:t>
            </a:r>
          </a:p>
        </p:txBody>
      </p:sp>
      <p:sp>
        <p:nvSpPr>
          <p:cNvPr id="14" name="矩形 13"/>
          <p:cNvSpPr/>
          <p:nvPr/>
        </p:nvSpPr>
        <p:spPr>
          <a:xfrm>
            <a:off x="718185" y="1031257"/>
            <a:ext cx="7966075" cy="3969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+mj-ea"/>
                <a:ea typeface="+mj-ea"/>
                <a:cs typeface="+mj-ea"/>
              </a:rPr>
              <a:t>应付自如:处理事情从容不迫,很有办法。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+mj-ea"/>
                <a:ea typeface="+mj-ea"/>
                <a:cs typeface="+mj-ea"/>
              </a:rPr>
              <a:t>屏息凝神:暂时抑止呼吸,聚集精神,形容高度集中注意力。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+mj-ea"/>
                <a:ea typeface="+mj-ea"/>
                <a:cs typeface="+mj-ea"/>
              </a:rPr>
              <a:t>惊心动魄:形容使人感受很深,震动很大。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+mj-ea"/>
                <a:ea typeface="+mj-ea"/>
                <a:cs typeface="+mj-ea"/>
              </a:rPr>
              <a:t>一目了然:一眼就能看清楚。了然,明白、清楚。例句:</a:t>
            </a:r>
            <a:r>
              <a:rPr lang="zh-CN" altLang="en-US" sz="2400" b="1" dirty="0" smtClean="0">
                <a:latin typeface="方正舒体" panose="02010601030101010101" charset="-122"/>
                <a:ea typeface="方正舒体" panose="02010601030101010101" charset="-122"/>
                <a:cs typeface="方正舒体" panose="02010601030101010101" charset="-122"/>
              </a:rPr>
              <a:t>内行的人一目了然,这个厂的问题,就出在管理不严上。</a:t>
            </a:r>
            <a:endParaRPr lang="zh-CN" altLang="en-US" sz="2400" b="1" dirty="0" smtClean="0">
              <a:latin typeface="+mj-ea"/>
              <a:ea typeface="+mj-ea"/>
              <a:cs typeface="+mj-ea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+mj-ea"/>
                <a:ea typeface="+mj-ea"/>
                <a:cs typeface="+mj-ea"/>
              </a:rPr>
              <a:t>本末倒置:比喻把主要事物和次要事物或事物的主要方面和次要方面弄颠倒了。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5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23686" y="232875"/>
            <a:ext cx="2305264" cy="621030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r>
              <a:rPr lang="zh-CN" altLang="en-US" sz="3600" b="1" dirty="0" smtClean="0">
                <a:solidFill>
                  <a:srgbClr val="BE6387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重点解读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53708" y="854090"/>
            <a:ext cx="8161337" cy="1568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latin typeface="黑体" panose="02010609060101010101" charset="-122"/>
                <a:ea typeface="黑体" panose="02010609060101010101" charset="-122"/>
              </a:rPr>
              <a:t>    </a:t>
            </a:r>
            <a:r>
              <a:rPr lang="zh-CN" altLang="en-US" sz="3200" b="1" dirty="0">
                <a:latin typeface="黑体" panose="02010609060101010101" charset="-122"/>
                <a:ea typeface="黑体" panose="02010609060101010101" charset="-122"/>
              </a:rPr>
              <a:t>杨利伟在太空中遇到了哪些意外？他又有怎样的心理活动或举动？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53708" y="2520965"/>
            <a:ext cx="8159750" cy="1476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latin typeface="宋体" panose="02010600030101010101" pitchFamily="2" charset="-122"/>
              </a:rPr>
              <a:t>    </a:t>
            </a:r>
            <a:r>
              <a:rPr lang="zh-CN" altLang="en-US" sz="3000" b="1" dirty="0">
                <a:latin typeface="宋体" panose="02010600030101010101" pitchFamily="2" charset="-122"/>
              </a:rPr>
              <a:t>（</a:t>
            </a:r>
            <a:r>
              <a:rPr lang="en-US" altLang="zh-CN" sz="3000" b="1" dirty="0">
                <a:latin typeface="宋体" panose="02010600030101010101" pitchFamily="2" charset="-122"/>
              </a:rPr>
              <a:t>1</a:t>
            </a:r>
            <a:r>
              <a:rPr lang="zh-CN" altLang="en-US" sz="3000" b="1" dirty="0">
                <a:latin typeface="宋体" panose="02010600030101010101" pitchFamily="2" charset="-122"/>
              </a:rPr>
              <a:t>）</a:t>
            </a:r>
            <a:r>
              <a:rPr lang="en-US" altLang="zh-CN" sz="3000" b="1" dirty="0">
                <a:latin typeface="宋体" panose="02010600030101010101" pitchFamily="2" charset="-122"/>
              </a:rPr>
              <a:t>“</a:t>
            </a:r>
            <a:r>
              <a:rPr lang="zh-CN" altLang="en-US" sz="3000" b="1" dirty="0">
                <a:latin typeface="宋体" panose="02010600030101010101" pitchFamily="2" charset="-122"/>
              </a:rPr>
              <a:t>火箭上升到三四十公里</a:t>
            </a:r>
            <a:r>
              <a:rPr lang="en-US" altLang="zh-CN" sz="3000" b="1" dirty="0">
                <a:latin typeface="宋体" panose="02010600030101010101" pitchFamily="2" charset="-122"/>
              </a:rPr>
              <a:t>……</a:t>
            </a:r>
            <a:r>
              <a:rPr lang="zh-CN" altLang="en-US" sz="3000" b="1" dirty="0">
                <a:latin typeface="宋体" panose="02010600030101010101" pitchFamily="2" charset="-122"/>
              </a:rPr>
              <a:t>这让我感到非常痛苦。</a:t>
            </a:r>
            <a:r>
              <a:rPr lang="en-US" altLang="zh-CN" sz="3000" b="1" dirty="0">
                <a:latin typeface="宋体" panose="02010600030101010101" pitchFamily="2" charset="-122"/>
              </a:rPr>
              <a:t>”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395095" y="4233878"/>
            <a:ext cx="7218363" cy="5524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</a:pPr>
            <a:r>
              <a:rPr lang="en-US" altLang="zh-CN" sz="3000" b="1" dirty="0">
                <a:solidFill>
                  <a:srgbClr val="0000FF"/>
                </a:solidFill>
                <a:latin typeface="宋体" panose="02010600030101010101" pitchFamily="2" charset="-122"/>
              </a:rPr>
              <a:t>——</a:t>
            </a:r>
            <a:r>
              <a:rPr lang="zh-CN" altLang="en-US" sz="3000" b="1" dirty="0">
                <a:solidFill>
                  <a:srgbClr val="0000FF"/>
                </a:solidFill>
                <a:latin typeface="宋体" panose="02010600030101010101" pitchFamily="2" charset="-122"/>
              </a:rPr>
              <a:t>痛苦、无法承受、觉得自己快不行了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23686" y="193665"/>
            <a:ext cx="2305264" cy="621030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r>
              <a:rPr lang="zh-CN" altLang="en-US" sz="3600" b="1" smtClean="0">
                <a:solidFill>
                  <a:srgbClr val="BE6387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重点解读</a:t>
            </a:r>
          </a:p>
        </p:txBody>
      </p:sp>
      <p:sp>
        <p:nvSpPr>
          <p:cNvPr id="6" name="文本框 3"/>
          <p:cNvSpPr txBox="1"/>
          <p:nvPr/>
        </p:nvSpPr>
        <p:spPr>
          <a:xfrm>
            <a:off x="453708" y="814880"/>
            <a:ext cx="8108950" cy="1476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latin typeface="宋体" panose="02010600030101010101" pitchFamily="2" charset="-122"/>
              </a:rPr>
              <a:t>    </a:t>
            </a:r>
            <a:r>
              <a:rPr lang="zh-CN" altLang="zh-CN" sz="3000" b="1" dirty="0">
                <a:latin typeface="宋体" panose="02010600030101010101" pitchFamily="2" charset="-122"/>
              </a:rPr>
              <a:t>（</a:t>
            </a:r>
            <a:r>
              <a:rPr lang="en-US" altLang="zh-CN" sz="3000" b="1" dirty="0">
                <a:latin typeface="宋体" panose="02010600030101010101" pitchFamily="2" charset="-122"/>
              </a:rPr>
              <a:t>2</a:t>
            </a:r>
            <a:r>
              <a:rPr lang="zh-CN" altLang="en-US" sz="3000" b="1" dirty="0">
                <a:latin typeface="宋体" panose="02010600030101010101" pitchFamily="2" charset="-122"/>
              </a:rPr>
              <a:t>）</a:t>
            </a:r>
            <a:r>
              <a:rPr lang="en-US" altLang="zh-CN" sz="3000" b="1" dirty="0">
                <a:latin typeface="宋体" panose="02010600030101010101" pitchFamily="2" charset="-122"/>
              </a:rPr>
              <a:t>“</a:t>
            </a:r>
            <a:r>
              <a:rPr lang="zh-CN" altLang="en-US" sz="3000" b="1" dirty="0">
                <a:solidFill>
                  <a:srgbClr val="000000"/>
                </a:solidFill>
                <a:latin typeface="宋体" panose="02010600030101010101" pitchFamily="2" charset="-122"/>
              </a:rPr>
              <a:t>当飞船刚刚进入轨道</a:t>
            </a:r>
            <a:r>
              <a:rPr lang="en-US" altLang="zh-CN" sz="3000" b="1" dirty="0">
                <a:solidFill>
                  <a:srgbClr val="000000"/>
                </a:solidFill>
                <a:latin typeface="宋体" panose="02010600030101010101" pitchFamily="2" charset="-122"/>
              </a:rPr>
              <a:t>……‘</a:t>
            </a:r>
            <a:r>
              <a:rPr lang="zh-CN" altLang="en-US" sz="3000" b="1" dirty="0">
                <a:solidFill>
                  <a:srgbClr val="000000"/>
                </a:solidFill>
                <a:latin typeface="宋体" panose="02010600030101010101" pitchFamily="2" charset="-122"/>
              </a:rPr>
              <a:t>本末倒置</a:t>
            </a:r>
            <a:r>
              <a:rPr lang="en-US" altLang="zh-CN" sz="3000" b="1" dirty="0">
                <a:solidFill>
                  <a:srgbClr val="000000"/>
                </a:solidFill>
                <a:latin typeface="宋体" panose="02010600030101010101" pitchFamily="2" charset="-122"/>
              </a:rPr>
              <a:t>’</a:t>
            </a:r>
            <a:r>
              <a:rPr lang="zh-CN" altLang="en-US" sz="3000" b="1" dirty="0">
                <a:solidFill>
                  <a:srgbClr val="000000"/>
                </a:solidFill>
                <a:latin typeface="宋体" panose="02010600030101010101" pitchFamily="2" charset="-122"/>
              </a:rPr>
              <a:t>的错觉。</a:t>
            </a:r>
            <a:r>
              <a:rPr lang="en-US" altLang="zh-CN" sz="3000" b="1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404168" y="2756393"/>
            <a:ext cx="3017837" cy="1476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——</a:t>
            </a:r>
            <a:r>
              <a:rPr lang="zh-CN" altLang="zh-CN" sz="3000" b="1" dirty="0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令人难受、</a:t>
            </a:r>
          </a:p>
          <a:p>
            <a:pPr>
              <a:lnSpc>
                <a:spcPct val="150000"/>
              </a:lnSpc>
            </a:pPr>
            <a:r>
              <a:rPr lang="zh-CN" altLang="zh-CN" sz="3000" b="1" dirty="0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闭眼猛想、调整</a:t>
            </a:r>
          </a:p>
        </p:txBody>
      </p:sp>
      <p:pic>
        <p:nvPicPr>
          <p:cNvPr id="4" name="图片 3" descr="C:\Users\lenovop\Desktop\e42403919c5940a7bf074de2c6d701b1_th.jpege42403919c5940a7bf074de2c6d701b1_th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47383" y="2486041"/>
            <a:ext cx="4276725" cy="23717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23686" y="202716"/>
            <a:ext cx="2305264" cy="621030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r>
              <a:rPr lang="zh-CN" altLang="en-US" sz="3600" b="1" smtClean="0">
                <a:solidFill>
                  <a:srgbClr val="BE6387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重点解读</a:t>
            </a:r>
          </a:p>
        </p:txBody>
      </p:sp>
      <p:sp>
        <p:nvSpPr>
          <p:cNvPr id="6" name="文本框 3"/>
          <p:cNvSpPr txBox="1"/>
          <p:nvPr/>
        </p:nvSpPr>
        <p:spPr>
          <a:xfrm>
            <a:off x="517208" y="778211"/>
            <a:ext cx="8108950" cy="1476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latin typeface="宋体" panose="02010600030101010101" pitchFamily="2" charset="-122"/>
              </a:rPr>
              <a:t>    </a:t>
            </a:r>
            <a:r>
              <a:rPr lang="zh-CN" altLang="zh-CN" sz="3000" b="1" dirty="0">
                <a:latin typeface="宋体" panose="02010600030101010101" pitchFamily="2" charset="-122"/>
              </a:rPr>
              <a:t>（</a:t>
            </a:r>
            <a:r>
              <a:rPr lang="en-US" altLang="zh-CN" sz="3000" b="1" dirty="0">
                <a:latin typeface="宋体" panose="02010600030101010101" pitchFamily="2" charset="-122"/>
              </a:rPr>
              <a:t>3</a:t>
            </a:r>
            <a:r>
              <a:rPr lang="zh-CN" altLang="en-US" sz="3000" b="1" dirty="0">
                <a:latin typeface="宋体" panose="02010600030101010101" pitchFamily="2" charset="-122"/>
              </a:rPr>
              <a:t>）</a:t>
            </a:r>
            <a:r>
              <a:rPr lang="en-US" altLang="zh-CN" sz="3000" b="1" dirty="0">
                <a:latin typeface="宋体" panose="02010600030101010101" pitchFamily="2" charset="-122"/>
              </a:rPr>
              <a:t>“</a:t>
            </a:r>
            <a:r>
              <a:rPr lang="zh-CN" altLang="en-US" sz="3000" b="1" dirty="0">
                <a:solidFill>
                  <a:srgbClr val="333333"/>
                </a:solidFill>
                <a:latin typeface="宋体" panose="02010600030101010101" pitchFamily="2" charset="-122"/>
              </a:rPr>
              <a:t>我在太空还遇到一个</a:t>
            </a:r>
            <a:r>
              <a:rPr lang="en-US" altLang="zh-CN" sz="3000" b="1" dirty="0">
                <a:solidFill>
                  <a:srgbClr val="333333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3000" b="1" dirty="0">
                <a:solidFill>
                  <a:srgbClr val="333333"/>
                </a:solidFill>
                <a:latin typeface="宋体" panose="02010600030101010101" pitchFamily="2" charset="-122"/>
              </a:rPr>
              <a:t>时不时出现敲击声。</a:t>
            </a:r>
            <a:r>
              <a:rPr lang="en-US" altLang="zh-CN" sz="30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”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17208" y="2402224"/>
            <a:ext cx="8108950" cy="1476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    ——</a:t>
            </a:r>
            <a:r>
              <a:rPr lang="zh-CN" altLang="en-US" sz="3000" b="1" dirty="0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很紧张、试图找出响声所在，却未能发现什么。</a:t>
            </a:r>
          </a:p>
        </p:txBody>
      </p:sp>
      <p:pic>
        <p:nvPicPr>
          <p:cNvPr id="4" name="图片 3" descr="C:\Users\lenovop\Desktop\u=4117370268,3156683277&amp;fm=26&amp;gp=0.jpgu=4117370268,3156683277&amp;fm=26&amp;gp=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430395" y="3266141"/>
            <a:ext cx="2597785" cy="1948815"/>
          </a:xfrm>
          <a:prstGeom prst="ellipse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23686" y="424326"/>
            <a:ext cx="2305264" cy="621030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r>
              <a:rPr lang="zh-CN" altLang="en-US" sz="3600" b="1" smtClean="0">
                <a:solidFill>
                  <a:srgbClr val="BE6387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重点解读</a:t>
            </a:r>
          </a:p>
        </p:txBody>
      </p:sp>
      <p:sp>
        <p:nvSpPr>
          <p:cNvPr id="68610" name="AutoShape 2" descr="https://bpic.wotucdn.com/14/96/79/68bOOOPICcc_1024.jpg!/fw/780/quality/90/unsharp/true/compress/true"/>
          <p:cNvSpPr>
            <a:spLocks noChangeAspect="1" noChangeArrowheads="1"/>
          </p:cNvSpPr>
          <p:nvPr/>
        </p:nvSpPr>
        <p:spPr bwMode="auto">
          <a:xfrm>
            <a:off x="155575" y="287801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8612" name="AutoShape 4" descr="https://bpic.wotucdn.com/14/96/79/68bOOOPICcc_1024.jpg!/fw/780/quality/90/unsharp/true/compress/true"/>
          <p:cNvSpPr>
            <a:spLocks noChangeAspect="1" noChangeArrowheads="1"/>
          </p:cNvSpPr>
          <p:nvPr/>
        </p:nvSpPr>
        <p:spPr bwMode="auto">
          <a:xfrm>
            <a:off x="155575" y="287801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" name="文本框 3"/>
          <p:cNvSpPr txBox="1"/>
          <p:nvPr/>
        </p:nvSpPr>
        <p:spPr>
          <a:xfrm>
            <a:off x="453708" y="1330339"/>
            <a:ext cx="8108950" cy="1476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latin typeface="宋体" panose="02010600030101010101" pitchFamily="2" charset="-122"/>
              </a:rPr>
              <a:t>    </a:t>
            </a:r>
            <a:r>
              <a:rPr lang="zh-CN" altLang="zh-CN" sz="3000" b="1" dirty="0">
                <a:latin typeface="宋体" panose="02010600030101010101" pitchFamily="2" charset="-122"/>
              </a:rPr>
              <a:t>（</a:t>
            </a:r>
            <a:r>
              <a:rPr lang="en-US" altLang="zh-CN" sz="3000" b="1" dirty="0">
                <a:latin typeface="宋体" panose="02010600030101010101" pitchFamily="2" charset="-122"/>
              </a:rPr>
              <a:t>4</a:t>
            </a:r>
            <a:r>
              <a:rPr lang="zh-CN" altLang="en-US" sz="3000" b="1" dirty="0">
                <a:latin typeface="宋体" panose="02010600030101010101" pitchFamily="2" charset="-122"/>
              </a:rPr>
              <a:t>）</a:t>
            </a:r>
            <a:r>
              <a:rPr lang="en-US" altLang="zh-CN" sz="3000" b="1" dirty="0">
                <a:latin typeface="宋体" panose="02010600030101010101" pitchFamily="2" charset="-122"/>
              </a:rPr>
              <a:t>“</a:t>
            </a:r>
            <a:r>
              <a:rPr lang="zh-CN" altLang="en-US" sz="3000" b="1" dirty="0">
                <a:latin typeface="宋体" panose="02010600030101010101" pitchFamily="2" charset="-122"/>
              </a:rPr>
              <a:t>窗外烧得跟炼钢炉一样</a:t>
            </a:r>
            <a:r>
              <a:rPr lang="en-US" altLang="zh-CN" sz="3000" b="1" dirty="0">
                <a:latin typeface="宋体" panose="02010600030101010101" pitchFamily="2" charset="-122"/>
              </a:rPr>
              <a:t>……</a:t>
            </a:r>
            <a:r>
              <a:rPr lang="zh-CN" altLang="en-US" sz="3000" b="1" dirty="0">
                <a:latin typeface="宋体" panose="02010600030101010101" pitchFamily="2" charset="-122"/>
              </a:rPr>
              <a:t>眼看着越来越多</a:t>
            </a:r>
            <a:r>
              <a:rPr lang="en-US" altLang="zh-CN" sz="3000" b="1" dirty="0">
                <a:latin typeface="宋体" panose="02010600030101010101" pitchFamily="2" charset="-122"/>
              </a:rPr>
              <a:t>……</a:t>
            </a:r>
            <a:r>
              <a:rPr lang="en-US" altLang="zh-CN" sz="3000" b="1" dirty="0">
                <a:solidFill>
                  <a:srgbClr val="00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”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53708" y="3024201"/>
            <a:ext cx="8108950" cy="1476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    ——</a:t>
            </a:r>
            <a:r>
              <a:rPr lang="zh-CN" altLang="en-US" sz="3000" b="1" dirty="0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恐惧、紧张出汗，看到左边舷窗开始出现裂纹才放心。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23686" y="351486"/>
            <a:ext cx="2305264" cy="621030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r>
              <a:rPr lang="zh-CN" altLang="en-US" sz="3600" b="1" smtClean="0">
                <a:solidFill>
                  <a:srgbClr val="BE6387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重点解读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23583" y="927431"/>
            <a:ext cx="8207375" cy="1383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Clr>
                <a:schemeClr val="bg1"/>
              </a:buClr>
            </a:pPr>
            <a:r>
              <a:rPr lang="en-US" altLang="zh-CN" sz="2800" b="1" dirty="0">
                <a:latin typeface="黑体" panose="02010609060101010101" charset="-122"/>
                <a:ea typeface="黑体" panose="02010609060101010101" charset="-122"/>
              </a:rPr>
              <a:t>    </a:t>
            </a:r>
            <a:r>
              <a:rPr lang="zh-CN" altLang="en-US" sz="2800" b="1" dirty="0">
                <a:latin typeface="黑体" panose="02010609060101010101" charset="-122"/>
                <a:ea typeface="黑体" panose="02010609060101010101" charset="-122"/>
              </a:rPr>
              <a:t>在文中找一些例子，体会航天员严谨、科学的态度。</a:t>
            </a:r>
          </a:p>
        </p:txBody>
      </p:sp>
      <p:sp>
        <p:nvSpPr>
          <p:cNvPr id="45058" name="文本框 3"/>
          <p:cNvSpPr txBox="1"/>
          <p:nvPr/>
        </p:nvSpPr>
        <p:spPr>
          <a:xfrm>
            <a:off x="723583" y="2595259"/>
            <a:ext cx="7275512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457200" indent="-457200">
              <a:buClr>
                <a:srgbClr val="9BBB59"/>
              </a:buClr>
              <a:buFont typeface="Wingdings" panose="05000000000000000000" pitchFamily="2" charset="2"/>
              <a:buChar char=""/>
            </a:pPr>
            <a:r>
              <a:rPr lang="en-US" altLang="zh-CN" sz="2800" b="1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“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那种共振持续</a:t>
            </a:r>
            <a:r>
              <a:rPr lang="en-US" altLang="zh-CN" sz="2800" b="1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26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秒钟后，慢慢减轻</a:t>
            </a:r>
            <a:r>
              <a:rPr lang="en-US" altLang="zh-CN" sz="2800" b="1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”</a:t>
            </a:r>
          </a:p>
        </p:txBody>
      </p:sp>
      <p:sp>
        <p:nvSpPr>
          <p:cNvPr id="5" name="文本框 3"/>
          <p:cNvSpPr txBox="1"/>
          <p:nvPr/>
        </p:nvSpPr>
        <p:spPr>
          <a:xfrm>
            <a:off x="671830" y="3289631"/>
            <a:ext cx="8311515" cy="1210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buClr>
                <a:srgbClr val="9BBB59"/>
              </a:buClr>
              <a:buFont typeface="Wingdings" panose="05000000000000000000" pitchFamily="2" charset="2"/>
            </a:pP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    </a:t>
            </a:r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时间精确到“秒”，并且飞行回来后，他详细描述了这个难受的过程，可见杨利伟是多么的严谨。</a:t>
            </a:r>
            <a:endParaRPr lang="zh-CN" altLang="en-US" sz="2800" b="1">
              <a:solidFill>
                <a:srgbClr val="0000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23686" y="391307"/>
            <a:ext cx="2305264" cy="621030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r>
              <a:rPr lang="zh-CN" altLang="en-US" sz="3600" b="1" smtClean="0">
                <a:solidFill>
                  <a:srgbClr val="BE6387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重点解读</a:t>
            </a:r>
          </a:p>
        </p:txBody>
      </p:sp>
      <p:sp>
        <p:nvSpPr>
          <p:cNvPr id="45058" name="文本框 3"/>
          <p:cNvSpPr txBox="1"/>
          <p:nvPr/>
        </p:nvSpPr>
        <p:spPr>
          <a:xfrm>
            <a:off x="376238" y="1257950"/>
            <a:ext cx="7275512" cy="5826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457200" indent="-457200">
              <a:buClr>
                <a:srgbClr val="9BBB59"/>
              </a:buClr>
              <a:buFont typeface="Wingdings" panose="05000000000000000000" pitchFamily="2" charset="2"/>
              <a:buChar char=""/>
            </a:pPr>
            <a:r>
              <a:rPr lang="en-US" altLang="zh-CN" sz="3200" b="1" dirty="0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“</a:t>
            </a:r>
            <a:r>
              <a:rPr lang="zh-CN" altLang="en-US" sz="3200" b="1" dirty="0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我没有看到长城</a:t>
            </a:r>
            <a:r>
              <a:rPr lang="en-US" altLang="zh-CN" sz="3200" b="1" dirty="0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”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76238" y="2473340"/>
            <a:ext cx="8294687" cy="2170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rgbClr val="9BBB59"/>
              </a:buClr>
              <a:buFont typeface="Wingdings" panose="05000000000000000000" pitchFamily="2" charset="2"/>
            </a:pPr>
            <a:r>
              <a:rPr lang="en-US" altLang="zh-CN" sz="3000" b="1" dirty="0">
                <a:solidFill>
                  <a:srgbClr val="000000"/>
                </a:solidFill>
                <a:latin typeface="宋体" panose="02010600030101010101" pitchFamily="2" charset="-122"/>
              </a:rPr>
              <a:t>    </a:t>
            </a:r>
            <a:r>
              <a:rPr lang="zh-CN" altLang="en-US" sz="3000" b="1" dirty="0">
                <a:solidFill>
                  <a:srgbClr val="000000"/>
                </a:solidFill>
                <a:latin typeface="宋体" panose="02010600030101010101" pitchFamily="2" charset="-122"/>
              </a:rPr>
              <a:t>杨利伟</a:t>
            </a:r>
            <a:r>
              <a:rPr lang="zh-CN" altLang="en-US" sz="3000" b="1" dirty="0">
                <a:solidFill>
                  <a:srgbClr val="FF0000"/>
                </a:solidFill>
                <a:latin typeface="宋体" panose="02010600030101010101" pitchFamily="2" charset="-122"/>
              </a:rPr>
              <a:t>以实事求是、认真负责的科学态度</a:t>
            </a:r>
            <a:r>
              <a:rPr lang="zh-CN" altLang="en-US" sz="3000" b="1" dirty="0">
                <a:solidFill>
                  <a:srgbClr val="000000"/>
                </a:solidFill>
                <a:latin typeface="宋体" panose="02010600030101010101" pitchFamily="2" charset="-122"/>
              </a:rPr>
              <a:t>作出了否定回答，也许会泼灭不少人的热情，但却强有力地</a:t>
            </a:r>
            <a:r>
              <a:rPr lang="zh-CN" altLang="en-US" sz="3000" b="1" dirty="0">
                <a:solidFill>
                  <a:srgbClr val="FF0000"/>
                </a:solidFill>
                <a:latin typeface="宋体" panose="02010600030101010101" pitchFamily="2" charset="-122"/>
              </a:rPr>
              <a:t>纠正了错误观念</a:t>
            </a:r>
            <a:r>
              <a:rPr lang="zh-CN" altLang="en-US" sz="3000" b="1" dirty="0">
                <a:solidFill>
                  <a:srgbClr val="000000"/>
                </a:solidFill>
                <a:latin typeface="宋体" panose="02010600030101010101" pitchFamily="2" charset="-122"/>
              </a:rPr>
              <a:t>。</a:t>
            </a:r>
            <a:endParaRPr lang="en-US" altLang="zh-CN" sz="3000" b="1" dirty="0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5" name="图片 4" descr="20130716054104268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938520" y="840437"/>
            <a:ext cx="2546985" cy="1633220"/>
          </a:xfrm>
          <a:prstGeom prst="ellipse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23686" y="265259"/>
            <a:ext cx="2305264" cy="621030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r>
              <a:rPr lang="zh-CN" altLang="en-US" sz="3600" b="1" smtClean="0">
                <a:solidFill>
                  <a:srgbClr val="BE6387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重点解读</a:t>
            </a:r>
          </a:p>
        </p:txBody>
      </p:sp>
      <p:sp>
        <p:nvSpPr>
          <p:cNvPr id="45058" name="文本框 3"/>
          <p:cNvSpPr txBox="1"/>
          <p:nvPr/>
        </p:nvSpPr>
        <p:spPr>
          <a:xfrm>
            <a:off x="450533" y="1134442"/>
            <a:ext cx="8242300" cy="1383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9BBB59"/>
              </a:buClr>
              <a:buFont typeface="Wingdings" panose="05000000000000000000" pitchFamily="2" charset="2"/>
              <a:buChar char=""/>
            </a:pPr>
            <a:r>
              <a:rPr lang="en-US" altLang="zh-CN" sz="2800" b="1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“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</a:rPr>
              <a:t>不是当时的声音，我就不能签字</a:t>
            </a:r>
            <a:r>
              <a:rPr lang="en-US" altLang="zh-CN" sz="2800" b="1">
                <a:latin typeface="黑体" panose="02010609060101010101" charset="-122"/>
                <a:ea typeface="黑体" panose="02010609060101010101" charset="-122"/>
              </a:rPr>
              <a:t>……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</a:rPr>
              <a:t>准确地再现过。</a:t>
            </a:r>
            <a:r>
              <a:rPr lang="en-US" altLang="zh-CN" sz="2800" b="1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”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50533" y="2541919"/>
            <a:ext cx="8294687" cy="20300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rgbClr val="9BBB59"/>
              </a:buClr>
              <a:buFont typeface="Wingdings" panose="05000000000000000000" pitchFamily="2" charset="2"/>
            </a:pPr>
            <a:r>
              <a:rPr lang="en-US" altLang="zh-CN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    </a:t>
            </a:r>
            <a:r>
              <a:rPr lang="zh-CN" altLang="en-US" sz="2800" b="1" dirty="0">
                <a:solidFill>
                  <a:srgbClr val="000000"/>
                </a:solidFill>
                <a:latin typeface="宋体" panose="02010600030101010101" pitchFamily="2" charset="-122"/>
              </a:rPr>
              <a:t>是就是，不是就是不是，杨利伟没有因为时间之长而敷衍了事，特别这些词语足见杨利伟严谨、科学的态度。</a:t>
            </a:r>
            <a:endParaRPr lang="zh-CN" altLang="en-US" sz="2800" b="1" dirty="0">
              <a:solidFill>
                <a:srgbClr val="00000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23686" y="317649"/>
            <a:ext cx="2305264" cy="621030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r>
              <a:rPr lang="zh-CN" altLang="en-US" sz="3600" b="1" smtClean="0">
                <a:solidFill>
                  <a:srgbClr val="BE6387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重点解读</a:t>
            </a:r>
          </a:p>
        </p:txBody>
      </p:sp>
      <p:sp>
        <p:nvSpPr>
          <p:cNvPr id="45058" name="文本框 3"/>
          <p:cNvSpPr txBox="1"/>
          <p:nvPr/>
        </p:nvSpPr>
        <p:spPr>
          <a:xfrm>
            <a:off x="451485" y="1041734"/>
            <a:ext cx="8240713" cy="1210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457200" indent="-457200">
              <a:lnSpc>
                <a:spcPct val="130000"/>
              </a:lnSpc>
              <a:buClr>
                <a:srgbClr val="9BBB59"/>
              </a:buClr>
              <a:buFont typeface="Wingdings" panose="05000000000000000000" pitchFamily="2" charset="2"/>
              <a:buChar char=""/>
            </a:pPr>
            <a:r>
              <a:rPr lang="zh-CN" altLang="en-US" sz="2800" b="1">
                <a:latin typeface="黑体" panose="02010609060101010101" charset="-122"/>
                <a:ea typeface="黑体" panose="02010609060101010101" charset="-122"/>
              </a:rPr>
              <a:t>在“归途如此惊心动魄”中有</a:t>
            </a:r>
            <a:r>
              <a:rPr lang="en-US" altLang="zh-CN" sz="2800" b="1">
                <a:latin typeface="黑体" panose="02010609060101010101" charset="-122"/>
                <a:ea typeface="黑体" panose="02010609060101010101" charset="-122"/>
              </a:rPr>
              <a:t>5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</a:rPr>
              <a:t>时</a:t>
            </a:r>
            <a:r>
              <a:rPr lang="en-US" altLang="zh-CN" sz="2800" b="1">
                <a:latin typeface="黑体" panose="02010609060101010101" charset="-122"/>
                <a:ea typeface="黑体" panose="02010609060101010101" charset="-122"/>
              </a:rPr>
              <a:t>35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</a:rPr>
              <a:t>分、</a:t>
            </a:r>
            <a:r>
              <a:rPr lang="en-US" altLang="zh-CN" sz="2800" b="1">
                <a:latin typeface="黑体" panose="02010609060101010101" charset="-122"/>
                <a:ea typeface="黑体" panose="02010609060101010101" charset="-122"/>
              </a:rPr>
              <a:t>5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</a:rPr>
              <a:t>时</a:t>
            </a:r>
            <a:r>
              <a:rPr lang="en-US" altLang="zh-CN" sz="2800" b="1">
                <a:latin typeface="黑体" panose="02010609060101010101" charset="-122"/>
                <a:ea typeface="黑体" panose="02010609060101010101" charset="-122"/>
              </a:rPr>
              <a:t>58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</a:rPr>
              <a:t>分、</a:t>
            </a:r>
            <a:r>
              <a:rPr lang="en-US" altLang="zh-CN" sz="2800" b="1">
                <a:latin typeface="黑体" panose="02010609060101010101" charset="-122"/>
                <a:ea typeface="黑体" panose="02010609060101010101" charset="-122"/>
              </a:rPr>
              <a:t>6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</a:rPr>
              <a:t>时</a:t>
            </a:r>
            <a:r>
              <a:rPr lang="en-US" altLang="zh-CN" sz="2800" b="1">
                <a:latin typeface="黑体" panose="02010609060101010101" charset="-122"/>
                <a:ea typeface="黑体" panose="02010609060101010101" charset="-122"/>
              </a:rPr>
              <a:t>4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</a:rPr>
              <a:t>分、</a:t>
            </a:r>
            <a:r>
              <a:rPr lang="en-US" altLang="zh-CN" sz="2800" b="1">
                <a:latin typeface="黑体" panose="02010609060101010101" charset="-122"/>
                <a:ea typeface="黑体" panose="02010609060101010101" charset="-122"/>
              </a:rPr>
              <a:t>6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</a:rPr>
              <a:t>时</a:t>
            </a:r>
            <a:r>
              <a:rPr lang="en-US" altLang="zh-CN" sz="2800" b="1">
                <a:latin typeface="黑体" panose="02010609060101010101" charset="-122"/>
                <a:ea typeface="黑体" panose="02010609060101010101" charset="-122"/>
              </a:rPr>
              <a:t>14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</a:rPr>
              <a:t>分、</a:t>
            </a:r>
            <a:r>
              <a:rPr lang="en-US" altLang="zh-CN" sz="2800" b="1">
                <a:latin typeface="黑体" panose="02010609060101010101" charset="-122"/>
                <a:ea typeface="黑体" panose="02010609060101010101" charset="-122"/>
              </a:rPr>
              <a:t>2003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</a:rPr>
              <a:t>年</a:t>
            </a:r>
            <a:r>
              <a:rPr lang="en-US" altLang="zh-CN" sz="2800" b="1">
                <a:latin typeface="黑体" panose="02010609060101010101" charset="-122"/>
                <a:ea typeface="黑体" panose="02010609060101010101" charset="-122"/>
              </a:rPr>
              <a:t>10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</a:rPr>
              <a:t>月</a:t>
            </a:r>
            <a:r>
              <a:rPr lang="en-US" altLang="zh-CN" sz="2800" b="1">
                <a:latin typeface="黑体" panose="02010609060101010101" charset="-122"/>
                <a:ea typeface="黑体" panose="02010609060101010101" charset="-122"/>
              </a:rPr>
              <a:t>16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</a:rPr>
              <a:t>日</a:t>
            </a:r>
            <a:r>
              <a:rPr lang="en-US" altLang="zh-CN" sz="2800" b="1">
                <a:latin typeface="黑体" panose="02010609060101010101" charset="-122"/>
                <a:ea typeface="黑体" panose="02010609060101010101" charset="-122"/>
              </a:rPr>
              <a:t>6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</a:rPr>
              <a:t>时</a:t>
            </a:r>
            <a:r>
              <a:rPr lang="en-US" altLang="zh-CN" sz="2800" b="1">
                <a:latin typeface="黑体" panose="02010609060101010101" charset="-122"/>
                <a:ea typeface="黑体" panose="02010609060101010101" charset="-122"/>
              </a:rPr>
              <a:t>23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</a:rPr>
              <a:t>分。</a:t>
            </a:r>
            <a:endParaRPr lang="zh-CN" altLang="en-US" sz="2800" b="1">
              <a:latin typeface="黑体" panose="02010609060101010101" charset="-122"/>
              <a:ea typeface="黑体" panose="02010609060101010101" charset="-122"/>
              <a:sym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91185" y="2252679"/>
            <a:ext cx="5141913" cy="2676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rgbClr val="9BBB59"/>
              </a:buClr>
              <a:buFont typeface="Wingdings" panose="05000000000000000000" pitchFamily="2" charset="2"/>
            </a:pP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    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通过这一系列的时间数字，突出杨利伟作为航天员，严谨、科学、实事求是、认真负责的态度。</a:t>
            </a:r>
            <a:endParaRPr lang="zh-CN" altLang="en-US" sz="2800" b="1">
              <a:solidFill>
                <a:srgbClr val="00000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6" name="图片 5" descr="64006a8d62f81bd2a0dc6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649595" y="2476834"/>
            <a:ext cx="3042920" cy="2092960"/>
          </a:xfrm>
          <a:prstGeom prst="ellipse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66537" y="154612"/>
            <a:ext cx="1829013" cy="559435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r>
              <a:rPr lang="zh-CN" altLang="en-US" sz="3200" b="1" dirty="0" smtClean="0">
                <a:solidFill>
                  <a:srgbClr val="BE6387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新课导入</a:t>
            </a:r>
          </a:p>
        </p:txBody>
      </p:sp>
      <p:sp>
        <p:nvSpPr>
          <p:cNvPr id="11" name="矩形 3"/>
          <p:cNvSpPr>
            <a:spLocks noChangeArrowheads="1"/>
          </p:cNvSpPr>
          <p:nvPr/>
        </p:nvSpPr>
        <p:spPr bwMode="auto">
          <a:xfrm>
            <a:off x="3670102" y="4310860"/>
            <a:ext cx="795020" cy="460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太空</a:t>
            </a:r>
          </a:p>
        </p:txBody>
      </p:sp>
      <p:pic>
        <p:nvPicPr>
          <p:cNvPr id="4" name="图片 3" descr="86d6277f9e2f07085d9185aae024b899a801f28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289050" y="995045"/>
            <a:ext cx="2073910" cy="2933065"/>
          </a:xfrm>
          <a:prstGeom prst="rect">
            <a:avLst/>
          </a:prstGeom>
        </p:spPr>
      </p:pic>
      <p:pic>
        <p:nvPicPr>
          <p:cNvPr id="5" name="图片 4" descr="u=1651387995,467647663&amp;fm=26&amp;gp=0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356735" y="1036955"/>
            <a:ext cx="3799840" cy="2849880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23686" y="408132"/>
            <a:ext cx="2305264" cy="621030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r>
              <a:rPr lang="zh-CN" altLang="en-US" sz="3600" b="1" smtClean="0">
                <a:solidFill>
                  <a:srgbClr val="BE6387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重点解读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23558" y="1169047"/>
            <a:ext cx="8096250" cy="1383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Clr>
                <a:schemeClr val="bg1"/>
              </a:buClr>
            </a:pPr>
            <a:r>
              <a:rPr lang="en-US" altLang="zh-CN" sz="2800" b="1">
                <a:latin typeface="黑体" panose="02010609060101010101" charset="-122"/>
                <a:ea typeface="黑体" panose="02010609060101010101" charset="-122"/>
              </a:rPr>
              <a:t>    </a:t>
            </a:r>
            <a:r>
              <a:rPr lang="zh-CN" altLang="zh-CN" sz="2800" b="1">
                <a:latin typeface="黑体" panose="02010609060101010101" charset="-122"/>
                <a:ea typeface="黑体" panose="02010609060101010101" charset="-122"/>
              </a:rPr>
              <a:t>“那一刻四周寂静无声</a:t>
            </a:r>
            <a:r>
              <a:rPr lang="en-US" altLang="zh-CN" sz="2800" b="1">
                <a:latin typeface="黑体" panose="02010609060101010101" charset="-122"/>
                <a:ea typeface="黑体" panose="02010609060101010101" charset="-122"/>
              </a:rPr>
              <a:t>……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</a:rPr>
              <a:t>看不到外面的任何景象</a:t>
            </a:r>
            <a:r>
              <a:rPr lang="en-US" altLang="zh-CN" sz="2800" b="1">
                <a:latin typeface="黑体" panose="02010609060101010101" charset="-122"/>
                <a:ea typeface="黑体" panose="02010609060101010101" charset="-122"/>
              </a:rPr>
              <a:t>”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</a:rPr>
              <a:t>这句有何作用？</a:t>
            </a:r>
          </a:p>
        </p:txBody>
      </p:sp>
      <p:sp>
        <p:nvSpPr>
          <p:cNvPr id="40962" name="文本框 3"/>
          <p:cNvSpPr txBox="1"/>
          <p:nvPr/>
        </p:nvSpPr>
        <p:spPr>
          <a:xfrm>
            <a:off x="523558" y="2974035"/>
            <a:ext cx="8224837" cy="1383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    </a:t>
            </a:r>
            <a:r>
              <a:rPr lang="zh-CN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环境描写，写出了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“</a:t>
            </a:r>
            <a:r>
              <a:rPr lang="zh-CN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我</a:t>
            </a: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”</a:t>
            </a:r>
            <a:r>
              <a:rPr lang="zh-CN" altLang="zh-CN" sz="2800" b="1">
                <a:solidFill>
                  <a:srgbClr val="0000FF"/>
                </a:solidFill>
                <a:latin typeface="宋体" panose="02010600030101010101" pitchFamily="2" charset="-122"/>
              </a:rPr>
              <a:t>经历生死攸关后内心的平静、沉着。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23686" y="413210"/>
            <a:ext cx="2305264" cy="621030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r>
              <a:rPr lang="zh-CN" altLang="en-US" sz="3600" b="1" smtClean="0">
                <a:solidFill>
                  <a:srgbClr val="BE6387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重点解读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00113" y="1754198"/>
            <a:ext cx="553085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zh-CN" sz="3200" b="1" dirty="0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你认为杨利伟是个怎样的人？</a:t>
            </a:r>
          </a:p>
        </p:txBody>
      </p:sp>
      <p:sp>
        <p:nvSpPr>
          <p:cNvPr id="40962" name="文本框 3"/>
          <p:cNvSpPr txBox="1"/>
          <p:nvPr/>
        </p:nvSpPr>
        <p:spPr>
          <a:xfrm>
            <a:off x="468313" y="2617798"/>
            <a:ext cx="8224837" cy="1454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    </a:t>
            </a:r>
            <a:r>
              <a:rPr lang="zh-CN" altLang="zh-CN" sz="3200" b="1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一个冷静、沉着、勇敢、有毅力的中国优秀航天员。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23686" y="324632"/>
            <a:ext cx="2305264" cy="621030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r>
              <a:rPr lang="zh-CN" altLang="en-US" sz="3600" b="1" smtClean="0">
                <a:solidFill>
                  <a:srgbClr val="BE6387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重点解读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55613" y="1489090"/>
            <a:ext cx="8048625" cy="1476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    </a:t>
            </a:r>
            <a:r>
              <a:rPr lang="zh-CN" altLang="en-US" sz="3000" b="1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（</a:t>
            </a:r>
            <a:r>
              <a:rPr lang="en-US" altLang="zh-CN" sz="3000" b="1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1</a:t>
            </a:r>
            <a:r>
              <a:rPr lang="zh-CN" altLang="en-US" sz="3000" b="1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）</a:t>
            </a:r>
            <a:r>
              <a:rPr lang="en-US" altLang="zh-CN" sz="3000" b="1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“</a:t>
            </a:r>
            <a:r>
              <a:rPr lang="zh-CN" altLang="en-US" sz="3000" b="1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就这一下</a:t>
            </a:r>
            <a:r>
              <a:rPr lang="en-US" altLang="zh-CN" sz="3000" b="1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……</a:t>
            </a:r>
            <a:r>
              <a:rPr lang="zh-CN" altLang="en-US" sz="3000" b="1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所有的人都鼓掌欢呼起来。</a:t>
            </a:r>
            <a:r>
              <a:rPr lang="en-US" altLang="zh-CN" sz="3000" b="1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”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65125" y="3071816"/>
            <a:ext cx="8229600" cy="1476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    </a:t>
            </a:r>
            <a:r>
              <a:rPr lang="zh-CN" altLang="zh-CN" sz="30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体现了地面工作人员对杨利伟的关心，生怕杨利伟出了安全事故。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23686" y="289391"/>
            <a:ext cx="2305264" cy="621030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r>
              <a:rPr lang="zh-CN" altLang="en-US" sz="3600" b="1" smtClean="0">
                <a:solidFill>
                  <a:srgbClr val="BE6387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重点解读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55613" y="1013476"/>
            <a:ext cx="8048625" cy="1383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    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（</a:t>
            </a:r>
            <a:r>
              <a:rPr lang="en-US" altLang="zh-CN" sz="2800" b="1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2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）</a:t>
            </a:r>
            <a:r>
              <a:rPr lang="en-US" altLang="zh-CN" sz="2800" b="1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“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我曾俯瞰我们的首都北京</a:t>
            </a:r>
            <a:r>
              <a:rPr lang="en-US" altLang="zh-CN" sz="2800" b="1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……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那里有我的战友和亲人。</a:t>
            </a:r>
            <a:r>
              <a:rPr lang="en-US" altLang="zh-CN" sz="2800" b="1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”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49618" y="2330466"/>
            <a:ext cx="7754937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表现了杨利伟对祖国、对战友、对亲人的爱。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55613" y="3035316"/>
            <a:ext cx="804862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en-US" altLang="zh-CN" sz="2800" b="1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    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（</a:t>
            </a:r>
            <a:r>
              <a:rPr lang="en-US" altLang="zh-CN" sz="2800" b="1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3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）</a:t>
            </a:r>
            <a:r>
              <a:rPr lang="en-US" altLang="zh-CN" sz="2800" b="1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“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过了几分钟</a:t>
            </a:r>
            <a:r>
              <a:rPr lang="en-US" altLang="zh-CN" sz="2800" b="1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……</a:t>
            </a:r>
            <a:r>
              <a:rPr lang="zh-CN" altLang="en-US" sz="2800" b="1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外边来人了。</a:t>
            </a:r>
            <a:r>
              <a:rPr lang="en-US" altLang="zh-CN" sz="2800" b="1">
                <a:latin typeface="黑体" panose="02010609060101010101" charset="-122"/>
                <a:ea typeface="黑体" panose="02010609060101010101" charset="-122"/>
                <a:sym typeface="宋体" panose="02010600030101010101" pitchFamily="2" charset="-122"/>
              </a:rPr>
              <a:t>”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39725" y="3474101"/>
            <a:ext cx="8280400" cy="1383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    </a:t>
            </a:r>
            <a:r>
              <a:rPr lang="zh-CN" altLang="zh-CN" sz="28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从侧面表现了地面工作人员对杨利伟的关心及对其凯旋的高兴、激动的心情。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4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90336" y="562927"/>
            <a:ext cx="2305264" cy="621030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r>
              <a:rPr lang="zh-CN" altLang="en-US" sz="3600" b="1" dirty="0" smtClean="0">
                <a:solidFill>
                  <a:srgbClr val="BE6387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文章主旨</a:t>
            </a: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1036955" y="1693555"/>
            <a:ext cx="7322185" cy="23069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+mn-ea"/>
                <a:cs typeface="+mn-ea"/>
              </a:rPr>
              <a:t>	太空一日,充满紧张和意外,杨利伟作为我国首飞航天员,表现出了敢于探索、不怕牺牲的勇气和实事求是、细致严谨的科学精神,文章洋溢着对中国航天科技发展的骄傲和自豪之情。 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47486" y="360046"/>
            <a:ext cx="2362414" cy="559435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r>
              <a:rPr lang="zh-CN" altLang="en-US" sz="3200" b="1" smtClean="0">
                <a:solidFill>
                  <a:srgbClr val="BE6387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脉络梳理</a:t>
            </a:r>
          </a:p>
        </p:txBody>
      </p:sp>
      <p:pic>
        <p:nvPicPr>
          <p:cNvPr id="1367" name="dt22.jpg" descr="id:2147506589;FounderCES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14480" y="1142990"/>
            <a:ext cx="5993942" cy="3500462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47486" y="344231"/>
            <a:ext cx="2362414" cy="559435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r>
              <a:rPr lang="zh-CN" altLang="en-US" sz="3200" b="1" dirty="0" smtClean="0">
                <a:solidFill>
                  <a:srgbClr val="BE6387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重难点探究</a:t>
            </a:r>
          </a:p>
        </p:txBody>
      </p:sp>
      <p:sp>
        <p:nvSpPr>
          <p:cNvPr id="15" name="文本框 5"/>
          <p:cNvSpPr txBox="1"/>
          <p:nvPr/>
        </p:nvSpPr>
        <p:spPr>
          <a:xfrm>
            <a:off x="847726" y="935798"/>
            <a:ext cx="7772400" cy="1174750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>
            <a:defPPr>
              <a:defRPr lang="zh-CN"/>
            </a:defPPr>
            <a:lvl1pPr>
              <a:defRPr sz="3200">
                <a:latin typeface="GillSans Light" panose="020B0402020204020204" pitchFamily="34" charset="0"/>
              </a:defRPr>
            </a:lvl1pPr>
          </a:lstStyle>
          <a:p>
            <a:pPr>
              <a:lnSpc>
                <a:spcPct val="150000"/>
              </a:lnSpc>
            </a:pPr>
            <a:r>
              <a:rPr sz="2400" b="1" dirty="0" smtClean="0">
                <a:solidFill>
                  <a:schemeClr val="accent5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1.杨利伟非常明确而肯定地说:“我没有看到长城。”你如何理解这一回答?</a:t>
            </a:r>
          </a:p>
        </p:txBody>
      </p:sp>
      <p:sp>
        <p:nvSpPr>
          <p:cNvPr id="16" name="文本框 5"/>
          <p:cNvSpPr txBox="1"/>
          <p:nvPr/>
        </p:nvSpPr>
        <p:spPr>
          <a:xfrm>
            <a:off x="790576" y="2092024"/>
            <a:ext cx="7810499" cy="2837180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>
            <a:defPPr>
              <a:defRPr lang="zh-CN"/>
            </a:defPPr>
            <a:lvl1pPr>
              <a:defRPr sz="3200">
                <a:latin typeface="GillSans Light" panose="020B0402020204020204" pitchFamily="34" charset="0"/>
              </a:defRPr>
            </a:lvl1pPr>
          </a:lstStyle>
          <a:p>
            <a:pPr>
              <a:lnSpc>
                <a:spcPct val="150000"/>
              </a:lnSpc>
            </a:pPr>
            <a:r>
              <a:rPr sz="2400" b="1" dirty="0" err="1" smtClean="0">
                <a:latin typeface="楷体" panose="02010609060101010101" pitchFamily="49" charset="-122"/>
                <a:ea typeface="楷体" panose="02010609060101010101" pitchFamily="49" charset="-122"/>
              </a:rPr>
              <a:t>探究</a:t>
            </a:r>
            <a:r>
              <a:rPr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(1):杨利伟的回答,让许多人在兴奋中感到一丝遗憾与失望,但杨利伟说的是实话。因为长城的平均宽度不到10米,据计算,如果在月球上看长城,就相当于在2688米之遥看一根头发丝,如果不借助现代化的观测仪器,肉眼是很难分辨的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5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5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47486" y="353438"/>
            <a:ext cx="2362414" cy="559435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r>
              <a:rPr lang="zh-CN" altLang="en-US" sz="3200" b="1" smtClean="0">
                <a:solidFill>
                  <a:srgbClr val="BE6387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重难点探究</a:t>
            </a:r>
          </a:p>
        </p:txBody>
      </p:sp>
      <p:sp>
        <p:nvSpPr>
          <p:cNvPr id="16" name="文本框 5"/>
          <p:cNvSpPr txBox="1"/>
          <p:nvPr/>
        </p:nvSpPr>
        <p:spPr>
          <a:xfrm>
            <a:off x="878842" y="912511"/>
            <a:ext cx="7267574" cy="3945255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>
            <a:defPPr>
              <a:defRPr lang="zh-CN"/>
            </a:defPPr>
            <a:lvl1pPr>
              <a:defRPr sz="3200">
                <a:latin typeface="GillSans Light" panose="020B0402020204020204" pitchFamily="34" charset="0"/>
              </a:defRPr>
            </a:lvl1pPr>
          </a:lstStyle>
          <a:p>
            <a:pPr>
              <a:lnSpc>
                <a:spcPct val="150000"/>
              </a:lnSpc>
            </a:pPr>
            <a:r>
              <a:rPr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探究(2):承认在太空中看不到长城,是杨利伟等新一代航天人实事求是精神的体现。长城已在世界人民的心中,无论走到哪里,人们都会神往它的雄伟姿态。更让人高兴的是,杨利伟航天飞行的成功,不正意味着中国人长城精神的发扬光大与拓展延续吗?从这一点来说,即使看不到长城,长城的伟大与辉煌,也将成为我国航天人不可或缺的精神激励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5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47486" y="277555"/>
            <a:ext cx="2362414" cy="559435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r>
              <a:rPr lang="zh-CN" altLang="en-US" sz="3200" b="1" smtClean="0">
                <a:solidFill>
                  <a:srgbClr val="BE6387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重难点探究</a:t>
            </a:r>
          </a:p>
        </p:txBody>
      </p:sp>
      <p:sp>
        <p:nvSpPr>
          <p:cNvPr id="15" name="文本框 5"/>
          <p:cNvSpPr txBox="1"/>
          <p:nvPr/>
        </p:nvSpPr>
        <p:spPr>
          <a:xfrm>
            <a:off x="752476" y="792922"/>
            <a:ext cx="7772400" cy="1174750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>
            <a:defPPr>
              <a:defRPr lang="zh-CN"/>
            </a:defPPr>
            <a:lvl1pPr>
              <a:defRPr sz="3200">
                <a:latin typeface="GillSans Light" panose="020B0402020204020204" pitchFamily="34" charset="0"/>
              </a:defRPr>
            </a:lvl1pPr>
          </a:lstStyle>
          <a:p>
            <a:pPr>
              <a:lnSpc>
                <a:spcPct val="150000"/>
              </a:lnSpc>
            </a:pPr>
            <a:r>
              <a:rPr sz="2400" b="1" smtClean="0">
                <a:solidFill>
                  <a:schemeClr val="accent5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2.在太空中的这一天是紧张、复杂的,作者为什么只选取四个片段来写?这样写有什么好处?</a:t>
            </a:r>
          </a:p>
        </p:txBody>
      </p:sp>
      <p:sp>
        <p:nvSpPr>
          <p:cNvPr id="16" name="文本框 5"/>
          <p:cNvSpPr txBox="1"/>
          <p:nvPr/>
        </p:nvSpPr>
        <p:spPr>
          <a:xfrm>
            <a:off x="790574" y="1949148"/>
            <a:ext cx="7581901" cy="2837180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>
            <a:defPPr>
              <a:defRPr lang="zh-CN"/>
            </a:defPPr>
            <a:lvl1pPr>
              <a:defRPr sz="3200">
                <a:latin typeface="GillSans Light" panose="020B0402020204020204" pitchFamily="34" charset="0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	</a:t>
            </a:r>
            <a:r>
              <a:rPr sz="2400" b="1" smtClean="0">
                <a:latin typeface="楷体" panose="02010609060101010101" pitchFamily="49" charset="-122"/>
                <a:ea typeface="楷体" panose="02010609060101010101" pitchFamily="49" charset="-122"/>
              </a:rPr>
              <a:t>在太空中的这一天是紧张、复杂的,作者所见、所做也绝不只是这些,但作者选取了最有代表性的、读者最关心的、最惊险刺激的素材入文,既符合读者的需求,又能突出航天员严谨的科学态度,重点突出,显示出作者选材的高明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5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5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47486" y="323855"/>
            <a:ext cx="2362414" cy="559435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r>
              <a:rPr lang="zh-CN" altLang="en-US" sz="3200" b="1" smtClean="0">
                <a:solidFill>
                  <a:srgbClr val="BE6387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重难点探究</a:t>
            </a:r>
          </a:p>
        </p:txBody>
      </p:sp>
      <p:sp>
        <p:nvSpPr>
          <p:cNvPr id="15" name="文本框 5"/>
          <p:cNvSpPr txBox="1"/>
          <p:nvPr/>
        </p:nvSpPr>
        <p:spPr>
          <a:xfrm>
            <a:off x="752476" y="839222"/>
            <a:ext cx="7772400" cy="621030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>
            <a:defPPr>
              <a:defRPr lang="zh-CN"/>
            </a:defPPr>
            <a:lvl1pPr>
              <a:defRPr sz="3200">
                <a:latin typeface="GillSans Light" panose="020B0402020204020204" pitchFamily="34" charset="0"/>
              </a:defRPr>
            </a:lvl1pPr>
          </a:lstStyle>
          <a:p>
            <a:pPr>
              <a:lnSpc>
                <a:spcPct val="150000"/>
              </a:lnSpc>
            </a:pPr>
            <a:r>
              <a:rPr sz="2400" b="1" dirty="0" smtClean="0">
                <a:solidFill>
                  <a:schemeClr val="accent5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3.结合本文,谈谈当今在进行科学探索时需要哪些精神。</a:t>
            </a:r>
          </a:p>
        </p:txBody>
      </p:sp>
      <p:sp>
        <p:nvSpPr>
          <p:cNvPr id="16" name="文本框 5"/>
          <p:cNvSpPr txBox="1"/>
          <p:nvPr/>
        </p:nvSpPr>
        <p:spPr>
          <a:xfrm>
            <a:off x="454025" y="1395428"/>
            <a:ext cx="8510463" cy="3393235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>
            <a:defPPr>
              <a:defRPr lang="zh-CN"/>
            </a:defPPr>
            <a:lvl1pPr>
              <a:defRPr sz="3200">
                <a:latin typeface="GillSans Light" panose="020B0402020204020204" pitchFamily="34" charset="0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2400" b="1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   </a:t>
            </a:r>
            <a:r>
              <a:rPr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在进行科学探索时,需要具有严谨的和实事求是的精神。如在本文中,作者听到奇怪的敲击声,而后来技术人员模拟这种声音时,他“一次又一次地听”“反复听”“听了一年多”,却始终没有签字,这体现了科学探索中的严谨精神。再如作者以在飞船上的所见否定了“航天员在太空唯一能看到的建筑就是长城”这一说法,这体现了科学探索中的实事求是精神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5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5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73" name="Picture 13" descr="http://pic213.nipic.com/file/20190411/7090656_123729266084_2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785829"/>
            <a:ext cx="7903210" cy="4143375"/>
          </a:xfrm>
          <a:prstGeom prst="rect">
            <a:avLst/>
          </a:prstGeom>
          <a:noFill/>
        </p:spPr>
      </p:pic>
      <p:sp>
        <p:nvSpPr>
          <p:cNvPr id="2" name="文本框 1"/>
          <p:cNvSpPr txBox="1"/>
          <p:nvPr/>
        </p:nvSpPr>
        <p:spPr>
          <a:xfrm>
            <a:off x="761786" y="173662"/>
            <a:ext cx="1952839" cy="559435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r>
              <a:rPr lang="zh-CN" altLang="en-US" sz="3200" b="1" dirty="0" smtClean="0">
                <a:solidFill>
                  <a:srgbClr val="BE6387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走进作者</a:t>
            </a:r>
          </a:p>
        </p:txBody>
      </p:sp>
      <p:sp>
        <p:nvSpPr>
          <p:cNvPr id="22" name="文本框 65"/>
          <p:cNvSpPr txBox="1"/>
          <p:nvPr/>
        </p:nvSpPr>
        <p:spPr>
          <a:xfrm>
            <a:off x="1069340" y="1295099"/>
            <a:ext cx="6937375" cy="3298825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pPr>
              <a:lnSpc>
                <a:spcPct val="150000"/>
              </a:lnSpc>
            </a:pPr>
            <a:r>
              <a:rPr sz="20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杨利伟,1965年生,辽宁省葫芦岛市绥中县人,中国共产党党员,中国人民解放军少将军衔,特级航天员。曾任中国载人航天工程办公室主任。2003年10月15日,杨利伟乘“神舟五号”载人飞船进入太空,成为中国进入太空的第一人。2003年11月7日被中共中央、国务院、中央军委授予“航天英雄”荣誉称号,并获颁“航天功勋奖章”。2014年9月15日,太空探索者协会第27届年会在北京闭幕,杨利伟被授予列昂诺夫奖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6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6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47486" y="515357"/>
            <a:ext cx="2362414" cy="559435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r>
              <a:rPr lang="zh-CN" altLang="en-US" sz="3200" b="1" smtClean="0">
                <a:solidFill>
                  <a:srgbClr val="BE6387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重难点探究</a:t>
            </a:r>
          </a:p>
        </p:txBody>
      </p:sp>
      <p:sp>
        <p:nvSpPr>
          <p:cNvPr id="16" name="文本框 5"/>
          <p:cNvSpPr txBox="1"/>
          <p:nvPr/>
        </p:nvSpPr>
        <p:spPr>
          <a:xfrm>
            <a:off x="1122681" y="1717685"/>
            <a:ext cx="7337751" cy="2282825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>
            <a:defPPr>
              <a:defRPr lang="zh-CN"/>
            </a:defPPr>
            <a:lvl1pPr>
              <a:defRPr sz="3200">
                <a:latin typeface="GillSans Light" panose="020B0402020204020204" pitchFamily="34" charset="0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	</a:t>
            </a:r>
            <a:r>
              <a:rPr sz="2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在科学探索的道路上,还需要有不怕牺牲的献身精神。作者作为首飞航天员,在飞行途中难免会遇到很多困难,会遭遇很多突发状况,甚至会付出生命,但作者仍一往无前,这体现了科学探索中的献身精神 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5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23686" y="714362"/>
            <a:ext cx="2305264" cy="621030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r>
              <a:rPr lang="zh-CN" altLang="en-US" sz="3600" b="1" dirty="0" smtClean="0">
                <a:solidFill>
                  <a:srgbClr val="BE6387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写作借鉴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63625" y="1876094"/>
            <a:ext cx="7016115" cy="2306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sz="2400" b="1" dirty="0">
                <a:latin typeface="宋体" panose="02010600030101010101" pitchFamily="2" charset="-122"/>
              </a:rPr>
              <a:t>文章按时间顺序,展现了“神舟五号”载人飞船升空、在太空飞行遇到的问题和返回的全过程,条理清楚,层次分明,既符合事情发展的脉络,又便于读者理解和把握。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91833" y="1289672"/>
            <a:ext cx="458152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sz="28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1.时间顺序。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70585" y="1961523"/>
            <a:ext cx="7402830" cy="1753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sz="2400" b="1">
                <a:latin typeface="宋体" panose="02010600030101010101" pitchFamily="2" charset="-122"/>
              </a:rPr>
              <a:t>作者采用小标题的形式,依照时间的顺序,多角度展现太空一日的所见、所闻和所感。四个部分各有侧重,同时又连成一个整体。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47383" y="1439236"/>
            <a:ext cx="458152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sz="28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2.小标题式结构。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23686" y="523566"/>
            <a:ext cx="2305264" cy="621030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r>
              <a:rPr lang="zh-CN" altLang="en-US" sz="3600" b="1" smtClean="0">
                <a:solidFill>
                  <a:srgbClr val="BE6387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写作借鉴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58520" y="1907869"/>
            <a:ext cx="6811645" cy="2306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sz="2400" b="1" dirty="0">
                <a:latin typeface="宋体" panose="02010600030101010101" pitchFamily="2" charset="-122"/>
              </a:rPr>
              <a:t>作者叙写了自己在太空中的一日活动,并没有面面俱到,而是精选素材,详写自己的所见和难题,其他内容略写或不写,详略得当,重点突出,有利于读者的理解和把握。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23583" y="1297317"/>
            <a:ext cx="458152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sz="28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3.选材精当。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23686" y="315607"/>
            <a:ext cx="2305264" cy="621030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r>
              <a:rPr lang="zh-CN" altLang="en-US" sz="3600" b="1" smtClean="0">
                <a:solidFill>
                  <a:srgbClr val="BE6387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写作借鉴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文本框 78"/>
          <p:cNvSpPr txBox="1"/>
          <p:nvPr/>
        </p:nvSpPr>
        <p:spPr>
          <a:xfrm>
            <a:off x="2483768" y="2208735"/>
            <a:ext cx="2123477" cy="655252"/>
          </a:xfrm>
          <a:prstGeom prst="rect">
            <a:avLst/>
          </a:prstGeom>
          <a:noFill/>
        </p:spPr>
        <p:txBody>
          <a:bodyPr wrap="none" lIns="68580" tIns="34290" rIns="68580" bIns="34290" rtlCol="0">
            <a:prstTxWarp prst="textArchUp">
              <a:avLst/>
            </a:prstTxWarp>
            <a:spAutoFit/>
          </a:bodyPr>
          <a:lstStyle>
            <a:defPPr>
              <a:defRPr lang="zh-CN"/>
            </a:defPPr>
            <a:lvl1pPr>
              <a:defRPr sz="3200" b="1">
                <a:solidFill>
                  <a:srgbClr val="F5841C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z="5400" dirty="0" smtClean="0">
                <a:solidFill>
                  <a:schemeClr val="accent5"/>
                </a:solidFill>
              </a:rPr>
              <a:t>谢    谢</a:t>
            </a:r>
            <a:endParaRPr lang="zh-CN" altLang="en-US" sz="5400" dirty="0">
              <a:solidFill>
                <a:schemeClr val="accent5"/>
              </a:solidFill>
            </a:endParaRPr>
          </a:p>
        </p:txBody>
      </p:sp>
      <p:sp>
        <p:nvSpPr>
          <p:cNvPr id="9" name="Oval 21"/>
          <p:cNvSpPr>
            <a:spLocks noChangeArrowheads="1"/>
          </p:cNvSpPr>
          <p:nvPr/>
        </p:nvSpPr>
        <p:spPr bwMode="auto">
          <a:xfrm>
            <a:off x="5978453" y="924447"/>
            <a:ext cx="574675" cy="577850"/>
          </a:xfrm>
          <a:prstGeom prst="ellipse">
            <a:avLst/>
          </a:prstGeom>
          <a:solidFill>
            <a:srgbClr val="EB4544">
              <a:alpha val="8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Oval 22"/>
          <p:cNvSpPr>
            <a:spLocks noChangeArrowheads="1"/>
          </p:cNvSpPr>
          <p:nvPr/>
        </p:nvSpPr>
        <p:spPr bwMode="auto">
          <a:xfrm>
            <a:off x="6116565" y="1568972"/>
            <a:ext cx="576263" cy="576263"/>
          </a:xfrm>
          <a:prstGeom prst="ellipse">
            <a:avLst/>
          </a:prstGeom>
          <a:solidFill>
            <a:srgbClr val="FBE22D">
              <a:alpha val="8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Oval 23"/>
          <p:cNvSpPr>
            <a:spLocks noChangeArrowheads="1"/>
          </p:cNvSpPr>
          <p:nvPr/>
        </p:nvSpPr>
        <p:spPr bwMode="auto">
          <a:xfrm>
            <a:off x="7289726" y="2343672"/>
            <a:ext cx="577850" cy="577850"/>
          </a:xfrm>
          <a:prstGeom prst="ellipse">
            <a:avLst/>
          </a:prstGeom>
          <a:solidFill>
            <a:srgbClr val="D8AEAF">
              <a:alpha val="8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Oval 24"/>
          <p:cNvSpPr>
            <a:spLocks noChangeArrowheads="1"/>
          </p:cNvSpPr>
          <p:nvPr/>
        </p:nvSpPr>
        <p:spPr bwMode="auto">
          <a:xfrm>
            <a:off x="7538965" y="1568972"/>
            <a:ext cx="576263" cy="576263"/>
          </a:xfrm>
          <a:prstGeom prst="ellipse">
            <a:avLst/>
          </a:prstGeom>
          <a:solidFill>
            <a:srgbClr val="A5CB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Oval 25"/>
          <p:cNvSpPr>
            <a:spLocks noChangeArrowheads="1"/>
          </p:cNvSpPr>
          <p:nvPr/>
        </p:nvSpPr>
        <p:spPr bwMode="auto">
          <a:xfrm>
            <a:off x="6786490" y="1213371"/>
            <a:ext cx="695325" cy="698500"/>
          </a:xfrm>
          <a:prstGeom prst="ellipse">
            <a:avLst/>
          </a:prstGeom>
          <a:solidFill>
            <a:srgbClr val="FBE22D">
              <a:alpha val="8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Oval 26"/>
          <p:cNvSpPr>
            <a:spLocks noChangeArrowheads="1"/>
          </p:cNvSpPr>
          <p:nvPr/>
        </p:nvSpPr>
        <p:spPr bwMode="auto">
          <a:xfrm>
            <a:off x="6607103" y="1857897"/>
            <a:ext cx="852487" cy="854075"/>
          </a:xfrm>
          <a:prstGeom prst="ellipse">
            <a:avLst/>
          </a:prstGeom>
          <a:solidFill>
            <a:srgbClr val="A5CB5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5" name="Oval 27"/>
          <p:cNvSpPr>
            <a:spLocks noChangeArrowheads="1"/>
          </p:cNvSpPr>
          <p:nvPr/>
        </p:nvSpPr>
        <p:spPr bwMode="auto">
          <a:xfrm>
            <a:off x="6481690" y="2056335"/>
            <a:ext cx="174625" cy="174625"/>
          </a:xfrm>
          <a:prstGeom prst="ellipse">
            <a:avLst/>
          </a:prstGeom>
          <a:solidFill>
            <a:srgbClr val="B9DBDD">
              <a:alpha val="8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6" name="Oval 28"/>
          <p:cNvSpPr>
            <a:spLocks noChangeArrowheads="1"/>
          </p:cNvSpPr>
          <p:nvPr/>
        </p:nvSpPr>
        <p:spPr bwMode="auto">
          <a:xfrm>
            <a:off x="7365926" y="1902347"/>
            <a:ext cx="304800" cy="306388"/>
          </a:xfrm>
          <a:prstGeom prst="ellipse">
            <a:avLst/>
          </a:prstGeom>
          <a:solidFill>
            <a:srgbClr val="B9DBDD">
              <a:alpha val="8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7" name="Oval 29"/>
          <p:cNvSpPr>
            <a:spLocks noChangeArrowheads="1"/>
          </p:cNvSpPr>
          <p:nvPr/>
        </p:nvSpPr>
        <p:spPr bwMode="auto">
          <a:xfrm>
            <a:off x="8244408" y="1851671"/>
            <a:ext cx="400050" cy="401637"/>
          </a:xfrm>
          <a:prstGeom prst="ellipse">
            <a:avLst/>
          </a:prstGeom>
          <a:solidFill>
            <a:srgbClr val="B03896">
              <a:alpha val="8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8" name="Oval 30"/>
          <p:cNvSpPr>
            <a:spLocks noChangeArrowheads="1"/>
          </p:cNvSpPr>
          <p:nvPr/>
        </p:nvSpPr>
        <p:spPr bwMode="auto">
          <a:xfrm>
            <a:off x="7307190" y="1337197"/>
            <a:ext cx="461963" cy="461963"/>
          </a:xfrm>
          <a:prstGeom prst="ellipse">
            <a:avLst/>
          </a:prstGeom>
          <a:solidFill>
            <a:srgbClr val="A8CE52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" name="Oval 31"/>
          <p:cNvSpPr>
            <a:spLocks noChangeArrowheads="1"/>
          </p:cNvSpPr>
          <p:nvPr/>
        </p:nvSpPr>
        <p:spPr bwMode="auto">
          <a:xfrm>
            <a:off x="7245276" y="1003821"/>
            <a:ext cx="463550" cy="465138"/>
          </a:xfrm>
          <a:prstGeom prst="ellipse">
            <a:avLst/>
          </a:prstGeom>
          <a:solidFill>
            <a:srgbClr val="EB4544">
              <a:alpha val="8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0" name="Oval 32"/>
          <p:cNvSpPr>
            <a:spLocks noChangeArrowheads="1"/>
          </p:cNvSpPr>
          <p:nvPr/>
        </p:nvSpPr>
        <p:spPr bwMode="auto">
          <a:xfrm>
            <a:off x="6480101" y="1467372"/>
            <a:ext cx="290512" cy="290513"/>
          </a:xfrm>
          <a:prstGeom prst="ellipse">
            <a:avLst/>
          </a:prstGeom>
          <a:solidFill>
            <a:srgbClr val="B9DBDD">
              <a:alpha val="8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Oval 35"/>
          <p:cNvSpPr>
            <a:spLocks noChangeArrowheads="1"/>
          </p:cNvSpPr>
          <p:nvPr/>
        </p:nvSpPr>
        <p:spPr bwMode="auto">
          <a:xfrm>
            <a:off x="6588224" y="267494"/>
            <a:ext cx="1041400" cy="1039812"/>
          </a:xfrm>
          <a:prstGeom prst="ellipse">
            <a:avLst/>
          </a:prstGeom>
          <a:solidFill>
            <a:srgbClr val="A9D25A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" name="Oval 36"/>
          <p:cNvSpPr>
            <a:spLocks noChangeArrowheads="1"/>
          </p:cNvSpPr>
          <p:nvPr/>
        </p:nvSpPr>
        <p:spPr bwMode="auto">
          <a:xfrm>
            <a:off x="7812362" y="987575"/>
            <a:ext cx="1042987" cy="1038225"/>
          </a:xfrm>
          <a:prstGeom prst="ellipse">
            <a:avLst/>
          </a:prstGeom>
          <a:solidFill>
            <a:srgbClr val="FBE22D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" name="Freeform 39"/>
          <p:cNvSpPr>
            <a:spLocks noEditPoints="1"/>
          </p:cNvSpPr>
          <p:nvPr/>
        </p:nvSpPr>
        <p:spPr bwMode="auto">
          <a:xfrm>
            <a:off x="8770865" y="1678510"/>
            <a:ext cx="157163" cy="180975"/>
          </a:xfrm>
          <a:custGeom>
            <a:avLst/>
            <a:gdLst>
              <a:gd name="T0" fmla="*/ 14 w 72"/>
              <a:gd name="T1" fmla="*/ 49 h 84"/>
              <a:gd name="T2" fmla="*/ 21 w 72"/>
              <a:gd name="T3" fmla="*/ 49 h 84"/>
              <a:gd name="T4" fmla="*/ 18 w 72"/>
              <a:gd name="T5" fmla="*/ 60 h 84"/>
              <a:gd name="T6" fmla="*/ 14 w 72"/>
              <a:gd name="T7" fmla="*/ 63 h 84"/>
              <a:gd name="T8" fmla="*/ 21 w 72"/>
              <a:gd name="T9" fmla="*/ 63 h 84"/>
              <a:gd name="T10" fmla="*/ 18 w 72"/>
              <a:gd name="T11" fmla="*/ 33 h 84"/>
              <a:gd name="T12" fmla="*/ 14 w 72"/>
              <a:gd name="T13" fmla="*/ 36 h 84"/>
              <a:gd name="T14" fmla="*/ 21 w 72"/>
              <a:gd name="T15" fmla="*/ 36 h 84"/>
              <a:gd name="T16" fmla="*/ 69 w 72"/>
              <a:gd name="T17" fmla="*/ 13 h 84"/>
              <a:gd name="T18" fmla="*/ 60 w 72"/>
              <a:gd name="T19" fmla="*/ 13 h 84"/>
              <a:gd name="T20" fmla="*/ 58 w 72"/>
              <a:gd name="T21" fmla="*/ 10 h 84"/>
              <a:gd name="T22" fmla="*/ 45 w 72"/>
              <a:gd name="T23" fmla="*/ 4 h 84"/>
              <a:gd name="T24" fmla="*/ 27 w 72"/>
              <a:gd name="T25" fmla="*/ 4 h 84"/>
              <a:gd name="T26" fmla="*/ 14 w 72"/>
              <a:gd name="T27" fmla="*/ 10 h 84"/>
              <a:gd name="T28" fmla="*/ 12 w 72"/>
              <a:gd name="T29" fmla="*/ 13 h 84"/>
              <a:gd name="T30" fmla="*/ 0 w 72"/>
              <a:gd name="T31" fmla="*/ 16 h 84"/>
              <a:gd name="T32" fmla="*/ 3 w 72"/>
              <a:gd name="T33" fmla="*/ 84 h 84"/>
              <a:gd name="T34" fmla="*/ 72 w 72"/>
              <a:gd name="T35" fmla="*/ 81 h 84"/>
              <a:gd name="T36" fmla="*/ 69 w 72"/>
              <a:gd name="T37" fmla="*/ 13 h 84"/>
              <a:gd name="T38" fmla="*/ 30 w 72"/>
              <a:gd name="T39" fmla="*/ 6 h 84"/>
              <a:gd name="T40" fmla="*/ 42 w 72"/>
              <a:gd name="T41" fmla="*/ 6 h 84"/>
              <a:gd name="T42" fmla="*/ 28 w 72"/>
              <a:gd name="T43" fmla="*/ 10 h 84"/>
              <a:gd name="T44" fmla="*/ 16 w 72"/>
              <a:gd name="T45" fmla="*/ 13 h 84"/>
              <a:gd name="T46" fmla="*/ 56 w 72"/>
              <a:gd name="T47" fmla="*/ 13 h 84"/>
              <a:gd name="T48" fmla="*/ 16 w 72"/>
              <a:gd name="T49" fmla="*/ 19 h 84"/>
              <a:gd name="T50" fmla="*/ 66 w 72"/>
              <a:gd name="T51" fmla="*/ 78 h 84"/>
              <a:gd name="T52" fmla="*/ 7 w 72"/>
              <a:gd name="T53" fmla="*/ 78 h 84"/>
              <a:gd name="T54" fmla="*/ 12 w 72"/>
              <a:gd name="T55" fmla="*/ 19 h 84"/>
              <a:gd name="T56" fmla="*/ 14 w 72"/>
              <a:gd name="T57" fmla="*/ 23 h 84"/>
              <a:gd name="T58" fmla="*/ 60 w 72"/>
              <a:gd name="T59" fmla="*/ 21 h 84"/>
              <a:gd name="T60" fmla="*/ 66 w 72"/>
              <a:gd name="T61" fmla="*/ 19 h 84"/>
              <a:gd name="T62" fmla="*/ 54 w 72"/>
              <a:gd name="T63" fmla="*/ 34 h 84"/>
              <a:gd name="T64" fmla="*/ 27 w 72"/>
              <a:gd name="T65" fmla="*/ 34 h 84"/>
              <a:gd name="T66" fmla="*/ 27 w 72"/>
              <a:gd name="T67" fmla="*/ 38 h 84"/>
              <a:gd name="T68" fmla="*/ 56 w 72"/>
              <a:gd name="T69" fmla="*/ 36 h 84"/>
              <a:gd name="T70" fmla="*/ 54 w 72"/>
              <a:gd name="T71" fmla="*/ 61 h 84"/>
              <a:gd name="T72" fmla="*/ 27 w 72"/>
              <a:gd name="T73" fmla="*/ 61 h 84"/>
              <a:gd name="T74" fmla="*/ 27 w 72"/>
              <a:gd name="T75" fmla="*/ 65 h 84"/>
              <a:gd name="T76" fmla="*/ 56 w 72"/>
              <a:gd name="T77" fmla="*/ 63 h 84"/>
              <a:gd name="T78" fmla="*/ 54 w 72"/>
              <a:gd name="T79" fmla="*/ 48 h 84"/>
              <a:gd name="T80" fmla="*/ 27 w 72"/>
              <a:gd name="T81" fmla="*/ 48 h 84"/>
              <a:gd name="T82" fmla="*/ 27 w 72"/>
              <a:gd name="T83" fmla="*/ 51 h 84"/>
              <a:gd name="T84" fmla="*/ 56 w 72"/>
              <a:gd name="T85" fmla="*/ 49 h 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72" h="84">
                <a:moveTo>
                  <a:pt x="18" y="46"/>
                </a:moveTo>
                <a:cubicBezTo>
                  <a:pt x="16" y="46"/>
                  <a:pt x="14" y="48"/>
                  <a:pt x="14" y="49"/>
                </a:cubicBezTo>
                <a:cubicBezTo>
                  <a:pt x="14" y="51"/>
                  <a:pt x="16" y="53"/>
                  <a:pt x="18" y="53"/>
                </a:cubicBezTo>
                <a:cubicBezTo>
                  <a:pt x="19" y="53"/>
                  <a:pt x="21" y="51"/>
                  <a:pt x="21" y="49"/>
                </a:cubicBezTo>
                <a:cubicBezTo>
                  <a:pt x="21" y="48"/>
                  <a:pt x="19" y="46"/>
                  <a:pt x="18" y="46"/>
                </a:cubicBezTo>
                <a:close/>
                <a:moveTo>
                  <a:pt x="18" y="60"/>
                </a:moveTo>
                <a:cubicBezTo>
                  <a:pt x="18" y="60"/>
                  <a:pt x="18" y="60"/>
                  <a:pt x="18" y="60"/>
                </a:cubicBezTo>
                <a:cubicBezTo>
                  <a:pt x="16" y="60"/>
                  <a:pt x="14" y="61"/>
                  <a:pt x="14" y="63"/>
                </a:cubicBezTo>
                <a:cubicBezTo>
                  <a:pt x="14" y="65"/>
                  <a:pt x="16" y="66"/>
                  <a:pt x="18" y="66"/>
                </a:cubicBezTo>
                <a:cubicBezTo>
                  <a:pt x="19" y="66"/>
                  <a:pt x="21" y="65"/>
                  <a:pt x="21" y="63"/>
                </a:cubicBezTo>
                <a:cubicBezTo>
                  <a:pt x="21" y="61"/>
                  <a:pt x="19" y="60"/>
                  <a:pt x="18" y="60"/>
                </a:cubicBezTo>
                <a:close/>
                <a:moveTo>
                  <a:pt x="18" y="33"/>
                </a:moveTo>
                <a:cubicBezTo>
                  <a:pt x="18" y="33"/>
                  <a:pt x="18" y="33"/>
                  <a:pt x="18" y="33"/>
                </a:cubicBezTo>
                <a:cubicBezTo>
                  <a:pt x="16" y="33"/>
                  <a:pt x="14" y="34"/>
                  <a:pt x="14" y="36"/>
                </a:cubicBezTo>
                <a:cubicBezTo>
                  <a:pt x="14" y="38"/>
                  <a:pt x="16" y="39"/>
                  <a:pt x="18" y="39"/>
                </a:cubicBezTo>
                <a:cubicBezTo>
                  <a:pt x="19" y="39"/>
                  <a:pt x="21" y="38"/>
                  <a:pt x="21" y="36"/>
                </a:cubicBezTo>
                <a:cubicBezTo>
                  <a:pt x="21" y="34"/>
                  <a:pt x="19" y="33"/>
                  <a:pt x="18" y="33"/>
                </a:cubicBezTo>
                <a:close/>
                <a:moveTo>
                  <a:pt x="69" y="13"/>
                </a:moveTo>
                <a:cubicBezTo>
                  <a:pt x="69" y="13"/>
                  <a:pt x="69" y="13"/>
                  <a:pt x="69" y="13"/>
                </a:cubicBezTo>
                <a:cubicBezTo>
                  <a:pt x="60" y="13"/>
                  <a:pt x="60" y="13"/>
                  <a:pt x="60" y="13"/>
                </a:cubicBezTo>
                <a:cubicBezTo>
                  <a:pt x="60" y="11"/>
                  <a:pt x="60" y="11"/>
                  <a:pt x="60" y="11"/>
                </a:cubicBezTo>
                <a:cubicBezTo>
                  <a:pt x="60" y="10"/>
                  <a:pt x="59" y="10"/>
                  <a:pt x="58" y="10"/>
                </a:cubicBezTo>
                <a:cubicBezTo>
                  <a:pt x="48" y="10"/>
                  <a:pt x="48" y="10"/>
                  <a:pt x="48" y="10"/>
                </a:cubicBezTo>
                <a:cubicBezTo>
                  <a:pt x="47" y="7"/>
                  <a:pt x="46" y="5"/>
                  <a:pt x="45" y="4"/>
                </a:cubicBezTo>
                <a:cubicBezTo>
                  <a:pt x="43" y="1"/>
                  <a:pt x="39" y="0"/>
                  <a:pt x="36" y="0"/>
                </a:cubicBezTo>
                <a:cubicBezTo>
                  <a:pt x="33" y="0"/>
                  <a:pt x="30" y="1"/>
                  <a:pt x="27" y="4"/>
                </a:cubicBezTo>
                <a:cubicBezTo>
                  <a:pt x="26" y="5"/>
                  <a:pt x="25" y="7"/>
                  <a:pt x="24" y="10"/>
                </a:cubicBezTo>
                <a:cubicBezTo>
                  <a:pt x="14" y="10"/>
                  <a:pt x="14" y="10"/>
                  <a:pt x="14" y="10"/>
                </a:cubicBezTo>
                <a:cubicBezTo>
                  <a:pt x="13" y="10"/>
                  <a:pt x="12" y="10"/>
                  <a:pt x="12" y="11"/>
                </a:cubicBezTo>
                <a:cubicBezTo>
                  <a:pt x="12" y="13"/>
                  <a:pt x="12" y="13"/>
                  <a:pt x="12" y="13"/>
                </a:cubicBezTo>
                <a:cubicBezTo>
                  <a:pt x="3" y="13"/>
                  <a:pt x="3" y="13"/>
                  <a:pt x="3" y="13"/>
                </a:cubicBezTo>
                <a:cubicBezTo>
                  <a:pt x="2" y="13"/>
                  <a:pt x="0" y="15"/>
                  <a:pt x="0" y="16"/>
                </a:cubicBezTo>
                <a:cubicBezTo>
                  <a:pt x="0" y="81"/>
                  <a:pt x="0" y="81"/>
                  <a:pt x="0" y="81"/>
                </a:cubicBezTo>
                <a:cubicBezTo>
                  <a:pt x="0" y="82"/>
                  <a:pt x="2" y="84"/>
                  <a:pt x="3" y="84"/>
                </a:cubicBezTo>
                <a:cubicBezTo>
                  <a:pt x="69" y="84"/>
                  <a:pt x="69" y="84"/>
                  <a:pt x="69" y="84"/>
                </a:cubicBezTo>
                <a:cubicBezTo>
                  <a:pt x="70" y="84"/>
                  <a:pt x="72" y="82"/>
                  <a:pt x="72" y="81"/>
                </a:cubicBezTo>
                <a:cubicBezTo>
                  <a:pt x="72" y="16"/>
                  <a:pt x="72" y="16"/>
                  <a:pt x="72" y="16"/>
                </a:cubicBezTo>
                <a:cubicBezTo>
                  <a:pt x="72" y="15"/>
                  <a:pt x="70" y="13"/>
                  <a:pt x="69" y="13"/>
                </a:cubicBezTo>
                <a:close/>
                <a:moveTo>
                  <a:pt x="30" y="6"/>
                </a:moveTo>
                <a:cubicBezTo>
                  <a:pt x="30" y="6"/>
                  <a:pt x="30" y="6"/>
                  <a:pt x="30" y="6"/>
                </a:cubicBezTo>
                <a:cubicBezTo>
                  <a:pt x="31" y="5"/>
                  <a:pt x="34" y="4"/>
                  <a:pt x="36" y="4"/>
                </a:cubicBezTo>
                <a:cubicBezTo>
                  <a:pt x="38" y="4"/>
                  <a:pt x="41" y="5"/>
                  <a:pt x="42" y="6"/>
                </a:cubicBezTo>
                <a:cubicBezTo>
                  <a:pt x="43" y="7"/>
                  <a:pt x="44" y="8"/>
                  <a:pt x="44" y="10"/>
                </a:cubicBezTo>
                <a:cubicBezTo>
                  <a:pt x="28" y="10"/>
                  <a:pt x="28" y="10"/>
                  <a:pt x="28" y="10"/>
                </a:cubicBezTo>
                <a:cubicBezTo>
                  <a:pt x="28" y="8"/>
                  <a:pt x="29" y="7"/>
                  <a:pt x="30" y="6"/>
                </a:cubicBezTo>
                <a:close/>
                <a:moveTo>
                  <a:pt x="16" y="13"/>
                </a:moveTo>
                <a:cubicBezTo>
                  <a:pt x="16" y="13"/>
                  <a:pt x="16" y="13"/>
                  <a:pt x="16" y="13"/>
                </a:cubicBezTo>
                <a:cubicBezTo>
                  <a:pt x="56" y="13"/>
                  <a:pt x="56" y="13"/>
                  <a:pt x="56" y="13"/>
                </a:cubicBezTo>
                <a:cubicBezTo>
                  <a:pt x="56" y="19"/>
                  <a:pt x="56" y="19"/>
                  <a:pt x="56" y="19"/>
                </a:cubicBezTo>
                <a:cubicBezTo>
                  <a:pt x="16" y="19"/>
                  <a:pt x="16" y="19"/>
                  <a:pt x="16" y="19"/>
                </a:cubicBezTo>
                <a:cubicBezTo>
                  <a:pt x="16" y="13"/>
                  <a:pt x="16" y="13"/>
                  <a:pt x="16" y="13"/>
                </a:cubicBezTo>
                <a:close/>
                <a:moveTo>
                  <a:pt x="66" y="78"/>
                </a:moveTo>
                <a:cubicBezTo>
                  <a:pt x="66" y="78"/>
                  <a:pt x="66" y="78"/>
                  <a:pt x="66" y="78"/>
                </a:cubicBezTo>
                <a:cubicBezTo>
                  <a:pt x="7" y="78"/>
                  <a:pt x="7" y="78"/>
                  <a:pt x="7" y="78"/>
                </a:cubicBezTo>
                <a:cubicBezTo>
                  <a:pt x="7" y="19"/>
                  <a:pt x="7" y="19"/>
                  <a:pt x="7" y="19"/>
                </a:cubicBezTo>
                <a:cubicBezTo>
                  <a:pt x="12" y="19"/>
                  <a:pt x="12" y="19"/>
                  <a:pt x="12" y="19"/>
                </a:cubicBezTo>
                <a:cubicBezTo>
                  <a:pt x="12" y="21"/>
                  <a:pt x="12" y="21"/>
                  <a:pt x="12" y="21"/>
                </a:cubicBezTo>
                <a:cubicBezTo>
                  <a:pt x="12" y="22"/>
                  <a:pt x="13" y="23"/>
                  <a:pt x="14" y="23"/>
                </a:cubicBezTo>
                <a:cubicBezTo>
                  <a:pt x="58" y="23"/>
                  <a:pt x="58" y="23"/>
                  <a:pt x="58" y="23"/>
                </a:cubicBezTo>
                <a:cubicBezTo>
                  <a:pt x="59" y="23"/>
                  <a:pt x="60" y="22"/>
                  <a:pt x="60" y="21"/>
                </a:cubicBezTo>
                <a:cubicBezTo>
                  <a:pt x="60" y="19"/>
                  <a:pt x="60" y="19"/>
                  <a:pt x="60" y="19"/>
                </a:cubicBezTo>
                <a:cubicBezTo>
                  <a:pt x="66" y="19"/>
                  <a:pt x="66" y="19"/>
                  <a:pt x="66" y="19"/>
                </a:cubicBezTo>
                <a:cubicBezTo>
                  <a:pt x="66" y="78"/>
                  <a:pt x="66" y="78"/>
                  <a:pt x="66" y="78"/>
                </a:cubicBezTo>
                <a:close/>
                <a:moveTo>
                  <a:pt x="54" y="34"/>
                </a:moveTo>
                <a:cubicBezTo>
                  <a:pt x="54" y="34"/>
                  <a:pt x="54" y="34"/>
                  <a:pt x="54" y="34"/>
                </a:cubicBezTo>
                <a:cubicBezTo>
                  <a:pt x="27" y="34"/>
                  <a:pt x="27" y="34"/>
                  <a:pt x="27" y="34"/>
                </a:cubicBezTo>
                <a:cubicBezTo>
                  <a:pt x="26" y="34"/>
                  <a:pt x="25" y="35"/>
                  <a:pt x="25" y="36"/>
                </a:cubicBezTo>
                <a:cubicBezTo>
                  <a:pt x="25" y="37"/>
                  <a:pt x="26" y="38"/>
                  <a:pt x="27" y="38"/>
                </a:cubicBezTo>
                <a:cubicBezTo>
                  <a:pt x="54" y="38"/>
                  <a:pt x="54" y="38"/>
                  <a:pt x="54" y="38"/>
                </a:cubicBezTo>
                <a:cubicBezTo>
                  <a:pt x="55" y="38"/>
                  <a:pt x="56" y="37"/>
                  <a:pt x="56" y="36"/>
                </a:cubicBezTo>
                <a:cubicBezTo>
                  <a:pt x="56" y="35"/>
                  <a:pt x="55" y="34"/>
                  <a:pt x="54" y="34"/>
                </a:cubicBezTo>
                <a:close/>
                <a:moveTo>
                  <a:pt x="54" y="61"/>
                </a:moveTo>
                <a:cubicBezTo>
                  <a:pt x="54" y="61"/>
                  <a:pt x="54" y="61"/>
                  <a:pt x="54" y="61"/>
                </a:cubicBezTo>
                <a:cubicBezTo>
                  <a:pt x="27" y="61"/>
                  <a:pt x="27" y="61"/>
                  <a:pt x="27" y="61"/>
                </a:cubicBezTo>
                <a:cubicBezTo>
                  <a:pt x="26" y="61"/>
                  <a:pt x="25" y="62"/>
                  <a:pt x="25" y="63"/>
                </a:cubicBezTo>
                <a:cubicBezTo>
                  <a:pt x="25" y="64"/>
                  <a:pt x="26" y="65"/>
                  <a:pt x="27" y="65"/>
                </a:cubicBezTo>
                <a:cubicBezTo>
                  <a:pt x="54" y="65"/>
                  <a:pt x="54" y="65"/>
                  <a:pt x="54" y="65"/>
                </a:cubicBezTo>
                <a:cubicBezTo>
                  <a:pt x="55" y="65"/>
                  <a:pt x="56" y="64"/>
                  <a:pt x="56" y="63"/>
                </a:cubicBezTo>
                <a:cubicBezTo>
                  <a:pt x="56" y="62"/>
                  <a:pt x="55" y="61"/>
                  <a:pt x="54" y="61"/>
                </a:cubicBezTo>
                <a:close/>
                <a:moveTo>
                  <a:pt x="54" y="48"/>
                </a:moveTo>
                <a:cubicBezTo>
                  <a:pt x="54" y="48"/>
                  <a:pt x="54" y="48"/>
                  <a:pt x="54" y="48"/>
                </a:cubicBezTo>
                <a:cubicBezTo>
                  <a:pt x="27" y="48"/>
                  <a:pt x="27" y="48"/>
                  <a:pt x="27" y="48"/>
                </a:cubicBezTo>
                <a:cubicBezTo>
                  <a:pt x="26" y="48"/>
                  <a:pt x="25" y="48"/>
                  <a:pt x="25" y="49"/>
                </a:cubicBezTo>
                <a:cubicBezTo>
                  <a:pt x="25" y="51"/>
                  <a:pt x="26" y="51"/>
                  <a:pt x="27" y="51"/>
                </a:cubicBezTo>
                <a:cubicBezTo>
                  <a:pt x="54" y="51"/>
                  <a:pt x="54" y="51"/>
                  <a:pt x="54" y="51"/>
                </a:cubicBezTo>
                <a:cubicBezTo>
                  <a:pt x="55" y="51"/>
                  <a:pt x="56" y="51"/>
                  <a:pt x="56" y="49"/>
                </a:cubicBezTo>
                <a:cubicBezTo>
                  <a:pt x="56" y="48"/>
                  <a:pt x="55" y="48"/>
                  <a:pt x="54" y="4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65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11379200" y="11747500"/>
            <a:ext cx="330200" cy="241300"/>
          </a:xfrm>
          <a:prstGeom prst="cube">
            <a:avLst/>
          </a:prstGeom>
        </p:spPr>
      </p:pic>
      <p:pic>
        <p:nvPicPr>
          <p:cNvPr id="66" name="New picture"/>
          <p:cNvPicPr/>
          <p:nvPr/>
        </p:nvPicPr>
        <p:blipFill>
          <a:blip r:embed="rId4"/>
          <a:stretch>
            <a:fillRect/>
          </a:stretch>
        </p:blipFill>
        <p:spPr>
          <a:xfrm>
            <a:off x="12039600" y="12357100"/>
            <a:ext cx="317500" cy="228600"/>
          </a:xfrm>
          <a:prstGeom prst="cube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mph" presetSubtype="0" autoRev="1" fill="hold" grpId="1" nodeType="withEffect">
                                  <p:stCondLst>
                                    <p:cond delay="2400"/>
                                  </p:stCondLst>
                                  <p:childTnLst>
                                    <p:animScale>
                                      <p:cBhvr>
                                        <p:cTn id="27" dur="150" fill="hold"/>
                                        <p:tgtEl>
                                          <p:spTgt spid="2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3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mph" presetSubtype="0" autoRev="1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Scale>
                                      <p:cBhvr>
                                        <p:cTn id="34" dur="150" fill="hold"/>
                                        <p:tgtEl>
                                          <p:spTgt spid="2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mph" presetSubtype="0" autoRev="1" fill="hold" grpId="1" nodeType="withEffect">
                                  <p:stCondLst>
                                    <p:cond delay="2600"/>
                                  </p:stCondLst>
                                  <p:childTnLst>
                                    <p:animScale>
                                      <p:cBhvr>
                                        <p:cTn id="45" dur="150" fill="hold"/>
                                        <p:tgtEl>
                                          <p:spTgt spid="9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mph" presetSubtype="0" autoRev="1" fill="hold" grpId="1" nodeType="withEffect">
                                  <p:stCondLst>
                                    <p:cond delay="2700"/>
                                  </p:stCondLst>
                                  <p:childTnLst>
                                    <p:animScale>
                                      <p:cBhvr>
                                        <p:cTn id="52" dur="150" fill="hold"/>
                                        <p:tgtEl>
                                          <p:spTgt spid="13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3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mph" presetSubtype="0" autoRev="1" fill="hold" grpId="1" nodeType="withEffect">
                                  <p:stCondLst>
                                    <p:cond delay="2800"/>
                                  </p:stCondLst>
                                  <p:childTnLst>
                                    <p:animScale>
                                      <p:cBhvr>
                                        <p:cTn id="59" dur="150" fill="hold"/>
                                        <p:tgtEl>
                                          <p:spTgt spid="19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mph" presetSubtype="0" autoRev="1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animScale>
                                      <p:cBhvr>
                                        <p:cTn id="66" dur="150" fill="hold"/>
                                        <p:tgtEl>
                                          <p:spTgt spid="1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mph" presetSubtype="0" autoRev="1" fill="hold" grpId="1" nodeType="withEffect">
                                  <p:stCondLst>
                                    <p:cond delay="2600"/>
                                  </p:stCondLst>
                                  <p:childTnLst>
                                    <p:animScale>
                                      <p:cBhvr>
                                        <p:cTn id="73" dur="150" fill="hold"/>
                                        <p:tgtEl>
                                          <p:spTgt spid="11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6" presetClass="emph" presetSubtype="0" autoRev="1" fill="hold" grpId="1" nodeType="withEffect">
                                  <p:stCondLst>
                                    <p:cond delay="2700"/>
                                  </p:stCondLst>
                                  <p:childTnLst>
                                    <p:animScale>
                                      <p:cBhvr>
                                        <p:cTn id="80" dur="150" fill="hold"/>
                                        <p:tgtEl>
                                          <p:spTgt spid="14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53" presetClass="entr" presetSubtype="16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3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6" presetClass="emph" presetSubtype="0" autoRev="1" fill="hold" grpId="1" nodeType="withEffect">
                                  <p:stCondLst>
                                    <p:cond delay="2800"/>
                                  </p:stCondLst>
                                  <p:childTnLst>
                                    <p:animScale>
                                      <p:cBhvr>
                                        <p:cTn id="87" dur="150" fill="hold"/>
                                        <p:tgtEl>
                                          <p:spTgt spid="2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53" presetClass="entr" presetSubtype="16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6" presetClass="emph" presetSubtype="0" autoRev="1" fill="hold" grpId="1" nodeType="withEffect">
                                  <p:stCondLst>
                                    <p:cond delay="2900"/>
                                  </p:stCondLst>
                                  <p:childTnLst>
                                    <p:animScale>
                                      <p:cBhvr>
                                        <p:cTn id="94" dur="150" fill="hold"/>
                                        <p:tgtEl>
                                          <p:spTgt spid="10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grpId="0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3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6" presetClass="emph" presetSubtype="0" autoRev="1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Scale>
                                      <p:cBhvr>
                                        <p:cTn id="101" dur="150" fill="hold"/>
                                        <p:tgtEl>
                                          <p:spTgt spid="18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02" presetID="53" presetClass="entr" presetSubtype="16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3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6" presetClass="emph" presetSubtype="0" autoRev="1" fill="hold" grpId="1" nodeType="withEffect">
                                  <p:stCondLst>
                                    <p:cond delay="2800"/>
                                  </p:stCondLst>
                                  <p:childTnLst>
                                    <p:animScale>
                                      <p:cBhvr>
                                        <p:cTn id="108" dur="150" fill="hold"/>
                                        <p:tgtEl>
                                          <p:spTgt spid="17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6" presetClass="emph" presetSubtype="0" autoRev="1" fill="hold" grpId="1" nodeType="withEffect">
                                  <p:stCondLst>
                                    <p:cond delay="2900"/>
                                  </p:stCondLst>
                                  <p:childTnLst>
                                    <p:animScale>
                                      <p:cBhvr>
                                        <p:cTn id="115" dur="150" fill="hold"/>
                                        <p:tgtEl>
                                          <p:spTgt spid="12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  <p:par>
                                <p:cTn id="116" presetID="53" presetClass="entr" presetSubtype="16" fill="hold" grpId="0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3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6" presetClass="emph" presetSubtype="0" autoRev="1" fill="hold" grpId="1" nodeType="withEffect">
                                  <p:stCondLst>
                                    <p:cond delay="2700"/>
                                  </p:stCondLst>
                                  <p:childTnLst>
                                    <p:animScale>
                                      <p:cBhvr>
                                        <p:cTn id="122" dur="150" fill="hold"/>
                                        <p:tgtEl>
                                          <p:spTgt spid="15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3" grpId="0" animBg="1"/>
      <p:bldP spid="23" grpId="1" animBg="1"/>
      <p:bldP spid="24" grpId="0" animBg="1"/>
      <p:bldP spid="24" grpId="1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>
          <a:xfrm>
            <a:off x="0" y="450"/>
            <a:ext cx="3207224" cy="51435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47487" y="183187"/>
            <a:ext cx="2657688" cy="559435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r>
              <a:rPr lang="zh-CN" altLang="en-US" sz="3200" b="1" dirty="0" smtClean="0">
                <a:solidFill>
                  <a:srgbClr val="BE6387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本课知识清单</a:t>
            </a:r>
          </a:p>
        </p:txBody>
      </p:sp>
      <p:sp>
        <p:nvSpPr>
          <p:cNvPr id="13" name="文本框 5"/>
          <p:cNvSpPr txBox="1"/>
          <p:nvPr/>
        </p:nvSpPr>
        <p:spPr>
          <a:xfrm>
            <a:off x="3272091" y="914849"/>
            <a:ext cx="5753100" cy="3945255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>
            <a:defPPr>
              <a:defRPr lang="zh-CN"/>
            </a:defPPr>
            <a:lvl1pPr>
              <a:defRPr sz="3200">
                <a:latin typeface="GillSans Light" panose="020B0402020204020204" pitchFamily="34" charset="0"/>
              </a:defRPr>
            </a:lvl1pPr>
          </a:lstStyle>
          <a:p>
            <a:pPr>
              <a:lnSpc>
                <a:spcPct val="150000"/>
              </a:lnSpc>
            </a:pPr>
            <a:r>
              <a:rPr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屏</a:t>
            </a:r>
            <a:r>
              <a:rPr 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息(</a:t>
            </a:r>
            <a:r>
              <a:rPr sz="2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bǐng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           逃</a:t>
            </a:r>
            <a:r>
              <a:rPr 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逸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sz="2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yì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  <a:p>
            <a:pPr>
              <a:lnSpc>
                <a:spcPct val="150000"/>
              </a:lnSpc>
            </a:pP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无</a:t>
            </a:r>
            <a:r>
              <a:rPr 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虞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sz="2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yú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               </a:t>
            </a:r>
            <a:r>
              <a:rPr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抛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sz="2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pāo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  <a:p>
            <a:pPr>
              <a:lnSpc>
                <a:spcPct val="150000"/>
              </a:lnSpc>
            </a:pPr>
            <a:r>
              <a:rPr sz="2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整流</a:t>
            </a:r>
            <a:r>
              <a:rPr sz="2400" dirty="0" err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罩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sz="2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zhào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            </a:t>
            </a:r>
            <a:r>
              <a:rPr 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刹</a:t>
            </a:r>
            <a:r>
              <a:rPr 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车(</a:t>
            </a:r>
            <a:r>
              <a:rPr sz="2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shā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  <a:p>
            <a:pPr>
              <a:lnSpc>
                <a:spcPct val="150000"/>
              </a:lnSpc>
            </a:pPr>
            <a:r>
              <a:rPr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炽</a:t>
            </a:r>
            <a:r>
              <a:rPr 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热(</a:t>
            </a:r>
            <a:r>
              <a:rPr sz="2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chì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              </a:t>
            </a:r>
            <a:r>
              <a:rPr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遨</a:t>
            </a:r>
            <a:r>
              <a:rPr 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游(</a:t>
            </a:r>
            <a:r>
              <a:rPr sz="2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áo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 </a:t>
            </a:r>
          </a:p>
          <a:p>
            <a:pPr>
              <a:lnSpc>
                <a:spcPct val="150000"/>
              </a:lnSpc>
            </a:pPr>
            <a:r>
              <a:rPr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稠</a:t>
            </a:r>
            <a:r>
              <a:rPr 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密(</a:t>
            </a:r>
            <a:r>
              <a:rPr sz="2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chóu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           </a:t>
            </a:r>
            <a:r>
              <a:rPr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赫</a:t>
            </a:r>
            <a:r>
              <a:rPr 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兹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sz="2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hè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sz="2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zī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  <a:p>
            <a:pPr>
              <a:lnSpc>
                <a:spcPct val="150000"/>
              </a:lnSpc>
            </a:pPr>
            <a:r>
              <a:rPr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舷</a:t>
            </a:r>
            <a:r>
              <a:rPr 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窗(</a:t>
            </a:r>
            <a:r>
              <a:rPr sz="2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xián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            严</a:t>
            </a:r>
            <a:r>
              <a:rPr 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谨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sz="2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jǐn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  <a:p>
            <a:pPr>
              <a:lnSpc>
                <a:spcPct val="150000"/>
              </a:lnSpc>
            </a:pPr>
            <a:r>
              <a:rPr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</a:t>
            </a:r>
            <a:r>
              <a:rPr 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拟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sz="2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mó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sz="2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nǐ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         烧</a:t>
            </a:r>
            <a:r>
              <a:rPr 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灼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sz="2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zhuó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</p:txBody>
      </p:sp>
      <p:sp>
        <p:nvSpPr>
          <p:cNvPr id="15" name="文本框 5"/>
          <p:cNvSpPr txBox="1"/>
          <p:nvPr/>
        </p:nvSpPr>
        <p:spPr>
          <a:xfrm>
            <a:off x="4438651" y="314775"/>
            <a:ext cx="1885950" cy="713105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>
            <a:defPPr>
              <a:defRPr lang="zh-CN"/>
            </a:defPPr>
            <a:lvl1pPr>
              <a:defRPr sz="3200">
                <a:latin typeface="GillSans Light" panose="020B0402020204020204" pitchFamily="34" charset="0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2800" b="1" smtClean="0">
                <a:solidFill>
                  <a:schemeClr val="accent1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音形识记</a:t>
            </a:r>
            <a:endParaRPr lang="en-US" altLang="zh-CN" sz="2800" b="1" smtClean="0">
              <a:solidFill>
                <a:schemeClr val="accent1">
                  <a:lumMod val="7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5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24"/>
                            </p:stCondLst>
                            <p:childTnLst>
                              <p:par>
                                <p:cTn id="2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5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>
          <a:xfrm>
            <a:off x="0" y="450"/>
            <a:ext cx="3207224" cy="51435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647487" y="183187"/>
            <a:ext cx="2657688" cy="559435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r>
              <a:rPr lang="zh-CN" altLang="en-US" sz="3200" b="1" smtClean="0">
                <a:solidFill>
                  <a:srgbClr val="BE6387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本课知识清单</a:t>
            </a:r>
          </a:p>
        </p:txBody>
      </p:sp>
      <p:sp>
        <p:nvSpPr>
          <p:cNvPr id="13" name="文本框 5"/>
          <p:cNvSpPr txBox="1"/>
          <p:nvPr/>
        </p:nvSpPr>
        <p:spPr>
          <a:xfrm>
            <a:off x="3289962" y="922104"/>
            <a:ext cx="5753100" cy="3945255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>
            <a:defPPr>
              <a:defRPr lang="zh-CN"/>
            </a:defPPr>
            <a:lvl1pPr>
              <a:defRPr sz="3200">
                <a:latin typeface="GillSans Light" panose="020B0402020204020204" pitchFamily="34" charset="0"/>
              </a:defRPr>
            </a:lvl1pPr>
          </a:lstStyle>
          <a:p>
            <a:pPr>
              <a:lnSpc>
                <a:spcPct val="150000"/>
              </a:lnSpc>
            </a:pPr>
            <a:r>
              <a:rPr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轮</a:t>
            </a:r>
            <a:r>
              <a:rPr 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廓(</a:t>
            </a:r>
            <a:r>
              <a:rPr sz="2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lún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          </a:t>
            </a:r>
            <a:r>
              <a:rPr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瞬</a:t>
            </a:r>
            <a:r>
              <a:rPr 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间(</a:t>
            </a:r>
            <a:r>
              <a:rPr sz="2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shùn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  <a:p>
            <a:pPr>
              <a:lnSpc>
                <a:spcPct val="150000"/>
              </a:lnSpc>
            </a:pP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确</a:t>
            </a:r>
            <a:r>
              <a:rPr 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凿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sz="2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záo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         </a:t>
            </a:r>
            <a:r>
              <a:rPr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释</a:t>
            </a:r>
            <a:r>
              <a:rPr 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然(</a:t>
            </a:r>
            <a:r>
              <a:rPr sz="2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shì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  <a:p>
            <a:pPr>
              <a:lnSpc>
                <a:spcPct val="150000"/>
              </a:lnSpc>
            </a:pP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负</a:t>
            </a:r>
            <a:r>
              <a:rPr 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荷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sz="2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hè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           俯</a:t>
            </a:r>
            <a:r>
              <a:rPr 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瞰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sz="2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kàn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  <a:p>
            <a:pPr>
              <a:lnSpc>
                <a:spcPct val="150000"/>
              </a:lnSpc>
            </a:pP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叮</a:t>
            </a:r>
            <a:r>
              <a:rPr 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嘱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sz="2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zhǔ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         </a:t>
            </a:r>
            <a:r>
              <a:rPr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悬</a:t>
            </a:r>
            <a:r>
              <a:rPr 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浮(</a:t>
            </a:r>
            <a:r>
              <a:rPr sz="2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xuán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  <a:p>
            <a:pPr>
              <a:lnSpc>
                <a:spcPct val="150000"/>
              </a:lnSpc>
            </a:pPr>
            <a:r>
              <a:rPr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诱</a:t>
            </a:r>
            <a:r>
              <a:rPr 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发(</a:t>
            </a:r>
            <a:r>
              <a:rPr sz="2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yòu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         故</a:t>
            </a:r>
            <a:r>
              <a:rPr 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障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sz="2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zhàng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  <a:p>
            <a:pPr>
              <a:lnSpc>
                <a:spcPct val="150000"/>
              </a:lnSpc>
            </a:pPr>
            <a:r>
              <a:rPr sz="24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概</a:t>
            </a:r>
            <a:r>
              <a:rPr 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率(</a:t>
            </a:r>
            <a:r>
              <a:rPr sz="2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gài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          </a:t>
            </a:r>
            <a:r>
              <a:rPr sz="2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五脏六</a:t>
            </a:r>
            <a:r>
              <a:rPr sz="2400" dirty="0" err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腑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sz="2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fǔ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  <a:p>
            <a:pPr>
              <a:lnSpc>
                <a:spcPct val="150000"/>
              </a:lnSpc>
            </a:pPr>
            <a:r>
              <a:rPr sz="2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千</a:t>
            </a:r>
            <a:r>
              <a:rPr sz="2400" dirty="0" err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钧</a:t>
            </a:r>
            <a:r>
              <a:rPr sz="2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重负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sz="2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jūn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      </a:t>
            </a:r>
            <a:r>
              <a:rPr 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sz="2400" dirty="0" err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耐</a:t>
            </a:r>
            <a:r>
              <a:rPr sz="2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人寻味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sz="2400" dirty="0" err="1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nài</a:t>
            </a:r>
            <a:r>
              <a:rPr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</a:p>
        </p:txBody>
      </p:sp>
      <p:sp>
        <p:nvSpPr>
          <p:cNvPr id="15" name="文本框 5"/>
          <p:cNvSpPr txBox="1"/>
          <p:nvPr/>
        </p:nvSpPr>
        <p:spPr>
          <a:xfrm>
            <a:off x="4438651" y="314775"/>
            <a:ext cx="1885950" cy="713105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>
            <a:defPPr>
              <a:defRPr lang="zh-CN"/>
            </a:defPPr>
            <a:lvl1pPr>
              <a:defRPr sz="3200">
                <a:latin typeface="GillSans Light" panose="020B0402020204020204" pitchFamily="34" charset="0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2800" b="1" smtClean="0">
                <a:solidFill>
                  <a:schemeClr val="accent1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音形识记</a:t>
            </a:r>
            <a:endParaRPr lang="en-US" altLang="zh-CN" sz="2800" b="1" smtClean="0">
              <a:solidFill>
                <a:schemeClr val="accent1">
                  <a:lumMod val="7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5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24"/>
                            </p:stCondLst>
                            <p:childTnLst>
                              <p:par>
                                <p:cTn id="2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5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90550" y="506738"/>
            <a:ext cx="3342005" cy="621030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r>
              <a:rPr lang="zh-CN" altLang="en-US" sz="3600" b="1" smtClean="0">
                <a:solidFill>
                  <a:srgbClr val="BE6387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本课知识清单</a:t>
            </a:r>
            <a:endParaRPr lang="zh-CN" altLang="en-US" sz="3600" b="1" smtClean="0">
              <a:solidFill>
                <a:srgbClr val="BE6387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3932238" y="1470483"/>
            <a:ext cx="1268412" cy="4914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600" b="1" smtClean="0">
                <a:solidFill>
                  <a:schemeClr val="accent6">
                    <a:lumMod val="75000"/>
                  </a:schemeClr>
                </a:solidFill>
              </a:rPr>
              <a:t>多音字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1295" y="2381258"/>
            <a:ext cx="8772525" cy="1333500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90550" y="368627"/>
            <a:ext cx="3342005" cy="621030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r>
              <a:rPr lang="zh-CN" altLang="en-US" sz="3600" b="1" smtClean="0">
                <a:solidFill>
                  <a:srgbClr val="BE6387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本课知识清单</a:t>
            </a:r>
            <a:endParaRPr lang="zh-CN" altLang="en-US" sz="3600" b="1" smtClean="0">
              <a:solidFill>
                <a:srgbClr val="BE6387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3932238" y="1332372"/>
            <a:ext cx="1268412" cy="4914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600" b="1" smtClean="0">
                <a:solidFill>
                  <a:schemeClr val="accent6">
                    <a:lumMod val="75000"/>
                  </a:schemeClr>
                </a:solidFill>
              </a:rPr>
              <a:t>形近字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070" y="1857370"/>
            <a:ext cx="9039225" cy="2038350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90550" y="393235"/>
            <a:ext cx="2999740" cy="621030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r>
              <a:rPr lang="zh-CN" altLang="en-US" sz="3600" b="1" smtClean="0">
                <a:solidFill>
                  <a:srgbClr val="BE6387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本课知识清单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3589338" y="746930"/>
            <a:ext cx="2030411" cy="4914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2600" b="1" smtClean="0">
                <a:solidFill>
                  <a:schemeClr val="accent6">
                    <a:lumMod val="75000"/>
                  </a:schemeClr>
                </a:solidFill>
              </a:rPr>
              <a:t>近义词辨析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201335" y="1676729"/>
          <a:ext cx="6884670" cy="25380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5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5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82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54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635"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sz="1800" b="1" spc="120">
                          <a:solidFill>
                            <a:srgbClr val="64646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词　语</a:t>
                      </a:r>
                    </a:p>
                  </a:txBody>
                  <a:tcPr marL="177800" marR="177800" marT="25400" marB="2540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sz="1800" b="1" spc="120">
                          <a:solidFill>
                            <a:srgbClr val="64646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相同点</a:t>
                      </a:r>
                    </a:p>
                  </a:txBody>
                  <a:tcPr marL="177800" marR="177800" marT="25400" marB="2540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sz="1800" b="1" spc="120">
                          <a:solidFill>
                            <a:srgbClr val="64646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不同点</a:t>
                      </a:r>
                    </a:p>
                  </a:txBody>
                  <a:tcPr marL="177800" marR="177800" marT="25400" marB="2540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sz="1800" b="1" spc="120">
                          <a:solidFill>
                            <a:srgbClr val="64646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例　句</a:t>
                      </a:r>
                    </a:p>
                  </a:txBody>
                  <a:tcPr marL="177800" marR="177800" marT="25400" marB="2540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1545">
                <a:tc rowSpan="2">
                  <a:txBody>
                    <a:bodyPr/>
                    <a:lstStyle/>
                    <a:p>
                      <a:pPr indent="0" algn="l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sz="1600" b="0" spc="120">
                          <a:solidFill>
                            <a:srgbClr val="646464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严谨严密</a:t>
                      </a:r>
                    </a:p>
                  </a:txBody>
                  <a:tcPr marL="177800" marR="177800" marT="25400" marB="2540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l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sz="1600" b="0" spc="12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都有周到、周全的意思。</a:t>
                      </a:r>
                    </a:p>
                  </a:txBody>
                  <a:tcPr marL="177800" marR="177800" marT="25400" marB="2540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sz="1600" b="0" spc="12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“严谨”形容态度严肃谨慎,细致、周全、完善,追求完美。</a:t>
                      </a:r>
                    </a:p>
                  </a:txBody>
                  <a:tcPr marL="177800" marR="177800" marT="25400" marB="2540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646464"/>
                      </a:solidFill>
                      <a:prstDash val="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sz="1600" b="0" spc="12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科学家应以严谨的态度搞研究。</a:t>
                      </a:r>
                    </a:p>
                  </a:txBody>
                  <a:tcPr marL="177800" marR="177800" marT="25400" marB="2540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646464"/>
                      </a:solidFill>
                      <a:prstDash val="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491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B w="28575">
                      <a:solidFill>
                        <a:srgbClr val="646464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B w="28575">
                      <a:solidFill>
                        <a:srgbClr val="64646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sz="1600" b="0" spc="12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“严密”是指事物之间结合得紧密,没有空隙,没有疏漏。</a:t>
                      </a:r>
                    </a:p>
                  </a:txBody>
                  <a:tcPr marL="177800" marR="177800" marT="25400" marB="2540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9525">
                      <a:solidFill>
                        <a:srgbClr val="646464"/>
                      </a:solidFill>
                      <a:prstDash val="dash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en-US" sz="1600" b="0" spc="120">
                          <a:solidFill>
                            <a:srgbClr val="40404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微软雅黑" panose="020B0503020204020204" pitchFamily="34" charset="-122"/>
                        </a:rPr>
                        <a:t>这些服务器是被严密监控的,黑客的任何访问都会被探测到。</a:t>
                      </a:r>
                    </a:p>
                  </a:txBody>
                  <a:tcPr marL="177800" marR="177800" marT="25400" marB="25400" anchor="ctr">
                    <a:lnL w="9525">
                      <a:solidFill>
                        <a:srgbClr val="646464"/>
                      </a:solidFill>
                      <a:prstDash val="dash"/>
                    </a:lnL>
                    <a:lnR w="9525">
                      <a:solidFill>
                        <a:srgbClr val="646464"/>
                      </a:solidFill>
                      <a:prstDash val="dash"/>
                    </a:lnR>
                    <a:lnT w="9525">
                      <a:solidFill>
                        <a:srgbClr val="646464"/>
                      </a:solidFill>
                      <a:prstDash val="dash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47700" y="259547"/>
            <a:ext cx="2983865" cy="621030"/>
          </a:xfrm>
          <a:prstGeom prst="rect">
            <a:avLst/>
          </a:prstGeom>
          <a:noFill/>
        </p:spPr>
        <p:txBody>
          <a:bodyPr wrap="square" lIns="68579" tIns="34289" rIns="68579" bIns="34289" rtlCol="0">
            <a:spAutoFit/>
          </a:bodyPr>
          <a:lstStyle/>
          <a:p>
            <a:r>
              <a:rPr lang="zh-CN" altLang="en-US" sz="3600" b="1" smtClean="0">
                <a:solidFill>
                  <a:srgbClr val="BE6387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本课知识清单</a:t>
            </a:r>
          </a:p>
        </p:txBody>
      </p:sp>
      <p:sp>
        <p:nvSpPr>
          <p:cNvPr id="13" name="文本框 5"/>
          <p:cNvSpPr txBox="1"/>
          <p:nvPr/>
        </p:nvSpPr>
        <p:spPr>
          <a:xfrm>
            <a:off x="3838575" y="624401"/>
            <a:ext cx="1724026" cy="621030"/>
          </a:xfrm>
          <a:prstGeom prst="rect">
            <a:avLst/>
          </a:prstGeom>
        </p:spPr>
        <p:txBody>
          <a:bodyPr wrap="square" lIns="68579" tIns="34289" rIns="68579" bIns="34289" rtlCol="0">
            <a:spAutoFit/>
          </a:bodyPr>
          <a:lstStyle>
            <a:defPPr>
              <a:defRPr lang="zh-CN"/>
            </a:defPPr>
            <a:lvl1pPr>
              <a:defRPr sz="3200">
                <a:latin typeface="GillSans Light" panose="020B0402020204020204" pitchFamily="34" charset="0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2400" b="1" smtClean="0">
                <a:solidFill>
                  <a:schemeClr val="accent2">
                    <a:lumMod val="75000"/>
                  </a:schemeClr>
                </a:solidFill>
              </a:rPr>
              <a:t>词语释义</a:t>
            </a:r>
          </a:p>
        </p:txBody>
      </p:sp>
      <p:sp>
        <p:nvSpPr>
          <p:cNvPr id="14" name="矩形 13"/>
          <p:cNvSpPr/>
          <p:nvPr/>
        </p:nvSpPr>
        <p:spPr>
          <a:xfrm>
            <a:off x="647700" y="1031257"/>
            <a:ext cx="7969250" cy="3969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smtClean="0">
                <a:latin typeface="+mj-ea"/>
                <a:ea typeface="+mj-ea"/>
                <a:cs typeface="+mj-ea"/>
              </a:rPr>
              <a:t>炽热:温度高;极热。</a:t>
            </a:r>
          </a:p>
          <a:p>
            <a:pPr>
              <a:lnSpc>
                <a:spcPct val="150000"/>
              </a:lnSpc>
            </a:pPr>
            <a:r>
              <a:rPr lang="zh-CN" altLang="en-US" sz="2400" b="1" smtClean="0">
                <a:latin typeface="+mj-ea"/>
                <a:ea typeface="+mj-ea"/>
                <a:cs typeface="+mj-ea"/>
              </a:rPr>
              <a:t>遨游:漫游;游历。</a:t>
            </a:r>
          </a:p>
          <a:p>
            <a:pPr>
              <a:lnSpc>
                <a:spcPct val="150000"/>
              </a:lnSpc>
            </a:pPr>
            <a:r>
              <a:rPr lang="zh-CN" altLang="en-US" sz="2400" b="1" smtClean="0">
                <a:latin typeface="+mj-ea"/>
                <a:ea typeface="+mj-ea"/>
                <a:cs typeface="+mj-ea"/>
              </a:rPr>
              <a:t>负荷:承受的重量。这里指承受的压力。</a:t>
            </a:r>
          </a:p>
          <a:p>
            <a:pPr>
              <a:lnSpc>
                <a:spcPct val="150000"/>
              </a:lnSpc>
            </a:pPr>
            <a:r>
              <a:rPr lang="zh-CN" altLang="en-US" sz="2400" b="1" smtClean="0">
                <a:latin typeface="+mj-ea"/>
                <a:ea typeface="+mj-ea"/>
                <a:cs typeface="+mj-ea"/>
              </a:rPr>
              <a:t>俯瞰:从高处往下看。注意:“俯看”是弯腰低头向下看的意思,“俯瞰”强调从高处往下看,不可以混淆。例句:</a:t>
            </a:r>
            <a:r>
              <a:rPr lang="zh-CN" altLang="en-US" sz="2400" b="1" smtClean="0">
                <a:latin typeface="方正舒体" panose="02010601030101010101" charset="-122"/>
                <a:ea typeface="方正舒体" panose="02010601030101010101" charset="-122"/>
                <a:cs typeface="方正舒体" panose="02010601030101010101" charset="-122"/>
              </a:rPr>
              <a:t>站在峰峦雄伟的高山上,俯瞰一潭清澈见底的湖水这一切令人赏心悦目。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5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3d0f9846-ebf3-4f30-befb-a39efa9a6383}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1168</Words>
  <Application>Microsoft Office PowerPoint</Application>
  <PresentationFormat>全屏显示(16:9)</PresentationFormat>
  <Paragraphs>163</Paragraphs>
  <Slides>34</Slides>
  <Notes>33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34</vt:i4>
      </vt:variant>
    </vt:vector>
  </HeadingPairs>
  <TitlesOfParts>
    <vt:vector size="46" baseType="lpstr">
      <vt:lpstr>GillSans Light</vt:lpstr>
      <vt:lpstr>方正舒体</vt:lpstr>
      <vt:lpstr>黑体</vt:lpstr>
      <vt:lpstr>华文楷体</vt:lpstr>
      <vt:lpstr>楷体</vt:lpstr>
      <vt:lpstr>宋体</vt:lpstr>
      <vt:lpstr>微软雅黑</vt:lpstr>
      <vt:lpstr>Arial</vt:lpstr>
      <vt:lpstr>Calibri</vt:lpstr>
      <vt:lpstr>Wingdings</vt:lpstr>
      <vt:lpstr>www.2ppt.com</vt:lpstr>
      <vt:lpstr>第一PPT模板网-WWW.1PPT.COM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cp:lastPrinted>2021-02-15T16:20:00Z</cp:lastPrinted>
  <dcterms:created xsi:type="dcterms:W3CDTF">2021-05-19T23:42:20Z</dcterms:created>
  <dcterms:modified xsi:type="dcterms:W3CDTF">2023-01-11T01:30:48Z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KSOSaveFontToCloudKey">
    <vt:lpwstr>9027351_btnclosed</vt:lpwstr>
  </property>
  <property fmtid="{D5CDD505-2E9C-101B-9397-08002B2CF9AE}" pid="7" name="ICV">
    <vt:lpwstr>EE70B65A831F41E6A2E4BC6F8F844348</vt:lpwstr>
  </property>
  <property fmtid="{D5CDD505-2E9C-101B-9397-08002B2CF9AE}" pid="8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