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5" r:id="rId2"/>
    <p:sldId id="277" r:id="rId3"/>
    <p:sldId id="432" r:id="rId4"/>
    <p:sldId id="457" r:id="rId5"/>
    <p:sldId id="474" r:id="rId6"/>
    <p:sldId id="464" r:id="rId7"/>
    <p:sldId id="478" r:id="rId8"/>
    <p:sldId id="479" r:id="rId9"/>
    <p:sldId id="481" r:id="rId10"/>
    <p:sldId id="482" r:id="rId11"/>
    <p:sldId id="483" r:id="rId12"/>
    <p:sldId id="487" r:id="rId13"/>
    <p:sldId id="476" r:id="rId14"/>
    <p:sldId id="484" r:id="rId15"/>
    <p:sldId id="485" r:id="rId16"/>
    <p:sldId id="486" r:id="rId17"/>
    <p:sldId id="276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033F3-9358-49C1-BCA8-264D4FDCE98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2601-8C92-446F-B9AF-56CD066F0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92830" y="97971"/>
            <a:ext cx="2883311" cy="2883311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72176" y="2171701"/>
            <a:ext cx="4567380" cy="456738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rgbClr val="EC5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rgbClr val="EC5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jpeg"/><Relationship Id="rId5" Type="http://schemas.openxmlformats.org/officeDocument/2006/relationships/tags" Target="../tags/tag5.xml"/><Relationship Id="rId10" Type="http://schemas.openxmlformats.org/officeDocument/2006/relationships/image" Target="../media/image2.jpe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4.png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7176140" y="-2258834"/>
            <a:ext cx="4241774" cy="4241774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7" name="图片占位符 36"/>
          <p:cNvPicPr>
            <a:picLocks noGrp="1" noChangeAspect="1"/>
          </p:cNvPicPr>
          <p:nvPr>
            <p:ph type="pic" sz="quarter" idx="10"/>
          </p:nvPr>
        </p:nvPicPr>
        <p:blipFill>
          <a:blip r:embed="rId10" cstate="email"/>
          <a:srcRect/>
          <a:stretch>
            <a:fillRect/>
          </a:stretch>
        </p:blipFill>
        <p:spPr>
          <a:xfrm>
            <a:off x="4710113" y="304800"/>
            <a:ext cx="2350294" cy="2350294"/>
          </a:xfrm>
        </p:spPr>
      </p:pic>
      <p:grpSp>
        <p:nvGrpSpPr>
          <p:cNvPr id="25" name="PA-组合 24"/>
          <p:cNvGrpSpPr/>
          <p:nvPr>
            <p:custDataLst>
              <p:tags r:id="rId1"/>
            </p:custDataLst>
          </p:nvPr>
        </p:nvGrpSpPr>
        <p:grpSpPr>
          <a:xfrm>
            <a:off x="574270" y="2287430"/>
            <a:ext cx="4797995" cy="1078915"/>
            <a:chOff x="1571361" y="2753282"/>
            <a:chExt cx="6397326" cy="1438553"/>
          </a:xfrm>
        </p:grpSpPr>
        <p:sp>
          <p:nvSpPr>
            <p:cNvPr id="26" name="PA-矩形 25"/>
            <p:cNvSpPr/>
            <p:nvPr>
              <p:custDataLst>
                <p:tags r:id="rId5"/>
              </p:custDataLst>
            </p:nvPr>
          </p:nvSpPr>
          <p:spPr bwMode="auto">
            <a:xfrm>
              <a:off x="1602934" y="2753282"/>
              <a:ext cx="636575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2400" b="1" kern="100" dirty="0">
                  <a:cs typeface="+mn-ea"/>
                  <a:sym typeface="+mn-lt"/>
                </a:rPr>
                <a:t>3.4.3 </a:t>
              </a:r>
              <a:r>
                <a:rPr lang="zh-CN" altLang="en-US" sz="2400" b="1" kern="100" dirty="0">
                  <a:cs typeface="+mn-ea"/>
                  <a:sym typeface="+mn-lt"/>
                </a:rPr>
                <a:t>实际问题与一元一次方程</a:t>
              </a:r>
            </a:p>
          </p:txBody>
        </p:sp>
        <p:sp>
          <p:nvSpPr>
            <p:cNvPr id="29" name="PA-矩形 28"/>
            <p:cNvSpPr/>
            <p:nvPr>
              <p:custDataLst>
                <p:tags r:id="rId6"/>
              </p:custDataLst>
            </p:nvPr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0" name="PA-直接连接符 29"/>
            <p:cNvCxnSpPr/>
            <p:nvPr>
              <p:custDataLst>
                <p:tags r:id="rId7"/>
              </p:custDataLst>
            </p:nvPr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PA-矩形 30"/>
          <p:cNvSpPr/>
          <p:nvPr>
            <p:custDataLst>
              <p:tags r:id="rId2"/>
            </p:custDataLst>
          </p:nvPr>
        </p:nvSpPr>
        <p:spPr bwMode="auto">
          <a:xfrm>
            <a:off x="574270" y="1805681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PA-文本框 31"/>
          <p:cNvSpPr txBox="1"/>
          <p:nvPr>
            <p:custDataLst>
              <p:tags r:id="rId3"/>
            </p:custDataLst>
          </p:nvPr>
        </p:nvSpPr>
        <p:spPr>
          <a:xfrm>
            <a:off x="574271" y="3296001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PA-矩形 32"/>
          <p:cNvSpPr/>
          <p:nvPr>
            <p:custDataLst>
              <p:tags r:id="rId4"/>
            </p:custDataLst>
          </p:nvPr>
        </p:nvSpPr>
        <p:spPr>
          <a:xfrm>
            <a:off x="574271" y="2972696"/>
            <a:ext cx="2300814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（球赛积分表）</a:t>
            </a: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11" cstate="email"/>
          <a:srcRect/>
          <a:stretch>
            <a:fillRect/>
          </a:stretch>
        </p:blipFill>
        <p:spPr/>
      </p:pic>
      <p:sp>
        <p:nvSpPr>
          <p:cNvPr id="17" name="矩形 16"/>
          <p:cNvSpPr/>
          <p:nvPr/>
        </p:nvSpPr>
        <p:spPr>
          <a:xfrm>
            <a:off x="1030328" y="4154176"/>
            <a:ext cx="2474075" cy="3739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32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32" grpId="0"/>
          <p:bldP spid="3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662" y="1316723"/>
            <a:ext cx="3329741" cy="279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3733215" y="855633"/>
            <a:ext cx="5290046" cy="74640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问题六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en-US" altLang="zh-CN" sz="28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某队的胜场总积分能等于它的负场总积分吗？</a:t>
            </a:r>
          </a:p>
        </p:txBody>
      </p:sp>
      <p:sp>
        <p:nvSpPr>
          <p:cNvPr id="10" name="矩形 9"/>
          <p:cNvSpPr/>
          <p:nvPr/>
        </p:nvSpPr>
        <p:spPr>
          <a:xfrm>
            <a:off x="3733215" y="1492214"/>
            <a:ext cx="6034268" cy="36086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）如果某队胜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场，总场次为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场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则负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场；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）胜一场积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分，则负一场积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）胜场积分为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分，负场积分为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）若胜场总积分等于它的负场总积分，则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它们的数量关系为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m=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，胜负场积分相同</a:t>
            </a:r>
            <a:r>
              <a:rPr lang="zh-CN" altLang="en-US" sz="2000" dirty="0" smtClean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59762" y="1926376"/>
            <a:ext cx="7147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39619" y="2416294"/>
            <a:ext cx="98720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14-m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477135" y="3305708"/>
            <a:ext cx="987202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(14-m)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86787" y="3322086"/>
            <a:ext cx="9872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2m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01925" y="2852415"/>
            <a:ext cx="7147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59761" y="2866361"/>
            <a:ext cx="7147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12979" y="4178530"/>
            <a:ext cx="2928312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2m=(14-m)</a:t>
            </a:r>
            <a:endParaRPr lang="zh-CN" altLang="en-US" sz="15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4938372" y="4620293"/>
                <a:ext cx="496831" cy="38702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1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1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𝟏𝟒</m:t>
                          </m:r>
                        </m:num>
                        <m:den>
                          <m:r>
                            <a:rPr lang="en-US" altLang="zh-CN" sz="11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zh-CN" altLang="en-US" sz="11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372" y="4620293"/>
                <a:ext cx="496831" cy="387029"/>
              </a:xfrm>
              <a:prstGeom prst="rect">
                <a:avLst/>
              </a:prstGeom>
              <a:blipFill rotWithShape="1">
                <a:blip r:embed="rId4"/>
                <a:stretch>
                  <a:fillRect l="-123" t="-9" r="48" b="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1390" y="2027735"/>
            <a:ext cx="3220036" cy="2707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561390" y="925954"/>
            <a:ext cx="5290046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问题六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某队的胜场总积分能等于它的负场总积分吗？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66724" y="1875465"/>
            <a:ext cx="4029551" cy="62324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chemeClr val="tx1"/>
                </a:solidFill>
                <a:cs typeface="+mn-ea"/>
                <a:sym typeface="+mn-lt"/>
              </a:rPr>
              <a:t>m</a:t>
            </a:r>
            <a:r>
              <a:rPr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表示什么量？他可以是分数吗？由此你能得出什么结论？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"/>
              <p:cNvSpPr txBox="1">
                <a:spLocks noChangeArrowheads="1"/>
              </p:cNvSpPr>
              <p:nvPr/>
            </p:nvSpPr>
            <p:spPr bwMode="auto">
              <a:xfrm>
                <a:off x="4193810" y="2459664"/>
                <a:ext cx="4388802" cy="2121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685800" eaLnBrk="1" hangingPunct="1">
                  <a:lnSpc>
                    <a:spcPct val="200000"/>
                  </a:lnSpc>
                  <a:defRPr/>
                </a:pPr>
                <a:r>
                  <a:rPr lang="zh-CN" altLang="en-US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解决实际问题时，要考虑得到的结果是不是符合实际</a:t>
                </a:r>
                <a:r>
                  <a:rPr lang="en-US" altLang="zh-CN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  <a:r>
                  <a:rPr lang="en-US" altLang="zh-CN" sz="15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的值必须是整数，所以</a:t>
                </a:r>
                <a:r>
                  <a:rPr lang="en-US" altLang="zh-CN" sz="1500" b="1" i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 </a:t>
                </a:r>
                <a:r>
                  <a:rPr lang="en-US" altLang="zh-CN" sz="15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</a:t>
                </a:r>
                <a:r>
                  <a:rPr lang="zh-CN" altLang="en-US" sz="15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𝟏𝟒</m:t>
                        </m:r>
                      </m:num>
                      <m:den>
                        <m:r>
                          <a:rPr lang="zh-CN" altLang="en-US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zh-CN" altLang="en-US" sz="15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不符合实际</a:t>
                </a:r>
                <a:r>
                  <a:rPr lang="zh-CN" altLang="en-US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，由此可以判定</a:t>
                </a:r>
                <a:r>
                  <a:rPr lang="zh-CN" altLang="en-US" sz="15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没有哪个队的胜场总积分等于负场总积分</a:t>
                </a:r>
                <a:r>
                  <a:rPr lang="en-US" altLang="zh-CN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20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3810" y="2459664"/>
                <a:ext cx="4388802" cy="2121093"/>
              </a:xfrm>
              <a:prstGeom prst="rect">
                <a:avLst/>
              </a:prstGeom>
              <a:blipFill rotWithShape="1">
                <a:blip r:embed="rId4"/>
                <a:stretch>
                  <a:fillRect l="-6" t="-15" r="13" b="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9655" y="931398"/>
            <a:ext cx="7764690" cy="97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685800" eaLnBrk="1" hangingPunct="1">
              <a:lnSpc>
                <a:spcPct val="150000"/>
              </a:lnSpc>
              <a:buClr>
                <a:srgbClr val="D9BE02"/>
              </a:buClr>
              <a:buNone/>
            </a:pP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       某校组织院系足球赛，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队在第一轮比赛中共赛了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场，得分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23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分．比赛规定胜一场得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分，平一场得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分，负一场得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分，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 A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队在这一轮中只负了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场，那么这个队胜了几场？又平了几场呢？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" name="Text Box 4"/>
          <p:cNvSpPr>
            <a:spLocks noChangeArrowheads="1"/>
          </p:cNvSpPr>
          <p:nvPr/>
        </p:nvSpPr>
        <p:spPr bwMode="auto">
          <a:xfrm>
            <a:off x="718230" y="2181523"/>
            <a:ext cx="5892190" cy="214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15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解：设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队在第一轮比赛中共胜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场，则平了（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11-2-x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）场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algn="ctr" defTabSz="685800" eaLnBrk="1" hangingPunct="1">
              <a:lnSpc>
                <a:spcPct val="150000"/>
              </a:lnSpc>
            </a:pP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3x +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9-x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+ 0×2 = 23</a:t>
            </a:r>
          </a:p>
          <a:p>
            <a:pPr algn="ctr" defTabSz="685800" eaLnBrk="1" hangingPunct="1">
              <a:lnSpc>
                <a:spcPct val="15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解得：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x=7</a:t>
            </a:r>
          </a:p>
          <a:p>
            <a:pPr algn="ctr" defTabSz="685800" eaLnBrk="1" hangingPunct="1">
              <a:lnSpc>
                <a:spcPct val="15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则平了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9-x=2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场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algn="ctr" defTabSz="685800" eaLnBrk="1" hangingPunct="1">
              <a:lnSpc>
                <a:spcPct val="15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答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这个队胜了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场，平了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场。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35861" y="1026337"/>
            <a:ext cx="7872279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．甲、乙两队开展足球对抗赛，规定每队胜一场得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分，平一场得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分，负一场得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若甲队胜场是平场的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倍，平场比负场多一场，共得了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分，则甲队胜了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场，平了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场，负了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635861" y="2197007"/>
                <a:ext cx="5669280" cy="262331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6,    3,    2    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设甲队胜了</a:t>
                </a:r>
                <a:r>
                  <a:rPr lang="en-US" altLang="zh-CN" sz="15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场，则平了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场，负了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场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,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根据题意可得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×1+</m:t>
                    </m:r>
                    <m:d>
                      <m:d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1500" i="1" kern="10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1500" i="1" kern="10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1500" i="1" kern="10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e>
                    </m:d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×0=21</m:t>
                    </m:r>
                  </m:oMath>
                </a14:m>
                <a:r>
                  <a:rPr lang="en-US" altLang="zh-CN" sz="1500" kern="100" dirty="0">
                    <a:cs typeface="+mn-ea"/>
                    <a:sym typeface="+mn-lt"/>
                  </a:rPr>
                  <a:t>,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解得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:</a:t>
                </a:r>
                <a:r>
                  <a:rPr lang="en-US" altLang="zh-CN" sz="1500" i="1" kern="100" dirty="0">
                    <a:cs typeface="+mn-ea"/>
                    <a:sym typeface="+mn-lt"/>
                  </a:rPr>
                  <a:t>x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=6,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所以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en-US" altLang="zh-CN" sz="1500" kern="100" dirty="0">
                    <a:cs typeface="+mn-ea"/>
                    <a:sym typeface="+mn-lt"/>
                  </a:rPr>
                  <a:t> 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−1=2</m:t>
                    </m:r>
                  </m:oMath>
                </a14:m>
                <a:endParaRPr lang="zh-CN" altLang="zh-CN" sz="1500" kern="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61" y="2197007"/>
                <a:ext cx="5669280" cy="2623314"/>
              </a:xfrm>
              <a:prstGeom prst="rect">
                <a:avLst/>
              </a:prstGeom>
              <a:blipFill rotWithShape="1">
                <a:blip r:embed="rId3"/>
                <a:stretch>
                  <a:fillRect l="-4" t="-21" r="4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2818" y="964646"/>
            <a:ext cx="7578365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．校园足球联赛规则规定：胜一场得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分，平一场得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分，负一场得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某队比赛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场保持不败，得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18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分，则该队共胜几场？若设该队胜了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场，则可列方程为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__________________.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2818" y="2200054"/>
            <a:ext cx="5037239" cy="23775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【答案】</a:t>
            </a:r>
            <a:r>
              <a:rPr lang="en-US" altLang="zh-CN" sz="1500" kern="100" dirty="0">
                <a:cs typeface="+mn-ea"/>
                <a:sym typeface="+mn-lt"/>
              </a:rPr>
              <a:t>3x+</a:t>
            </a: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8-x</a:t>
            </a:r>
            <a:r>
              <a:rPr lang="zh-CN" altLang="zh-CN" sz="1500" kern="100" dirty="0">
                <a:cs typeface="+mn-ea"/>
                <a:sym typeface="+mn-lt"/>
              </a:rPr>
              <a:t>）</a:t>
            </a:r>
            <a:r>
              <a:rPr lang="en-US" altLang="zh-CN" sz="1500" kern="100" dirty="0">
                <a:cs typeface="+mn-ea"/>
                <a:sym typeface="+mn-lt"/>
              </a:rPr>
              <a:t>=18</a:t>
            </a:r>
            <a:endParaRPr lang="zh-CN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【详解】</a:t>
            </a:r>
            <a:endParaRPr lang="en-US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en-US" altLang="zh-CN" sz="1500" kern="100" dirty="0">
                <a:cs typeface="+mn-ea"/>
                <a:sym typeface="+mn-lt"/>
              </a:rPr>
              <a:t>8</a:t>
            </a:r>
            <a:r>
              <a:rPr lang="zh-CN" altLang="en-US" sz="1500" kern="100" dirty="0">
                <a:cs typeface="+mn-ea"/>
                <a:sym typeface="+mn-lt"/>
              </a:rPr>
              <a:t>场比赛不败，说明这</a:t>
            </a:r>
            <a:r>
              <a:rPr lang="en-US" altLang="zh-CN" sz="1500" kern="100" dirty="0">
                <a:cs typeface="+mn-ea"/>
                <a:sym typeface="+mn-lt"/>
              </a:rPr>
              <a:t>8</a:t>
            </a:r>
            <a:r>
              <a:rPr lang="zh-CN" altLang="en-US" sz="1500" kern="100" dirty="0">
                <a:cs typeface="+mn-ea"/>
                <a:sym typeface="+mn-lt"/>
              </a:rPr>
              <a:t>场比赛中只有赢或平局。</a:t>
            </a:r>
            <a:endParaRPr lang="zh-CN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根据题意得：</a:t>
            </a:r>
            <a:r>
              <a:rPr lang="en-US" altLang="zh-CN" sz="1500" kern="100" dirty="0">
                <a:cs typeface="+mn-ea"/>
                <a:sym typeface="+mn-lt"/>
              </a:rPr>
              <a:t>3x+</a:t>
            </a: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8-x</a:t>
            </a:r>
            <a:r>
              <a:rPr lang="zh-CN" altLang="zh-CN" sz="1500" kern="100" dirty="0">
                <a:cs typeface="+mn-ea"/>
                <a:sym typeface="+mn-lt"/>
              </a:rPr>
              <a:t>）</a:t>
            </a:r>
            <a:r>
              <a:rPr lang="en-US" altLang="zh-CN" sz="1500" kern="100" dirty="0">
                <a:cs typeface="+mn-ea"/>
                <a:sym typeface="+mn-lt"/>
              </a:rPr>
              <a:t>=18</a:t>
            </a:r>
            <a:r>
              <a:rPr lang="zh-CN" altLang="zh-CN" sz="1500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故答案为：</a:t>
            </a:r>
            <a:r>
              <a:rPr lang="en-US" altLang="zh-CN" sz="1500" kern="100" dirty="0">
                <a:cs typeface="+mn-ea"/>
                <a:sym typeface="+mn-lt"/>
              </a:rPr>
              <a:t>3x+</a:t>
            </a: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8-x</a:t>
            </a:r>
            <a:r>
              <a:rPr lang="zh-CN" altLang="zh-CN" sz="1500" kern="100" dirty="0">
                <a:cs typeface="+mn-ea"/>
                <a:sym typeface="+mn-lt"/>
              </a:rPr>
              <a:t>）</a:t>
            </a:r>
            <a:r>
              <a:rPr lang="en-US" altLang="zh-CN" sz="1500" kern="100" dirty="0">
                <a:cs typeface="+mn-ea"/>
                <a:sym typeface="+mn-lt"/>
              </a:rPr>
              <a:t>=18</a:t>
            </a:r>
            <a:r>
              <a:rPr lang="zh-CN" altLang="zh-CN" sz="1500" kern="100" dirty="0">
                <a:cs typeface="+mn-ea"/>
                <a:sym typeface="+mn-lt"/>
              </a:rPr>
              <a:t>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827585" y="812247"/>
                <a:ext cx="7545707" cy="76174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．一次足球比赛中，若胜一场得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分，平一场得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分，负一场得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分，某队共进行了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15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场比赛，且所胜场数是所负场数的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倍，结果得了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27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分，则该队平了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场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</m:oMath>
                </a14:m>
                <a:endParaRPr lang="zh-CN" altLang="zh-CN" sz="15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5" y="812247"/>
                <a:ext cx="7545707" cy="761747"/>
              </a:xfrm>
              <a:prstGeom prst="rect">
                <a:avLst/>
              </a:prstGeom>
              <a:blipFill rotWithShape="1">
                <a:blip r:embed="rId3"/>
                <a:stretch>
                  <a:fillRect l="-2" t="-11" r="2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99147" y="1669244"/>
                <a:ext cx="7545707" cy="283923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3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设这个队在第一赛季中胜了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2x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场，负了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x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场，平了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15−3</m:t>
                        </m:r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场，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可得：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d>
                      <m:d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15−3</m:t>
                        </m:r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=27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15−12=3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答：该队平了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3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场，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故答案为：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3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47" y="1669244"/>
                <a:ext cx="7545707" cy="2839239"/>
              </a:xfrm>
              <a:prstGeom prst="rect">
                <a:avLst/>
              </a:prstGeom>
              <a:blipFill rotWithShape="1">
                <a:blip r:embed="rId4"/>
                <a:stretch>
                  <a:fillRect l="-4" t="-16" r="4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827585" y="812247"/>
                <a:ext cx="7846153" cy="76174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．某电台组织知识竞赛，共设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20</m:t>
                    </m:r>
                  </m:oMath>
                </a14:m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道选择题，各题分值相同，每题必答，下标记录了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</m:oMath>
                </a14:m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个参赛者的得分情况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参赛者的得分情况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参赛者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𝐷</m:t>
                    </m:r>
                  </m:oMath>
                </a14:m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得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76</m:t>
                    </m:r>
                  </m:oMath>
                </a14:m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分，它答对了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道题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endParaRPr lang="zh-CN" altLang="zh-CN" sz="15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5" y="812247"/>
                <a:ext cx="7846153" cy="761747"/>
              </a:xfrm>
              <a:prstGeom prst="rect">
                <a:avLst/>
              </a:prstGeom>
              <a:blipFill rotWithShape="1">
                <a:blip r:embed="rId3"/>
                <a:stretch>
                  <a:fillRect l="-2" t="-11" r="3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/>
            </p:nvGraphicFramePr>
            <p:xfrm>
              <a:off x="712332" y="1976763"/>
              <a:ext cx="4423685" cy="2661912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7566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2226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484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2993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参赛者</a:t>
                          </a: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答对题数</a:t>
                          </a: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答错题数</a:t>
                          </a: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得分</a:t>
                          </a: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94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/>
            </p:nvGraphicFramePr>
            <p:xfrm>
              <a:off x="712332" y="1976763"/>
              <a:ext cx="4423685" cy="2661912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756635"/>
                    <a:gridCol w="1322267"/>
                    <a:gridCol w="1214845"/>
                    <a:gridCol w="1129938"/>
                  </a:tblGrid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参赛者</a:t>
                          </a:r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答对题数</a:t>
                          </a:r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答错题数</a:t>
                          </a:r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得分</a:t>
                          </a:r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54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</a:tr>
                  <a:tr h="6654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</a:tr>
                  <a:tr h="6654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466261" y="1764653"/>
                <a:ext cx="3572964" cy="308613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16</m:t>
                    </m:r>
                  </m:oMath>
                </a14:m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由表可知：答对一题得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分，答错一题扣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分，</a:t>
                </a: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故设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答对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题，则答错（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20-x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）道题，</a:t>
                </a: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依题意得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5x-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20-x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=76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x=16,</a:t>
                </a:r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答对了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16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题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261" y="1764653"/>
                <a:ext cx="3572964" cy="3086133"/>
              </a:xfrm>
              <a:prstGeom prst="rect">
                <a:avLst/>
              </a:prstGeom>
              <a:blipFill rotWithShape="1">
                <a:blip r:embed="rId5"/>
                <a:stretch>
                  <a:fillRect l="-5" t="-20" r="-2008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7176140" y="-2258834"/>
            <a:ext cx="4241774" cy="4241774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0113" y="304800"/>
            <a:ext cx="2350294" cy="2350294"/>
          </a:xfrm>
        </p:spPr>
      </p:pic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grpSp>
        <p:nvGrpSpPr>
          <p:cNvPr id="25" name="组合 24"/>
          <p:cNvGrpSpPr/>
          <p:nvPr/>
        </p:nvGrpSpPr>
        <p:grpSpPr>
          <a:xfrm>
            <a:off x="574271" y="2533613"/>
            <a:ext cx="3859824" cy="1078915"/>
            <a:chOff x="1571361" y="2753282"/>
            <a:chExt cx="5146432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4" y="2753282"/>
              <a:ext cx="5114859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27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2" name="文本框 31"/>
          <p:cNvSpPr txBox="1"/>
          <p:nvPr/>
        </p:nvSpPr>
        <p:spPr>
          <a:xfrm>
            <a:off x="574271" y="3542184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74270" y="174172"/>
            <a:ext cx="827315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5" name="PA-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PA-文本框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1289" y="1894645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．掌握列方程解决实际问题的一般步骤；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．从表格获取信息寻找数量关系列方程；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．会通过列方程解决 “球赛积分表问题”</a:t>
            </a:r>
            <a:r>
              <a:rPr lang="en-US" altLang="zh-CN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PA-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1289" y="32653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PA-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建立模型解决实际问题的一般方法。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列方程解决 “球赛积分表问题”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PA-表格 5"/>
              <p:cNvGraphicFramePr>
                <a:graphicFrameLocks noGrp="1"/>
              </p:cNvGraphicFramePr>
              <p:nvPr>
                <p:custDataLst>
                  <p:tags r:id="rId1"/>
                </p:custDataLst>
              </p:nvPr>
            </p:nvGraphicFramePr>
            <p:xfrm>
              <a:off x="566739" y="1123951"/>
              <a:ext cx="8010525" cy="3514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978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47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3841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66685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9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8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51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6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51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8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，得解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200" i="1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200" b="1" i="1" u="sng" dirty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PA-表格 5"/>
              <p:cNvGraphicFramePr>
                <a:graphicFrameLocks noGrp="1"/>
              </p:cNvGraphicFramePr>
              <p:nvPr>
                <p:custDataLst>
                  <p:tags r:id="rId4"/>
                </p:custDataLst>
              </p:nvPr>
            </p:nvGraphicFramePr>
            <p:xfrm>
              <a:off x="566739" y="1123951"/>
              <a:ext cx="8010525" cy="3514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9783"/>
                    <a:gridCol w="2775479"/>
                    <a:gridCol w="1338411"/>
                    <a:gridCol w="2666852"/>
                  </a:tblGrid>
                  <a:tr h="409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48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51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736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51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  <a:endParaRPr lang="en-US" altLang="zh-CN" sz="1200" u="sng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184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文本框 5"/>
          <p:cNvSpPr txBox="1"/>
          <p:nvPr/>
        </p:nvSpPr>
        <p:spPr>
          <a:xfrm>
            <a:off x="1051474" y="352487"/>
            <a:ext cx="754960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回顾解一元一次方程的步骤及注意事项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-矩形 5"/>
          <p:cNvSpPr/>
          <p:nvPr>
            <p:custDataLst>
              <p:tags r:id="rId1"/>
            </p:custDataLst>
          </p:nvPr>
        </p:nvSpPr>
        <p:spPr>
          <a:xfrm>
            <a:off x="699022" y="1171882"/>
            <a:ext cx="8444978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审：理解并找出实际问题中的等量关系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设：用代数式表示实际问题中的基础数据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列：找到所列代数式中的等量关系，以此为依据列出方程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解：求解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验：考虑求出的解是否具有实际意义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答：实际问题的答案</a:t>
            </a:r>
            <a:r>
              <a:rPr lang="en-US" altLang="zh-CN" sz="18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4606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用方程解决实际问题的步骤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矩形 4"/>
          <p:cNvSpPr/>
          <p:nvPr>
            <p:custDataLst>
              <p:tags r:id="rId1"/>
            </p:custDataLst>
          </p:nvPr>
        </p:nvSpPr>
        <p:spPr>
          <a:xfrm>
            <a:off x="681815" y="1580231"/>
            <a:ext cx="3627628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500" b="1" dirty="0">
                <a:cs typeface="+mn-ea"/>
                <a:sym typeface="+mn-lt"/>
              </a:rPr>
              <a:t>      </a:t>
            </a:r>
            <a:r>
              <a:rPr lang="zh-CN" altLang="zh-CN" sz="1500" b="1" dirty="0">
                <a:cs typeface="+mn-ea"/>
                <a:sym typeface="+mn-lt"/>
              </a:rPr>
              <a:t>喜欢体育的同学经常观看各种不同类别的球赛，但是你们</a:t>
            </a:r>
            <a:r>
              <a:rPr lang="zh-CN" altLang="en-US" sz="1500" b="1" dirty="0">
                <a:cs typeface="+mn-ea"/>
                <a:sym typeface="+mn-lt"/>
              </a:rPr>
              <a:t>知道</a:t>
            </a:r>
            <a:r>
              <a:rPr lang="zh-CN" altLang="zh-CN" sz="1500" b="1" dirty="0">
                <a:cs typeface="+mn-ea"/>
                <a:sym typeface="+mn-lt"/>
              </a:rPr>
              <a:t>它们的计分规则</a:t>
            </a:r>
            <a:r>
              <a:rPr lang="zh-CN" altLang="en-US" sz="1500" b="1" dirty="0">
                <a:cs typeface="+mn-ea"/>
                <a:sym typeface="+mn-lt"/>
              </a:rPr>
              <a:t>吗？以及比赛是</a:t>
            </a:r>
            <a:r>
              <a:rPr lang="zh-CN" altLang="zh-CN" sz="1500" b="1" dirty="0">
                <a:cs typeface="+mn-ea"/>
                <a:sym typeface="+mn-lt"/>
              </a:rPr>
              <a:t>如何计算积分吗？这节课我们将学习如何用方程解决球赛积分问题</a:t>
            </a:r>
            <a:r>
              <a:rPr lang="en-US" altLang="zh-CN" sz="1500" b="1" dirty="0">
                <a:cs typeface="+mn-ea"/>
                <a:sym typeface="+mn-lt"/>
              </a:rPr>
              <a:t>.</a:t>
            </a:r>
            <a:endParaRPr lang="zh-CN" altLang="en-US" sz="15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225370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课前思考</a:t>
            </a:r>
          </a:p>
        </p:txBody>
      </p:sp>
      <p:pic>
        <p:nvPicPr>
          <p:cNvPr id="8" name="PA-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4834559" y="1519090"/>
            <a:ext cx="3407093" cy="2433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662" y="1316723"/>
            <a:ext cx="3329741" cy="279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4244479" y="1232262"/>
            <a:ext cx="5290046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问题一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zh-CN" altLang="en-US" sz="1500" b="1" dirty="0">
                <a:cs typeface="+mn-ea"/>
                <a:sym typeface="+mn-lt"/>
              </a:rPr>
              <a:t> 思考比赛场次、胜场、负场三者之间的关系？</a:t>
            </a:r>
          </a:p>
        </p:txBody>
      </p:sp>
      <p:sp>
        <p:nvSpPr>
          <p:cNvPr id="9" name="矩形: 圆角 8"/>
          <p:cNvSpPr/>
          <p:nvPr/>
        </p:nvSpPr>
        <p:spPr>
          <a:xfrm>
            <a:off x="1206501" y="1678171"/>
            <a:ext cx="1892300" cy="24378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26371" y="2716376"/>
            <a:ext cx="380897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比赛场次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胜场 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+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负场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662" y="1316723"/>
            <a:ext cx="3329741" cy="279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3987304" y="1041016"/>
            <a:ext cx="5290046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问题二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思考比赛积分、胜场积分、负场积分三者之间的关系？</a:t>
            </a:r>
          </a:p>
        </p:txBody>
      </p:sp>
      <p:sp>
        <p:nvSpPr>
          <p:cNvPr id="10" name="矩形 9"/>
          <p:cNvSpPr/>
          <p:nvPr/>
        </p:nvSpPr>
        <p:spPr>
          <a:xfrm>
            <a:off x="4130925" y="2048530"/>
            <a:ext cx="399532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比赛积分</a:t>
            </a:r>
            <a:r>
              <a:rPr lang="en-US" altLang="zh-CN" sz="21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胜场积分 </a:t>
            </a:r>
            <a:r>
              <a:rPr lang="en-US" altLang="zh-CN" sz="2100" b="1" dirty="0">
                <a:solidFill>
                  <a:srgbClr val="FF0000"/>
                </a:solidFill>
                <a:cs typeface="+mn-ea"/>
                <a:sym typeface="+mn-lt"/>
              </a:rPr>
              <a:t>+ </a:t>
            </a:r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负场积分</a:t>
            </a:r>
            <a:endParaRPr lang="zh-CN" altLang="en-US" sz="21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92825" y="2690892"/>
            <a:ext cx="5290046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问题三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观察钢铁队的比赛积分，你发现了什么？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130925" y="3579474"/>
            <a:ext cx="4160392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钢铁队胜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场，</a:t>
            </a:r>
            <a:endParaRPr lang="en-US" altLang="zh-CN" sz="18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负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场，积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分，说明负一场积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662" y="1316723"/>
            <a:ext cx="3329741" cy="279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4034929" y="1159949"/>
            <a:ext cx="5290046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问题四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问题三中我们发现负一场积一分，那么赢一  场积多少分？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39186" y="2158998"/>
            <a:ext cx="5404669" cy="2146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以雄鹰队为例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已知雄鹰队胜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场，负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场，积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21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分。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设赢一场积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分，则赢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场积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7x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7x+7×1=21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解得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x=2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则赢一场积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346662" y="2997201"/>
            <a:ext cx="3329741" cy="27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4347" y="2033136"/>
            <a:ext cx="3044181" cy="2559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309605" y="939778"/>
            <a:ext cx="5799728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问题五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用式子表示总积分与胜负场积分之间的数量关系？</a:t>
            </a:r>
          </a:p>
        </p:txBody>
      </p:sp>
      <p:sp>
        <p:nvSpPr>
          <p:cNvPr id="9" name="矩形 8"/>
          <p:cNvSpPr/>
          <p:nvPr/>
        </p:nvSpPr>
        <p:spPr>
          <a:xfrm>
            <a:off x="3945313" y="1733410"/>
            <a:ext cx="6034268" cy="30700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b="1" dirty="0">
                <a:cs typeface="+mn-ea"/>
                <a:sym typeface="+mn-lt"/>
              </a:rPr>
              <a:t>分析：</a:t>
            </a:r>
            <a:endParaRPr lang="en-US" altLang="zh-CN" sz="15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）如果某队胜</a:t>
            </a:r>
            <a:r>
              <a:rPr lang="en-US" altLang="zh-CN" sz="1500" dirty="0">
                <a:cs typeface="+mn-ea"/>
                <a:sym typeface="+mn-lt"/>
              </a:rPr>
              <a:t>m</a:t>
            </a:r>
            <a:r>
              <a:rPr lang="zh-CN" altLang="en-US" sz="1500" dirty="0">
                <a:cs typeface="+mn-ea"/>
                <a:sym typeface="+mn-lt"/>
              </a:rPr>
              <a:t>场，总场次为</a:t>
            </a:r>
            <a:r>
              <a:rPr lang="zh-CN" altLang="en-US" sz="1500" u="sng" dirty="0">
                <a:cs typeface="+mn-ea"/>
                <a:sym typeface="+mn-lt"/>
              </a:rPr>
              <a:t>             </a:t>
            </a:r>
            <a:r>
              <a:rPr lang="zh-CN" altLang="en-US" sz="1500" dirty="0">
                <a:cs typeface="+mn-ea"/>
                <a:sym typeface="+mn-lt"/>
              </a:rPr>
              <a:t>场</a:t>
            </a:r>
            <a:endParaRPr lang="en-US" altLang="zh-CN" sz="15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dirty="0">
                <a:cs typeface="+mn-ea"/>
                <a:sym typeface="+mn-lt"/>
              </a:rPr>
              <a:t>则负</a:t>
            </a:r>
            <a:r>
              <a:rPr lang="zh-CN" altLang="en-US" sz="1500" u="sng" dirty="0">
                <a:cs typeface="+mn-ea"/>
                <a:sym typeface="+mn-lt"/>
              </a:rPr>
              <a:t>                 </a:t>
            </a:r>
            <a:r>
              <a:rPr lang="zh-CN" altLang="en-US" sz="1500" dirty="0">
                <a:cs typeface="+mn-ea"/>
                <a:sym typeface="+mn-lt"/>
              </a:rPr>
              <a:t>场； </a:t>
            </a:r>
            <a:endParaRPr lang="en-US" altLang="zh-CN" sz="15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cs typeface="+mn-ea"/>
                <a:sym typeface="+mn-lt"/>
              </a:rPr>
              <a:t>2</a:t>
            </a:r>
            <a:r>
              <a:rPr lang="zh-CN" altLang="en-US" sz="1500" dirty="0">
                <a:cs typeface="+mn-ea"/>
                <a:sym typeface="+mn-lt"/>
              </a:rPr>
              <a:t>）胜一场积</a:t>
            </a:r>
            <a:r>
              <a:rPr lang="zh-CN" altLang="en-US" sz="1500" u="sng" dirty="0">
                <a:cs typeface="+mn-ea"/>
                <a:sym typeface="+mn-lt"/>
              </a:rPr>
              <a:t>         </a:t>
            </a:r>
            <a:r>
              <a:rPr lang="zh-CN" altLang="en-US" sz="1500" dirty="0">
                <a:cs typeface="+mn-ea"/>
                <a:sym typeface="+mn-lt"/>
              </a:rPr>
              <a:t>分，则负一场积</a:t>
            </a:r>
            <a:r>
              <a:rPr lang="zh-CN" altLang="en-US" sz="1500" u="sng" dirty="0">
                <a:cs typeface="+mn-ea"/>
                <a:sym typeface="+mn-lt"/>
              </a:rPr>
              <a:t>      </a:t>
            </a:r>
            <a:r>
              <a:rPr lang="zh-CN" altLang="en-US" sz="1500" dirty="0">
                <a:cs typeface="+mn-ea"/>
                <a:sym typeface="+mn-lt"/>
              </a:rPr>
              <a:t>分；</a:t>
            </a:r>
            <a:endParaRPr lang="en-US" altLang="zh-CN" sz="15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cs typeface="+mn-ea"/>
                <a:sym typeface="+mn-lt"/>
              </a:rPr>
              <a:t>3</a:t>
            </a:r>
            <a:r>
              <a:rPr lang="zh-CN" altLang="en-US" sz="1500" dirty="0">
                <a:cs typeface="+mn-ea"/>
                <a:sym typeface="+mn-lt"/>
              </a:rPr>
              <a:t>）胜场积分为</a:t>
            </a:r>
            <a:r>
              <a:rPr lang="zh-CN" altLang="en-US" sz="1500" u="sng" dirty="0">
                <a:cs typeface="+mn-ea"/>
                <a:sym typeface="+mn-lt"/>
              </a:rPr>
              <a:t>           </a:t>
            </a:r>
            <a:r>
              <a:rPr lang="zh-CN" altLang="en-US" sz="1500" dirty="0">
                <a:cs typeface="+mn-ea"/>
                <a:sym typeface="+mn-lt"/>
              </a:rPr>
              <a:t>分，负场积分为</a:t>
            </a:r>
            <a:r>
              <a:rPr lang="zh-CN" altLang="en-US" sz="1500" u="sng" dirty="0">
                <a:cs typeface="+mn-ea"/>
                <a:sym typeface="+mn-lt"/>
              </a:rPr>
              <a:t>                  </a:t>
            </a:r>
            <a:r>
              <a:rPr lang="zh-CN" altLang="en-US" sz="1500" dirty="0">
                <a:cs typeface="+mn-ea"/>
                <a:sym typeface="+mn-lt"/>
              </a:rPr>
              <a:t>分；</a:t>
            </a:r>
            <a:endParaRPr lang="en-US" altLang="zh-CN" sz="15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cs typeface="+mn-ea"/>
                <a:sym typeface="+mn-lt"/>
              </a:rPr>
              <a:t>4</a:t>
            </a:r>
            <a:r>
              <a:rPr lang="zh-CN" altLang="en-US" sz="1500" dirty="0">
                <a:cs typeface="+mn-ea"/>
                <a:sym typeface="+mn-lt"/>
              </a:rPr>
              <a:t>）</a:t>
            </a:r>
            <a:r>
              <a:rPr lang="zh-CN" altLang="en-US" sz="1500" b="1" dirty="0">
                <a:cs typeface="+mn-ea"/>
                <a:sym typeface="+mn-lt"/>
              </a:rPr>
              <a:t>总积分与胜负场积分之间的数量关</a:t>
            </a:r>
            <a:r>
              <a:rPr lang="zh-CN" altLang="en-US" sz="1500" dirty="0">
                <a:cs typeface="+mn-ea"/>
                <a:sym typeface="+mn-lt"/>
              </a:rPr>
              <a:t>系</a:t>
            </a:r>
            <a:r>
              <a:rPr lang="zh-CN" altLang="en-US" sz="1500" u="sng" dirty="0">
                <a:cs typeface="+mn-ea"/>
                <a:sym typeface="+mn-lt"/>
              </a:rPr>
              <a:t>                                                       </a:t>
            </a:r>
            <a:r>
              <a:rPr lang="zh-CN" altLang="en-US" sz="1500" dirty="0">
                <a:cs typeface="+mn-ea"/>
                <a:sym typeface="+mn-lt"/>
              </a:rPr>
              <a:t>；</a:t>
            </a:r>
            <a:r>
              <a:rPr lang="zh-CN" altLang="en-US" sz="1500" u="sng" dirty="0">
                <a:cs typeface="+mn-ea"/>
                <a:sym typeface="+mn-lt"/>
              </a:rPr>
              <a:t> </a:t>
            </a:r>
            <a:endParaRPr lang="zh-CN" altLang="en-US" sz="15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89459" y="2209369"/>
            <a:ext cx="7147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09854" y="2637684"/>
            <a:ext cx="9872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14-m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49328" y="3584648"/>
            <a:ext cx="9872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(14-m)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61079" y="3622527"/>
            <a:ext cx="9872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2m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309853" y="4372199"/>
            <a:ext cx="2928312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总积分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= 2m+(14-m)=m+14</a:t>
            </a:r>
            <a:endParaRPr lang="zh-CN" altLang="en-US" sz="15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31147" y="3069043"/>
            <a:ext cx="714778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662274" y="3074413"/>
            <a:ext cx="714778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3.xml><?xml version="1.0" encoding="utf-8"?>
<p:tagLst xmlns:p="http://schemas.openxmlformats.org/presentationml/2006/main">
  <p:tag name="PA" val="v5.2.9"/>
  <p:tag name="RESOURCELIBID_ANIM" val="5537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heme/theme1.xml><?xml version="1.0" encoding="utf-8"?>
<a:theme xmlns:a="http://schemas.openxmlformats.org/drawingml/2006/main" name="WWW.2PPT.COM&#10;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amq4jal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1517</Words>
  <Application>Microsoft Office PowerPoint</Application>
  <PresentationFormat>全屏显示(16:9)</PresentationFormat>
  <Paragraphs>190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等线</vt:lpstr>
      <vt:lpstr>思源黑体 CN Regular</vt:lpstr>
      <vt:lpstr>微软雅黑</vt:lpstr>
      <vt:lpstr>Arial</vt:lpstr>
      <vt:lpstr>Cambria Math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2020-04-04T15:33:00Z</dcterms:created>
  <dcterms:modified xsi:type="dcterms:W3CDTF">2023-01-17T00:23:50Z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0ECAB8826A9F4EC99BC4B57F02D09C71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