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7" r:id="rId3"/>
    <p:sldId id="268" r:id="rId4"/>
    <p:sldId id="274" r:id="rId5"/>
    <p:sldId id="277" r:id="rId6"/>
    <p:sldId id="266" r:id="rId7"/>
    <p:sldId id="279" r:id="rId8"/>
    <p:sldId id="280" r:id="rId9"/>
    <p:sldId id="281" r:id="rId10"/>
    <p:sldId id="286" r:id="rId11"/>
    <p:sldId id="287" r:id="rId12"/>
    <p:sldId id="288" r:id="rId13"/>
    <p:sldId id="289" r:id="rId14"/>
    <p:sldId id="293" r:id="rId15"/>
    <p:sldId id="294" r:id="rId16"/>
    <p:sldId id="285" r:id="rId17"/>
    <p:sldId id="296" r:id="rId18"/>
    <p:sldId id="290" r:id="rId19"/>
    <p:sldId id="291" r:id="rId20"/>
    <p:sldId id="295" r:id="rId21"/>
    <p:sldId id="302" r:id="rId22"/>
    <p:sldId id="303" r:id="rId23"/>
    <p:sldId id="301" r:id="rId24"/>
    <p:sldId id="300" r:id="rId25"/>
    <p:sldId id="297" r:id="rId26"/>
    <p:sldId id="298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33CC"/>
    <a:srgbClr val="66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EAA8B35-CB56-41E9-9F8E-E58010A3233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 w="1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4387850"/>
            <a:ext cx="5780087" cy="3952875"/>
          </a:xfrm>
          <a:noFill/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 w="1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4387850"/>
            <a:ext cx="5780087" cy="3952875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A8B35-CB56-41E9-9F8E-E58010A32335}" type="slidenum">
              <a:rPr lang="en-US" altLang="zh-CN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 w="1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4387850"/>
            <a:ext cx="5780087" cy="3952875"/>
          </a:xfrm>
          <a:noFill/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 w="1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4387850"/>
            <a:ext cx="5780087" cy="3952875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 w="1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4387850"/>
            <a:ext cx="5780087" cy="3952875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 w="1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4387850"/>
            <a:ext cx="5780087" cy="3952875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 w="1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4387850"/>
            <a:ext cx="5780087" cy="3952875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 w="1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4387850"/>
            <a:ext cx="5780087" cy="3952875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 w="1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4387850"/>
            <a:ext cx="5780087" cy="3952875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b="1">
              <a:ea typeface="华文中宋" panose="020106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A488-FC17-43AE-98B0-707597A4D77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C169D-0EB8-4A15-BA83-497C5C4381F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EF9A6-1D81-4460-8F89-B0B3A0D0FD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9AD833-C344-4E93-B452-84CFC538CA4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AA74A-4A57-4CCB-B8CB-B1881C32CB0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E3FD3-5D95-499F-BA93-BFB5AD3D017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49304-99C0-4D0B-9666-E6AF0DEBC68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28480-73E0-4574-883D-D90C68EBEA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F4A27-044B-494A-880B-6B1EAD31AD8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537C3-7949-40A9-A926-B9666D06D1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395C5-AE59-4CC5-AD27-FA2F79FAA27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72F3E-90E7-4E03-8FDD-370462C549D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2FE9A0B-D4AB-4F54-B04C-96BFDE0EFFC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../../../../../Users/Administrator/Desktop/Festivals.imm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72816"/>
            <a:ext cx="91277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Britannic Bold" panose="020B0903060703020204" pitchFamily="34" charset="0"/>
              </a:rPr>
              <a:t>Unit 1  </a:t>
            </a:r>
          </a:p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Britannic Bold" panose="020B0903060703020204" pitchFamily="34" charset="0"/>
              </a:rPr>
              <a:t>Slow and steady wins the race</a:t>
            </a:r>
            <a:endParaRPr lang="zh-CN" altLang="en-US" sz="4400" b="1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32857" y="537321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 flipH="1">
            <a:off x="682625" y="117475"/>
            <a:ext cx="3097213" cy="720725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</a:rPr>
              <a:t> Let's </a:t>
            </a:r>
            <a:r>
              <a:rPr lang="en-US" altLang="zh-CN" sz="3200" b="1" dirty="0" err="1">
                <a:latin typeface="Comic Sans MS" panose="030F0702030302020204" pitchFamily="66" charset="0"/>
              </a:rPr>
              <a:t>practise</a:t>
            </a:r>
            <a:r>
              <a:rPr lang="en-US" altLang="zh-CN" sz="3200" b="1" dirty="0">
                <a:latin typeface="Comic Sans MS" panose="030F0702030302020204" pitchFamily="66" charset="0"/>
              </a:rPr>
              <a:t>.</a:t>
            </a:r>
            <a:endParaRPr lang="en-US" altLang="zh-CN" dirty="0"/>
          </a:p>
        </p:txBody>
      </p:sp>
      <p:pic>
        <p:nvPicPr>
          <p:cNvPr id="52227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4213" y="1268413"/>
            <a:ext cx="81375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  <a:r>
              <a:rPr lang="en-US" altLang="zh-CN" sz="3200" b="1" dirty="0">
                <a:latin typeface="Comic Sans MS" panose="030F0702030302020204" pitchFamily="66" charset="0"/>
              </a:rPr>
              <a:t>try </a:t>
            </a:r>
            <a:r>
              <a:rPr lang="en-US" altLang="zh-CN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to</a:t>
            </a:r>
            <a:r>
              <a:rPr lang="en-US" altLang="zh-CN" sz="3200" b="1" dirty="0">
                <a:latin typeface="Comic Sans MS" panose="030F0702030302020204" pitchFamily="66" charset="0"/>
              </a:rPr>
              <a:t> do something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</a:rPr>
              <a:t>=try one's best to do something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</a:rPr>
              <a:t>  </a:t>
            </a:r>
            <a:r>
              <a:rPr lang="zh-CN" altLang="en-US" sz="3200" b="1" dirty="0">
                <a:latin typeface="Comic Sans MS" panose="030F0702030302020204" pitchFamily="66" charset="0"/>
              </a:rPr>
              <a:t>尝试去做某事  </a:t>
            </a:r>
            <a:r>
              <a:rPr lang="en-US" altLang="zh-CN" sz="3200" b="1" dirty="0">
                <a:latin typeface="Comic Sans MS" panose="030F0702030302020204" pitchFamily="66" charset="0"/>
              </a:rPr>
              <a:t>( try-tries-tried)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827088" y="3429000"/>
            <a:ext cx="7129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</a:rPr>
              <a:t>want </a:t>
            </a:r>
            <a:r>
              <a:rPr lang="en-US" altLang="zh-CN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to </a:t>
            </a:r>
            <a:r>
              <a:rPr lang="en-US" altLang="zh-CN" sz="3200" b="1" dirty="0">
                <a:latin typeface="Comic Sans MS" panose="030F0702030302020204" pitchFamily="66" charset="0"/>
              </a:rPr>
              <a:t>do something  </a:t>
            </a:r>
            <a:r>
              <a:rPr lang="zh-CN" altLang="en-US" sz="3200" b="1" dirty="0">
                <a:latin typeface="Comic Sans MS" panose="030F0702030302020204" pitchFamily="66" charset="0"/>
              </a:rPr>
              <a:t>想去做某事</a:t>
            </a:r>
            <a:r>
              <a:rPr lang="zh-CN" altLang="en-US" sz="2800" b="1" dirty="0">
                <a:latin typeface="Comic Sans MS" panose="030F0702030302020204" pitchFamily="66" charset="0"/>
              </a:rPr>
              <a:t> </a:t>
            </a:r>
            <a:endParaRPr lang="zh-CN" altLang="en-US" dirty="0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95288" y="4652963"/>
            <a:ext cx="763111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</a:rPr>
              <a:t>in a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hurry</a:t>
            </a:r>
            <a:r>
              <a:rPr lang="en-US" altLang="zh-CN" sz="3200" b="1" dirty="0">
                <a:latin typeface="Comic Sans MS" panose="030F0702030302020204" pitchFamily="66" charset="0"/>
              </a:rPr>
              <a:t> </a:t>
            </a:r>
            <a:r>
              <a:rPr lang="zh-CN" altLang="en-US" sz="3200" b="1" dirty="0">
                <a:latin typeface="Comic Sans MS" panose="030F0702030302020204" pitchFamily="66" charset="0"/>
              </a:rPr>
              <a:t>（名词）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hurry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（动词）</a:t>
            </a:r>
            <a:r>
              <a:rPr lang="zh-CN" altLang="en-US" sz="3200" b="1" dirty="0">
                <a:latin typeface="Comic Sans MS" panose="030F0702030302020204" pitchFamily="66" charset="0"/>
              </a:rPr>
              <a:t> </a:t>
            </a:r>
            <a:r>
              <a:rPr lang="en-US" altLang="zh-CN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to</a:t>
            </a:r>
            <a:r>
              <a:rPr lang="en-US" altLang="zh-CN" sz="3200" b="1" dirty="0">
                <a:latin typeface="Comic Sans MS" panose="030F0702030302020204" pitchFamily="66" charset="0"/>
              </a:rPr>
              <a:t> do something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Comic Sans MS" panose="030F0702030302020204" pitchFamily="66" charset="0"/>
              </a:rPr>
              <a:t>急忙做某事 </a:t>
            </a:r>
            <a:endParaRPr lang="zh-CN" altLang="en-US" sz="3200" dirty="0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5003800" y="476250"/>
            <a:ext cx="3455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to </a:t>
            </a:r>
            <a:r>
              <a:rPr lang="zh-CN" altLang="en-US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后加动词原形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5" grpId="0"/>
      <p:bldP spid="52236" grpId="0"/>
      <p:bldP spid="522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187450" y="1268413"/>
            <a:ext cx="345598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omic Sans MS" panose="030F0702030302020204" pitchFamily="66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祈使句</a:t>
            </a:r>
            <a:r>
              <a:rPr lang="zh-CN" altLang="en-US" sz="2800" b="1">
                <a:latin typeface="Comic Sans MS" panose="030F0702030302020204" pitchFamily="66" charset="0"/>
              </a:rPr>
              <a:t>：</a:t>
            </a:r>
            <a:r>
              <a:rPr lang="en-US" altLang="zh-CN" sz="3200" b="1">
                <a:latin typeface="Comic Sans MS" panose="030F0702030302020204" pitchFamily="66" charset="0"/>
              </a:rPr>
              <a:t>Don’t…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         Let’s…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         Please…  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979613" y="2924175"/>
            <a:ext cx="4176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Be + </a:t>
            </a:r>
            <a:r>
              <a:rPr lang="zh-CN" altLang="en-US" sz="3200" b="1">
                <a:latin typeface="Comic Sans MS" panose="030F0702030302020204" pitchFamily="66" charset="0"/>
              </a:rPr>
              <a:t>形容词</a:t>
            </a:r>
            <a:r>
              <a:rPr lang="zh-CN" altLang="en-US" sz="2800" b="1">
                <a:latin typeface="Comic Sans MS" panose="030F0702030302020204" pitchFamily="66" charset="0"/>
              </a:rPr>
              <a:t> </a:t>
            </a:r>
            <a:endParaRPr lang="zh-CN" altLang="en-US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11188" y="3860800"/>
            <a:ext cx="777716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表示建议</a:t>
            </a:r>
            <a:r>
              <a:rPr lang="zh-CN" altLang="en-US" sz="3200" b="1">
                <a:latin typeface="Comic Sans MS" panose="030F0702030302020204" pitchFamily="66" charset="0"/>
              </a:rPr>
              <a:t>：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>
                <a:latin typeface="Comic Sans MS" panose="030F0702030302020204" pitchFamily="66" charset="0"/>
              </a:rPr>
              <a:t>主语 </a:t>
            </a:r>
            <a:r>
              <a:rPr lang="en-US" altLang="zh-CN" sz="3200" b="1">
                <a:latin typeface="Comic Sans MS" panose="030F0702030302020204" pitchFamily="66" charset="0"/>
              </a:rPr>
              <a:t>+ should / shouldn’t + </a:t>
            </a:r>
            <a:r>
              <a:rPr lang="zh-CN" altLang="en-US" sz="3200" b="1">
                <a:latin typeface="Comic Sans MS" panose="030F0702030302020204" pitchFamily="66" charset="0"/>
              </a:rPr>
              <a:t>动词原形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3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859338" y="1700213"/>
            <a:ext cx="3455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6600FF"/>
                </a:solidFill>
                <a:latin typeface="Comic Sans MS" panose="030F0702030302020204" pitchFamily="66" charset="0"/>
              </a:rPr>
              <a:t>后加动词原形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/>
      <p:bldP spid="58374" grpId="0"/>
      <p:bldP spid="583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QQ截图20150205174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05038"/>
            <a:ext cx="4243388" cy="359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6513" y="1052513"/>
            <a:ext cx="907256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omic Sans MS" panose="030F0702030302020204" pitchFamily="66" charset="0"/>
              </a:rPr>
              <a:t>Mrs.Chen cuts the carrots too fast, so she cuts her finger. You will say....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latin typeface="Comic Sans MS" panose="030F0702030302020204" pitchFamily="66" charset="0"/>
            </a:endParaRP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 flipH="1">
            <a:off x="3995738" y="4797425"/>
            <a:ext cx="4899025" cy="1368425"/>
          </a:xfrm>
          <a:prstGeom prst="cloudCallout">
            <a:avLst>
              <a:gd name="adj1" fmla="val -16431"/>
              <a:gd name="adj2" fmla="val -12990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Don't cut too fast.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You should be patient. </a:t>
            </a:r>
            <a:endParaRPr lang="en-US" altLang="zh-CN" sz="3600"/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2133600"/>
            <a:ext cx="197802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2" name="AutoShape 6"/>
          <p:cNvSpPr>
            <a:spLocks noChangeArrowheads="1"/>
          </p:cNvSpPr>
          <p:nvPr/>
        </p:nvSpPr>
        <p:spPr bwMode="auto">
          <a:xfrm flipH="1">
            <a:off x="682625" y="117475"/>
            <a:ext cx="24495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 Let's talk.</a:t>
            </a:r>
            <a:endParaRPr lang="en-US" altLang="zh-CN"/>
          </a:p>
        </p:txBody>
      </p:sp>
      <p:pic>
        <p:nvPicPr>
          <p:cNvPr id="60423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 flipH="1">
            <a:off x="611188" y="117475"/>
            <a:ext cx="3168650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 Talk in groups.</a:t>
            </a:r>
            <a:endParaRPr lang="en-US" altLang="zh-CN"/>
          </a:p>
        </p:txBody>
      </p:sp>
      <p:pic>
        <p:nvPicPr>
          <p:cNvPr id="61443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1600" y="44450"/>
            <a:ext cx="7842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" name="Picture 4" descr="QQ截图20150205174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924175"/>
            <a:ext cx="5184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988" y="1700213"/>
            <a:ext cx="63817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omic Sans MS" panose="030F0702030302020204" pitchFamily="66" charset="0"/>
              </a:rPr>
              <a:t>  Mr. Zhang walks fast and runs into a tree, he feels bad. </a:t>
            </a: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 flipH="1">
            <a:off x="3851275" y="260350"/>
            <a:ext cx="4899025" cy="1368425"/>
          </a:xfrm>
          <a:prstGeom prst="cloudCallout">
            <a:avLst>
              <a:gd name="adj1" fmla="val -51426"/>
              <a:gd name="adj2" fmla="val 6446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Don't ...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You shoud ... / Be...</a:t>
            </a:r>
            <a:endParaRPr lang="en-US" altLang="zh-CN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 flipH="1">
            <a:off x="611188" y="117475"/>
            <a:ext cx="3168650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 Talk in groups.</a:t>
            </a:r>
            <a:endParaRPr lang="en-US" altLang="zh-CN"/>
          </a:p>
        </p:txBody>
      </p:sp>
      <p:pic>
        <p:nvPicPr>
          <p:cNvPr id="66563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1600" y="44450"/>
            <a:ext cx="7842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8" name="AutoShape 8"/>
          <p:cNvSpPr>
            <a:spLocks noChangeArrowheads="1"/>
          </p:cNvSpPr>
          <p:nvPr/>
        </p:nvSpPr>
        <p:spPr bwMode="auto">
          <a:xfrm flipH="1">
            <a:off x="3851275" y="260350"/>
            <a:ext cx="4899025" cy="1368425"/>
          </a:xfrm>
          <a:prstGeom prst="cloudCallout">
            <a:avLst>
              <a:gd name="adj1" fmla="val -51426"/>
              <a:gd name="adj2" fmla="val 6446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Don't ...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You shoud ... / Be...</a:t>
            </a:r>
            <a:endParaRPr lang="en-US" altLang="zh-CN" sz="3600"/>
          </a:p>
        </p:txBody>
      </p:sp>
      <p:pic>
        <p:nvPicPr>
          <p:cNvPr id="66569" name="Picture 9" descr="QQ截图201502051739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852738"/>
            <a:ext cx="52562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1476375" y="1773238"/>
            <a:ext cx="64801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omic Sans MS" panose="030F0702030302020204" pitchFamily="66" charset="0"/>
              </a:rPr>
              <a:t>   Xiaoming doesn't do well in the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omic Sans MS" panose="030F0702030302020204" pitchFamily="66" charset="0"/>
              </a:rPr>
              <a:t>English test, he is very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sad</a:t>
            </a:r>
            <a:r>
              <a:rPr lang="en-US" altLang="zh-CN" sz="2800" b="1">
                <a:latin typeface="Comic Sans MS" panose="030F0702030302020204" pitchFamily="66" charset="0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 flipH="1">
            <a:off x="611188" y="117475"/>
            <a:ext cx="3168650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 Talk in groups.</a:t>
            </a:r>
            <a:endParaRPr lang="en-US" altLang="zh-CN"/>
          </a:p>
        </p:txBody>
      </p:sp>
      <p:pic>
        <p:nvPicPr>
          <p:cNvPr id="67587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1600" y="44450"/>
            <a:ext cx="7842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9" name="Picture 5" descr="QQ截图201502051740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852738"/>
            <a:ext cx="5832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59610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omic Sans MS" panose="030F0702030302020204" pitchFamily="66" charset="0"/>
              </a:rPr>
              <a:t>Jack wins the race and he feels so excited. </a:t>
            </a: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 flipH="1">
            <a:off x="3851275" y="260350"/>
            <a:ext cx="4899025" cy="1368425"/>
          </a:xfrm>
          <a:prstGeom prst="cloudCallout">
            <a:avLst>
              <a:gd name="adj1" fmla="val -51426"/>
              <a:gd name="adj2" fmla="val 64463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Don't ...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You shoud ... / Be...</a:t>
            </a:r>
            <a:endParaRPr lang="en-US" altLang="zh-CN"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331913" y="836613"/>
            <a:ext cx="5832475" cy="9858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careless</a:t>
            </a:r>
            <a:r>
              <a:rPr lang="zh-CN" altLang="en-US" sz="2800" b="1" dirty="0">
                <a:latin typeface="Comic Sans MS" panose="030F0702030302020204" pitchFamily="66" charset="0"/>
              </a:rPr>
              <a:t>，</a:t>
            </a:r>
            <a:r>
              <a:rPr lang="en-US" altLang="zh-CN" sz="2800" b="1" dirty="0">
                <a:latin typeface="Comic Sans MS" panose="030F0702030302020204" pitchFamily="66" charset="0"/>
              </a:rPr>
              <a:t>careful</a:t>
            </a:r>
            <a:r>
              <a:rPr lang="zh-CN" altLang="en-US" sz="2800" b="1" dirty="0">
                <a:latin typeface="Comic Sans MS" panose="030F0702030302020204" pitchFamily="66" charset="0"/>
              </a:rPr>
              <a:t>，</a:t>
            </a:r>
            <a:r>
              <a:rPr lang="en-US" altLang="zh-CN" sz="2800" b="1" dirty="0">
                <a:latin typeface="Comic Sans MS" panose="030F0702030302020204" pitchFamily="66" charset="0"/>
              </a:rPr>
              <a:t>silly</a:t>
            </a:r>
            <a:r>
              <a:rPr lang="zh-CN" altLang="en-US" sz="2800" b="1" dirty="0">
                <a:latin typeface="Comic Sans MS" panose="030F0702030302020204" pitchFamily="66" charset="0"/>
              </a:rPr>
              <a:t>，</a:t>
            </a:r>
            <a:r>
              <a:rPr lang="en-US" altLang="zh-CN" sz="2800" b="1" dirty="0">
                <a:latin typeface="Comic Sans MS" panose="030F0702030302020204" pitchFamily="66" charset="0"/>
              </a:rPr>
              <a:t>slow</a:t>
            </a:r>
            <a:r>
              <a:rPr lang="zh-CN" altLang="en-US" sz="2800" b="1" dirty="0">
                <a:latin typeface="Comic Sans MS" panose="030F0702030302020204" pitchFamily="66" charset="0"/>
              </a:rPr>
              <a:t>，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steady</a:t>
            </a:r>
            <a:r>
              <a:rPr lang="zh-CN" altLang="en-US" sz="2800" b="1" dirty="0">
                <a:latin typeface="Comic Sans MS" panose="030F0702030302020204" pitchFamily="66" charset="0"/>
              </a:rPr>
              <a:t>，</a:t>
            </a:r>
            <a:r>
              <a:rPr lang="en-US" altLang="zh-CN" sz="2800" b="1" dirty="0">
                <a:latin typeface="Comic Sans MS" panose="030F0702030302020204" pitchFamily="66" charset="0"/>
              </a:rPr>
              <a:t>proud</a:t>
            </a:r>
            <a:r>
              <a:rPr lang="zh-CN" altLang="en-US" sz="2800" b="1" dirty="0">
                <a:latin typeface="Comic Sans MS" panose="030F0702030302020204" pitchFamily="66" charset="0"/>
              </a:rPr>
              <a:t>， </a:t>
            </a:r>
            <a:r>
              <a:rPr lang="en-US" altLang="zh-CN" sz="2800" b="1" dirty="0">
                <a:latin typeface="Comic Sans MS" panose="030F0702030302020204" pitchFamily="66" charset="0"/>
              </a:rPr>
              <a:t>patient</a:t>
            </a: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 flipH="1">
            <a:off x="682625" y="119063"/>
            <a:ext cx="3673475" cy="646112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</a:rPr>
              <a:t>Fill in the blanks.</a:t>
            </a:r>
            <a:endParaRPr lang="en-US" altLang="zh-CN" dirty="0"/>
          </a:p>
        </p:txBody>
      </p:sp>
      <p:pic>
        <p:nvPicPr>
          <p:cNvPr id="50180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07950" y="1773238"/>
            <a:ext cx="9001125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1. Why are you in such a hurry? You are like that ___________ hare.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2. The hare was sure he would win so he took a rest. He was so ______ and____.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3. The slow but _________ tortoise won the race.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4. If I want to do something well, I should be _________ and _________.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5. Remember, </a:t>
            </a:r>
            <a:r>
              <a:rPr lang="en-US" altLang="zh-CN" sz="2800" b="1" i="1" dirty="0">
                <a:latin typeface="Comic Sans MS" panose="030F0702030302020204" pitchFamily="66" charset="0"/>
              </a:rPr>
              <a:t>___________ and ____________ wins the race.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547813" y="2276475"/>
            <a:ext cx="12239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</a:rPr>
              <a:t>silly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987675" y="3357563"/>
            <a:ext cx="1873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</a:rPr>
              <a:t>proud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292725" y="3357563"/>
            <a:ext cx="2447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</a:rPr>
              <a:t>careless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203575" y="3860800"/>
            <a:ext cx="2017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</a:rPr>
              <a:t>careful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12775" y="4868863"/>
            <a:ext cx="2087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</a:rPr>
              <a:t>careful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276600" y="4797425"/>
            <a:ext cx="1871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</a:rPr>
              <a:t>patient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276600" y="5373688"/>
            <a:ext cx="1223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FF0066"/>
                </a:solidFill>
                <a:latin typeface="Comic Sans MS" panose="030F0702030302020204" pitchFamily="66" charset="0"/>
              </a:rPr>
              <a:t>slow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6445250" y="5373688"/>
            <a:ext cx="215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FF0066"/>
                </a:solidFill>
                <a:latin typeface="Comic Sans MS" panose="030F0702030302020204" pitchFamily="66" charset="0"/>
              </a:rPr>
              <a:t>steady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ldLvl="0" autoUpdateAnimBg="0"/>
      <p:bldP spid="50183" grpId="0" bldLvl="0" autoUpdateAnimBg="0"/>
      <p:bldP spid="50184" grpId="0" bldLvl="0" autoUpdateAnimBg="0"/>
      <p:bldP spid="50185" grpId="0" bldLvl="0" autoUpdateAnimBg="0"/>
      <p:bldP spid="50186" grpId="0" bldLvl="0" autoUpdateAnimBg="0"/>
      <p:bldP spid="50187" grpId="0" bldLvl="0" autoUpdateAnimBg="0"/>
      <p:bldP spid="50188" grpId="0" bldLvl="0" autoUpdateAnimBg="0"/>
      <p:bldP spid="50189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80975" y="1055688"/>
            <a:ext cx="2951163" cy="825500"/>
          </a:xfrm>
          <a:prstGeom prst="rect">
            <a:avLst/>
          </a:prstGeom>
          <a:solidFill>
            <a:srgbClr val="FFFF66">
              <a:alpha val="5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r>
              <a:rPr lang="zh-CN" altLang="en-US" sz="2400" b="1" dirty="0">
                <a:latin typeface="Comic Sans MS" panose="030F0702030302020204" pitchFamily="66" charset="0"/>
              </a:rPr>
              <a:t> you want to do something well, </a:t>
            </a:r>
            <a:endParaRPr lang="en-US" altLang="zh-CN" sz="2400" b="1" dirty="0">
              <a:latin typeface="Comic Sans MS" panose="030F0702030302020204" pitchFamily="66" charset="0"/>
            </a:endParaRPr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 flipH="1">
            <a:off x="682625" y="117475"/>
            <a:ext cx="3097213" cy="720725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</a:rPr>
              <a:t> Let's match.</a:t>
            </a:r>
            <a:endParaRPr lang="en-US" altLang="zh-CN" dirty="0"/>
          </a:p>
        </p:txBody>
      </p:sp>
      <p:pic>
        <p:nvPicPr>
          <p:cNvPr id="70660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80975" y="2184400"/>
            <a:ext cx="3024188" cy="825500"/>
          </a:xfrm>
          <a:prstGeom prst="rect">
            <a:avLst/>
          </a:prstGeom>
          <a:solidFill>
            <a:srgbClr val="FFFF66">
              <a:alpha val="5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CN" sz="2400" b="1">
                <a:latin typeface="Comic Sans MS" panose="030F0702030302020204" pitchFamily="66" charset="0"/>
              </a:rPr>
              <a:t> you want to speak good English,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927475" y="3295650"/>
            <a:ext cx="5181600" cy="468313"/>
          </a:xfrm>
          <a:prstGeom prst="rect">
            <a:avLst/>
          </a:prstGeom>
          <a:solidFill>
            <a:srgbClr val="FF00FF"/>
          </a:solidFill>
          <a:ln w="9525">
            <a:solidFill>
              <a:srgbClr val="99CCFF"/>
            </a:solidFill>
            <a:miter lim="800000"/>
          </a:ln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latin typeface="Comic Sans MS" panose="030F0702030302020204" pitchFamily="66" charset="0"/>
              </a:rPr>
              <a:t>you should be</a:t>
            </a:r>
            <a:r>
              <a:rPr lang="en-US" altLang="zh-CN" sz="2400" b="1">
                <a:latin typeface="Comic Sans MS" panose="030F0702030302020204" pitchFamily="66" charset="0"/>
              </a:rPr>
              <a:t> careful and patient.</a:t>
            </a:r>
            <a:endParaRPr lang="zh-CN" altLang="en-US" sz="2800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24300" y="2208213"/>
            <a:ext cx="5113338" cy="468312"/>
          </a:xfrm>
          <a:prstGeom prst="rect">
            <a:avLst/>
          </a:prstGeom>
          <a:solidFill>
            <a:srgbClr val="FF00FF"/>
          </a:solidFill>
          <a:ln w="9525">
            <a:solidFill>
              <a:srgbClr val="99CCFF"/>
            </a:solidFill>
            <a:miter lim="800000"/>
          </a:ln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omic Sans MS" panose="030F0702030302020204" pitchFamily="66" charset="0"/>
              </a:rPr>
              <a:t>you shoud listen and speak more. </a:t>
            </a:r>
            <a:endParaRPr lang="zh-CN" altLang="en-US" sz="2800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80975" y="3311525"/>
            <a:ext cx="3022600" cy="825500"/>
          </a:xfrm>
          <a:prstGeom prst="rect">
            <a:avLst/>
          </a:prstGeom>
          <a:solidFill>
            <a:srgbClr val="FFFF66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CN" sz="2400" b="1">
                <a:latin typeface="Comic Sans MS" panose="030F0702030302020204" pitchFamily="66" charset="0"/>
              </a:rPr>
              <a:t> you want to be healthy,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927475" y="1271588"/>
            <a:ext cx="4367213" cy="468312"/>
          </a:xfrm>
          <a:prstGeom prst="rect">
            <a:avLst/>
          </a:prstGeom>
          <a:solidFill>
            <a:srgbClr val="FF00FF"/>
          </a:solidFill>
          <a:ln w="9525">
            <a:solidFill>
              <a:srgbClr val="99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omic Sans MS" panose="030F0702030302020204" pitchFamily="66" charset="0"/>
              </a:rPr>
              <a:t>you shoud keep a good diet.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927475" y="4367213"/>
            <a:ext cx="4978400" cy="468312"/>
          </a:xfrm>
          <a:prstGeom prst="rect">
            <a:avLst/>
          </a:prstGeom>
          <a:solidFill>
            <a:srgbClr val="FF00FF"/>
          </a:solidFill>
          <a:ln w="9525">
            <a:solidFill>
              <a:srgbClr val="99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latin typeface="Comic Sans MS" panose="030F0702030302020204" pitchFamily="66" charset="0"/>
              </a:rPr>
              <a:t>you should </a:t>
            </a:r>
            <a:r>
              <a:rPr lang="en-US" altLang="zh-CN" sz="2400" b="1">
                <a:latin typeface="Comic Sans MS" panose="030F0702030302020204" pitchFamily="66" charset="0"/>
              </a:rPr>
              <a:t>try to run very fast.</a:t>
            </a:r>
            <a:endParaRPr lang="zh-CN" altLang="en-US" sz="2800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180975" y="4438650"/>
            <a:ext cx="3022600" cy="825500"/>
          </a:xfrm>
          <a:prstGeom prst="rect">
            <a:avLst/>
          </a:prstGeom>
          <a:solidFill>
            <a:srgbClr val="FFFF66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r>
              <a:rPr lang="en-US" altLang="zh-CN" sz="2400" b="1">
                <a:latin typeface="Comic Sans MS" panose="030F0702030302020204" pitchFamily="66" charset="0"/>
              </a:rPr>
              <a:t> you want to win the race,</a:t>
            </a: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3060700" y="1487488"/>
            <a:ext cx="863600" cy="1944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 flipV="1">
            <a:off x="3133725" y="2352675"/>
            <a:ext cx="790575" cy="431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 flipV="1">
            <a:off x="3203575" y="1631950"/>
            <a:ext cx="720725" cy="194468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 flipV="1">
            <a:off x="3133725" y="4729163"/>
            <a:ext cx="863600" cy="287337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180975" y="5518150"/>
            <a:ext cx="87852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omic Sans MS" panose="030F0702030302020204" pitchFamily="66" charset="0"/>
              </a:rPr>
              <a:t>Make your own sentences: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omic Sans MS" panose="030F0702030302020204" pitchFamily="66" charset="0"/>
              </a:rPr>
              <a:t>If you want to ______, you should 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 animBg="1"/>
      <p:bldP spid="70669" grpId="0" animBg="1"/>
      <p:bldP spid="70670" grpId="0" animBg="1"/>
      <p:bldP spid="70671" grpId="0" animBg="1"/>
      <p:bldP spid="70672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 flipH="1">
            <a:off x="682625" y="120650"/>
            <a:ext cx="3386138" cy="644525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Look and say.</a:t>
            </a:r>
            <a:endParaRPr lang="en-US" altLang="zh-CN"/>
          </a:p>
        </p:txBody>
      </p:sp>
      <p:pic>
        <p:nvPicPr>
          <p:cNvPr id="63491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988" y="44450"/>
            <a:ext cx="781051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50" y="1196975"/>
            <a:ext cx="3046413" cy="363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3" name="WordArt 5"/>
          <p:cNvSpPr>
            <a:spLocks noChangeArrowheads="1" noChangeShapeType="1"/>
          </p:cNvSpPr>
          <p:nvPr/>
        </p:nvSpPr>
        <p:spPr bwMode="auto">
          <a:xfrm>
            <a:off x="612775" y="4941888"/>
            <a:ext cx="287972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Comic Sans MS" panose="030F0702030302020204"/>
              </a:rPr>
              <a:t>ride a bike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Comic Sans MS" panose="030F0702030302020204"/>
            </a:endParaRP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628775"/>
            <a:ext cx="400526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5" name="WordArt 7"/>
          <p:cNvSpPr>
            <a:spLocks noChangeArrowheads="1" noChangeShapeType="1"/>
          </p:cNvSpPr>
          <p:nvPr/>
        </p:nvSpPr>
        <p:spPr bwMode="auto">
          <a:xfrm>
            <a:off x="4716463" y="5157788"/>
            <a:ext cx="3965575" cy="738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Comic Sans MS" panose="030F0702030302020204"/>
              </a:rPr>
              <a:t>have a rest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628775"/>
            <a:ext cx="4065588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5" name="Picture 3" descr="QQ截图20150205174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341438"/>
            <a:ext cx="40322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6" name="WordArt 4"/>
          <p:cNvSpPr>
            <a:spLocks noChangeArrowheads="1" noChangeShapeType="1"/>
          </p:cNvSpPr>
          <p:nvPr/>
        </p:nvSpPr>
        <p:spPr bwMode="auto">
          <a:xfrm>
            <a:off x="5508625" y="4797425"/>
            <a:ext cx="3455988" cy="108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Comic Sans MS" panose="030F0702030302020204"/>
              </a:rPr>
              <a:t>cut a finger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Comic Sans MS" panose="030F0702030302020204"/>
            </a:endParaRPr>
          </a:p>
        </p:txBody>
      </p:sp>
      <p:sp>
        <p:nvSpPr>
          <p:cNvPr id="64517" name="WordArt 5"/>
          <p:cNvSpPr>
            <a:spLocks noChangeArrowheads="1" noChangeShapeType="1"/>
          </p:cNvSpPr>
          <p:nvPr/>
        </p:nvSpPr>
        <p:spPr bwMode="auto">
          <a:xfrm>
            <a:off x="755650" y="4868863"/>
            <a:ext cx="331311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Comic Sans MS" panose="030F0702030302020204"/>
              </a:rPr>
              <a:t>in a hurry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Comic Sans MS" panose="030F0702030302020204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 flipH="1">
            <a:off x="682625" y="120650"/>
            <a:ext cx="3241675" cy="644525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Look and say.</a:t>
            </a:r>
            <a:endParaRPr lang="en-US" altLang="zh-CN"/>
          </a:p>
        </p:txBody>
      </p:sp>
      <p:pic>
        <p:nvPicPr>
          <p:cNvPr id="64519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988" y="44450"/>
            <a:ext cx="781051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Rot="1" noChangeArrowheads="1"/>
          </p:cNvSpPr>
          <p:nvPr/>
        </p:nvSpPr>
        <p:spPr bwMode="auto">
          <a:xfrm>
            <a:off x="3995738" y="404813"/>
            <a:ext cx="30241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5400">
                <a:solidFill>
                  <a:schemeClr val="tx2"/>
                </a:solidFill>
                <a:latin typeface="Comic Sans MS" panose="030F0702030302020204" pitchFamily="66" charset="0"/>
              </a:rPr>
              <a:t>st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ea</a:t>
            </a:r>
            <a:r>
              <a:rPr lang="en-US" altLang="zh-CN" sz="5400">
                <a:solidFill>
                  <a:schemeClr val="tx2"/>
                </a:solidFill>
                <a:latin typeface="Comic Sans MS" panose="030F0702030302020204" pitchFamily="66" charset="0"/>
              </a:rPr>
              <a:t>d</a:t>
            </a:r>
            <a:r>
              <a:rPr lang="en-US" altLang="zh-CN" sz="5400">
                <a:solidFill>
                  <a:srgbClr val="6600FF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13320" name="Rectangle 8"/>
          <p:cNvSpPr>
            <a:spLocks noRot="1" noChangeArrowheads="1"/>
          </p:cNvSpPr>
          <p:nvPr/>
        </p:nvSpPr>
        <p:spPr bwMode="auto">
          <a:xfrm>
            <a:off x="468313" y="5661025"/>
            <a:ext cx="30972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5400">
                <a:solidFill>
                  <a:schemeClr val="tx2"/>
                </a:solidFill>
                <a:latin typeface="Kozuka Gothic Pro B" pitchFamily="34" charset="-128"/>
                <a:ea typeface="Kozuka Gothic Pro B" pitchFamily="34" charset="-128"/>
              </a:rPr>
              <a:t>/ H 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V </a:t>
            </a:r>
            <a:r>
              <a:rPr lang="en-US" altLang="zh-CN" sz="5400">
                <a:solidFill>
                  <a:schemeClr val="tx2"/>
                </a:solidFill>
                <a:latin typeface="Kozuka Gothic Pro B" pitchFamily="34" charset="-128"/>
                <a:ea typeface="Kozuka Gothic Pro B" pitchFamily="34" charset="-128"/>
              </a:rPr>
              <a:t>R </a:t>
            </a:r>
            <a:r>
              <a:rPr lang="en-US" altLang="zh-CN" sz="5400">
                <a:solidFill>
                  <a:srgbClr val="6600FF"/>
                </a:solidFill>
                <a:latin typeface="Kozuka Gothic Pro B" pitchFamily="34" charset="-128"/>
                <a:ea typeface="Kozuka Gothic Pro B" pitchFamily="34" charset="-128"/>
              </a:rPr>
              <a:t>I</a:t>
            </a:r>
            <a:r>
              <a:rPr lang="en-US" altLang="zh-CN" sz="5400">
                <a:solidFill>
                  <a:schemeClr val="tx2"/>
                </a:solidFill>
                <a:latin typeface="Kozuka Gothic Pro B" pitchFamily="34" charset="-128"/>
                <a:ea typeface="Kozuka Gothic Pro B" pitchFamily="34" charset="-128"/>
              </a:rPr>
              <a:t> /</a:t>
            </a:r>
          </a:p>
        </p:txBody>
      </p:sp>
      <p:sp>
        <p:nvSpPr>
          <p:cNvPr id="13322" name="Rectangle 10"/>
          <p:cNvSpPr>
            <a:spLocks noRot="1" noChangeArrowheads="1"/>
          </p:cNvSpPr>
          <p:nvPr/>
        </p:nvSpPr>
        <p:spPr bwMode="auto">
          <a:xfrm>
            <a:off x="4643438" y="3644900"/>
            <a:ext cx="24495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5400">
                <a:solidFill>
                  <a:schemeClr val="tx2"/>
                </a:solidFill>
                <a:latin typeface="Comic Sans MS" panose="030F0702030302020204" pitchFamily="66" charset="0"/>
              </a:rPr>
              <a:t>c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5400">
                <a:solidFill>
                  <a:schemeClr val="tx2"/>
                </a:solidFill>
                <a:latin typeface="Comic Sans MS" panose="030F0702030302020204" pitchFamily="66" charset="0"/>
              </a:rPr>
              <a:t>rr</a:t>
            </a:r>
            <a:r>
              <a:rPr lang="en-US" altLang="zh-CN" sz="5400">
                <a:solidFill>
                  <a:srgbClr val="6600FF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13324" name="Rectangle 12"/>
          <p:cNvSpPr>
            <a:spLocks noRot="1" noChangeArrowheads="1"/>
          </p:cNvSpPr>
          <p:nvPr/>
        </p:nvSpPr>
        <p:spPr bwMode="auto">
          <a:xfrm>
            <a:off x="4284663" y="4581525"/>
            <a:ext cx="27352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5400">
                <a:solidFill>
                  <a:schemeClr val="tx2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US" altLang="zh-CN" sz="5400">
                <a:solidFill>
                  <a:schemeClr val="tx2"/>
                </a:solidFill>
                <a:latin typeface="Comic Sans MS" panose="030F0702030302020204" pitchFamily="66" charset="0"/>
              </a:rPr>
              <a:t>ch</a:t>
            </a:r>
          </a:p>
        </p:txBody>
      </p:sp>
      <p:sp>
        <p:nvSpPr>
          <p:cNvPr id="13326" name="Rectangle 14"/>
          <p:cNvSpPr>
            <a:spLocks noRot="1" noChangeArrowheads="1"/>
          </p:cNvSpPr>
          <p:nvPr/>
        </p:nvSpPr>
        <p:spPr bwMode="auto">
          <a:xfrm>
            <a:off x="684213" y="476250"/>
            <a:ext cx="3024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5400" dirty="0">
                <a:solidFill>
                  <a:schemeClr val="tx2"/>
                </a:solidFill>
                <a:latin typeface="Kozuka Gothic Pro B" pitchFamily="34" charset="-128"/>
                <a:ea typeface="Kozuka Gothic Pro B" pitchFamily="34" charset="-128"/>
              </a:rPr>
              <a:t>/ ‘</a:t>
            </a:r>
            <a:r>
              <a:rPr lang="en-US" altLang="zh-CN" sz="5400" dirty="0" err="1">
                <a:solidFill>
                  <a:schemeClr val="tx2"/>
                </a:solidFill>
                <a:latin typeface="Kozuka Gothic Pro B" pitchFamily="34" charset="-128"/>
                <a:ea typeface="Kozuka Gothic Pro B" pitchFamily="34" charset="-128"/>
              </a:rPr>
              <a:t>st</a:t>
            </a:r>
            <a:r>
              <a:rPr lang="en-US" altLang="zh-CN" sz="54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e</a:t>
            </a:r>
            <a:r>
              <a:rPr lang="en-US" altLang="zh-CN" sz="5400" dirty="0" err="1">
                <a:solidFill>
                  <a:schemeClr val="tx2"/>
                </a:solidFill>
                <a:latin typeface="Kozuka Gothic Pro B" pitchFamily="34" charset="-128"/>
                <a:ea typeface="Kozuka Gothic Pro B" pitchFamily="34" charset="-128"/>
              </a:rPr>
              <a:t>d</a:t>
            </a:r>
            <a:r>
              <a:rPr lang="en-US" altLang="zh-CN" sz="5400" dirty="0" err="1">
                <a:solidFill>
                  <a:srgbClr val="6600FF"/>
                </a:solidFill>
                <a:latin typeface="Kozuka Gothic Pro B" pitchFamily="34" charset="-128"/>
                <a:ea typeface="Kozuka Gothic Pro B" pitchFamily="34" charset="-128"/>
              </a:rPr>
              <a:t>I</a:t>
            </a:r>
            <a:r>
              <a:rPr lang="en-US" altLang="zh-CN" sz="5400" dirty="0">
                <a:solidFill>
                  <a:schemeClr val="tx2"/>
                </a:solidFill>
                <a:latin typeface="Kozuka Gothic Pro B" pitchFamily="34" charset="-128"/>
                <a:ea typeface="Kozuka Gothic Pro B" pitchFamily="34" charset="-128"/>
              </a:rPr>
              <a:t> /</a:t>
            </a:r>
          </a:p>
        </p:txBody>
      </p:sp>
      <p:sp>
        <p:nvSpPr>
          <p:cNvPr id="13327" name="Rectangle 15"/>
          <p:cNvSpPr>
            <a:spLocks noRot="1" noChangeArrowheads="1"/>
          </p:cNvSpPr>
          <p:nvPr/>
        </p:nvSpPr>
        <p:spPr bwMode="auto">
          <a:xfrm>
            <a:off x="4643438" y="1484313"/>
            <a:ext cx="16557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5400">
                <a:solidFill>
                  <a:schemeClr val="tx2"/>
                </a:solidFill>
                <a:latin typeface="Comic Sans MS" panose="030F0702030302020204" pitchFamily="66" charset="0"/>
              </a:rPr>
              <a:t>w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5400">
                <a:solidFill>
                  <a:schemeClr val="tx2"/>
                </a:solidFill>
                <a:latin typeface="Comic Sans MS" panose="030F0702030302020204" pitchFamily="66" charset="0"/>
              </a:rPr>
              <a:t>n</a:t>
            </a:r>
            <a:endParaRPr lang="en-US" altLang="zh-CN" sz="540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8" name="Rectangle 16"/>
          <p:cNvSpPr>
            <a:spLocks noRot="1" noChangeArrowheads="1"/>
          </p:cNvSpPr>
          <p:nvPr/>
        </p:nvSpPr>
        <p:spPr bwMode="auto">
          <a:xfrm>
            <a:off x="827088" y="4581525"/>
            <a:ext cx="26638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5400">
                <a:solidFill>
                  <a:schemeClr val="tx2"/>
                </a:solidFill>
                <a:latin typeface="Kozuka Gothic Pro B" pitchFamily="34" charset="-128"/>
                <a:ea typeface="Kozuka Gothic Pro B" pitchFamily="34" charset="-128"/>
              </a:rPr>
              <a:t>/ s 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V </a:t>
            </a:r>
            <a:r>
              <a:rPr lang="en-US" altLang="zh-CN" sz="4400">
                <a:latin typeface="Kozuka Gothic Pro B" pitchFamily="34" charset="-128"/>
                <a:ea typeface="Kozuka Gothic Pro B" pitchFamily="34" charset="-128"/>
              </a:rPr>
              <a:t>tS </a:t>
            </a:r>
            <a:r>
              <a:rPr lang="en-US" altLang="zh-CN" sz="5400">
                <a:solidFill>
                  <a:schemeClr val="tx2"/>
                </a:solidFill>
                <a:latin typeface="Kozuka Gothic Pro B" pitchFamily="34" charset="-128"/>
                <a:ea typeface="Kozuka Gothic Pro B" pitchFamily="34" charset="-128"/>
              </a:rPr>
              <a:t>/</a:t>
            </a:r>
          </a:p>
        </p:txBody>
      </p:sp>
      <p:sp>
        <p:nvSpPr>
          <p:cNvPr id="13331" name="Rectangle 19"/>
          <p:cNvSpPr>
            <a:spLocks noRot="1" noChangeArrowheads="1"/>
          </p:cNvSpPr>
          <p:nvPr/>
        </p:nvSpPr>
        <p:spPr bwMode="auto">
          <a:xfrm>
            <a:off x="684213" y="1557338"/>
            <a:ext cx="28082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5400" dirty="0">
                <a:solidFill>
                  <a:schemeClr val="tx2"/>
                </a:solidFill>
                <a:latin typeface="Kozuka Gothic Pro B" pitchFamily="34" charset="-128"/>
                <a:ea typeface="Kozuka Gothic Pro B" pitchFamily="34" charset="-128"/>
              </a:rPr>
              <a:t>/ W </a:t>
            </a:r>
            <a:r>
              <a:rPr lang="en-US" altLang="zh-CN" sz="54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I</a:t>
            </a:r>
            <a:r>
              <a:rPr lang="en-US" altLang="zh-CN" sz="5400" dirty="0">
                <a:solidFill>
                  <a:srgbClr val="6600FF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altLang="zh-CN" sz="5400" dirty="0">
                <a:solidFill>
                  <a:schemeClr val="tx2"/>
                </a:solidFill>
                <a:latin typeface="Kozuka Gothic Pro B" pitchFamily="34" charset="-128"/>
                <a:ea typeface="Kozuka Gothic Pro B" pitchFamily="34" charset="-128"/>
              </a:rPr>
              <a:t>n /</a:t>
            </a:r>
          </a:p>
        </p:txBody>
      </p:sp>
      <p:sp>
        <p:nvSpPr>
          <p:cNvPr id="13333" name="Rectangle 21"/>
          <p:cNvSpPr>
            <a:spLocks noRot="1" noChangeArrowheads="1"/>
          </p:cNvSpPr>
          <p:nvPr/>
        </p:nvSpPr>
        <p:spPr bwMode="auto">
          <a:xfrm>
            <a:off x="755650" y="2636838"/>
            <a:ext cx="23764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5400">
                <a:solidFill>
                  <a:schemeClr val="tx2"/>
                </a:solidFill>
                <a:latin typeface="Kozuka Gothic Pro B" pitchFamily="34" charset="-128"/>
                <a:ea typeface="Kozuka Gothic Pro B" pitchFamily="34" charset="-128"/>
              </a:rPr>
              <a:t>/W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V </a:t>
            </a:r>
            <a:r>
              <a:rPr lang="en-US" altLang="zh-CN" sz="5400">
                <a:solidFill>
                  <a:schemeClr val="tx2"/>
                </a:solidFill>
                <a:latin typeface="Kozuka Gothic Pro B" pitchFamily="34" charset="-128"/>
                <a:ea typeface="Kozuka Gothic Pro B" pitchFamily="34" charset="-128"/>
              </a:rPr>
              <a:t>n/</a:t>
            </a:r>
          </a:p>
        </p:txBody>
      </p:sp>
      <p:sp>
        <p:nvSpPr>
          <p:cNvPr id="13334" name="Rectangle 22"/>
          <p:cNvSpPr>
            <a:spLocks noRot="1" noChangeArrowheads="1"/>
          </p:cNvSpPr>
          <p:nvPr/>
        </p:nvSpPr>
        <p:spPr bwMode="auto">
          <a:xfrm>
            <a:off x="4859338" y="2492375"/>
            <a:ext cx="15827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5400">
                <a:solidFill>
                  <a:schemeClr val="tx2"/>
                </a:solidFill>
                <a:latin typeface="Comic Sans MS" panose="030F0702030302020204" pitchFamily="66" charset="0"/>
              </a:rPr>
              <a:t>w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5400">
                <a:solidFill>
                  <a:schemeClr val="tx2"/>
                </a:solidFill>
                <a:latin typeface="Comic Sans MS" panose="030F0702030302020204" pitchFamily="66" charset="0"/>
              </a:rPr>
              <a:t>n</a:t>
            </a:r>
            <a:endParaRPr lang="en-US" altLang="zh-CN" sz="540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39750" y="3500438"/>
            <a:ext cx="32400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/ K 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Q 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r </a:t>
            </a:r>
            <a:r>
              <a:rPr lang="en-US" altLang="zh-CN" sz="5400">
                <a:solidFill>
                  <a:srgbClr val="6600FF"/>
                </a:solidFill>
                <a:latin typeface="Kozuka Gothic Pro B" pitchFamily="34" charset="-128"/>
                <a:ea typeface="Kozuka Gothic Pro B" pitchFamily="34" charset="-128"/>
              </a:rPr>
              <a:t>I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/</a:t>
            </a:r>
          </a:p>
        </p:txBody>
      </p:sp>
      <p:sp>
        <p:nvSpPr>
          <p:cNvPr id="13337" name="Rectangle 25"/>
          <p:cNvSpPr>
            <a:spLocks noRot="1" noChangeArrowheads="1"/>
          </p:cNvSpPr>
          <p:nvPr/>
        </p:nvSpPr>
        <p:spPr bwMode="auto">
          <a:xfrm>
            <a:off x="4643438" y="5661025"/>
            <a:ext cx="21605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5400">
                <a:solidFill>
                  <a:schemeClr val="tx2"/>
                </a:solidFill>
                <a:latin typeface="Comic Sans MS" panose="030F0702030302020204" pitchFamily="66" charset="0"/>
              </a:rPr>
              <a:t>h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US" altLang="zh-CN" sz="5400">
                <a:solidFill>
                  <a:schemeClr val="tx2"/>
                </a:solidFill>
                <a:latin typeface="Comic Sans MS" panose="030F0702030302020204" pitchFamily="66" charset="0"/>
              </a:rPr>
              <a:t>rr</a:t>
            </a:r>
            <a:r>
              <a:rPr lang="en-US" altLang="zh-CN" sz="5400">
                <a:solidFill>
                  <a:srgbClr val="6600FF"/>
                </a:solidFill>
                <a:latin typeface="Comic Sans MS" panose="030F0702030302020204" pitchFamily="66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3059113" y="260350"/>
            <a:ext cx="5543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Comic Sans MS" panose="030F0702030302020204" pitchFamily="66" charset="0"/>
              </a:rPr>
              <a:t>What are these stories about?</a:t>
            </a:r>
          </a:p>
        </p:txBody>
      </p:sp>
      <p:grpSp>
        <p:nvGrpSpPr>
          <p:cNvPr id="68611" name="Group 3"/>
          <p:cNvGrpSpPr/>
          <p:nvPr/>
        </p:nvGrpSpPr>
        <p:grpSpPr bwMode="auto">
          <a:xfrm>
            <a:off x="1588" y="0"/>
            <a:ext cx="2914650" cy="693738"/>
            <a:chOff x="0" y="0"/>
            <a:chExt cx="5044" cy="1247"/>
          </a:xfrm>
        </p:grpSpPr>
        <p:sp>
          <p:nvSpPr>
            <p:cNvPr id="68612" name="AutoShape 4"/>
            <p:cNvSpPr>
              <a:spLocks noChangeArrowheads="1"/>
            </p:cNvSpPr>
            <p:nvPr/>
          </p:nvSpPr>
          <p:spPr bwMode="auto">
            <a:xfrm flipH="1">
              <a:off x="1190" y="113"/>
              <a:ext cx="3855" cy="1134"/>
            </a:xfrm>
            <a:prstGeom prst="flowChartPunchedTape">
              <a:avLst/>
            </a:prstGeom>
            <a:solidFill>
              <a:srgbClr val="FFFF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200" b="1" dirty="0">
                  <a:latin typeface="Comic Sans MS" panose="030F0702030302020204" pitchFamily="66" charset="0"/>
                </a:rPr>
                <a:t>Free talk.</a:t>
              </a:r>
            </a:p>
          </p:txBody>
        </p:sp>
        <p:pic>
          <p:nvPicPr>
            <p:cNvPr id="68613" name="Picture 2" descr="http://pic36.nipic.com/20131211/5654593_205728482120_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247" cy="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614" name="Picture 6" descr="狐狸与乌鸦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981075"/>
            <a:ext cx="29146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0" y="3141663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latin typeface="Comic Sans MS" panose="030F0702030302020204" pitchFamily="66" charset="0"/>
              </a:rPr>
              <a:t>The </a:t>
            </a:r>
            <a:r>
              <a:rPr lang="en-US" altLang="zh-CN" sz="2000" b="1">
                <a:latin typeface="Comic Sans MS" panose="030F0702030302020204" pitchFamily="66" charset="0"/>
              </a:rPr>
              <a:t>Fox and the </a:t>
            </a:r>
            <a:r>
              <a:rPr lang="zh-CN" altLang="en-US" sz="2000" b="1">
                <a:latin typeface="Comic Sans MS" panose="030F0702030302020204" pitchFamily="66" charset="0"/>
              </a:rPr>
              <a:t>Crow </a:t>
            </a:r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4738" y="981075"/>
            <a:ext cx="2989262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6156325" y="3284538"/>
            <a:ext cx="2786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Comic Sans MS" panose="030F0702030302020204" pitchFamily="66" charset="0"/>
              </a:rPr>
              <a:t>The Frog in the Well</a:t>
            </a:r>
          </a:p>
        </p:txBody>
      </p:sp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0275" y="4005263"/>
            <a:ext cx="31337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6083300" y="6238875"/>
            <a:ext cx="2833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Comic Sans MS" panose="030F0702030302020204" pitchFamily="66" charset="0"/>
              </a:rPr>
              <a:t>The Little Match Girl</a:t>
            </a:r>
          </a:p>
        </p:txBody>
      </p:sp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3933825"/>
            <a:ext cx="3022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916238" y="6021388"/>
            <a:ext cx="2640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Comic Sans MS" panose="030F0702030302020204" pitchFamily="66" charset="0"/>
              </a:rPr>
              <a:t> Cao Chong Weighs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Comic Sans MS" panose="030F0702030302020204" pitchFamily="66" charset="0"/>
              </a:rPr>
              <a:t>the Elephant </a:t>
            </a:r>
          </a:p>
        </p:txBody>
      </p:sp>
      <p:pic>
        <p:nvPicPr>
          <p:cNvPr id="68622" name="Picture 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59113" y="981075"/>
            <a:ext cx="28797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3203575" y="3141663"/>
            <a:ext cx="2592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latin typeface="Comic Sans MS" panose="030F0702030302020204" pitchFamily="66" charset="0"/>
              </a:rPr>
              <a:t>The Crow and the Pitcher</a:t>
            </a:r>
          </a:p>
        </p:txBody>
      </p:sp>
      <p:pic>
        <p:nvPicPr>
          <p:cNvPr id="68624" name="Picture 16" descr="刻舟求剑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3933825"/>
            <a:ext cx="28098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250825" y="6238875"/>
            <a:ext cx="225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latin typeface="Comic Sans MS" panose="030F0702030302020204" pitchFamily="66" charset="0"/>
              </a:rPr>
              <a:t>Making </a:t>
            </a:r>
            <a:r>
              <a:rPr lang="en-US" altLang="zh-CN" sz="2000" b="1">
                <a:latin typeface="Comic Sans MS" panose="030F0702030302020204" pitchFamily="66" charset="0"/>
              </a:rPr>
              <a:t>Hi</a:t>
            </a:r>
            <a:r>
              <a:rPr lang="zh-CN" altLang="en-US" sz="2000" b="1">
                <a:latin typeface="Comic Sans MS" panose="030F0702030302020204" pitchFamily="66" charset="0"/>
              </a:rPr>
              <a:t>s </a:t>
            </a:r>
            <a:r>
              <a:rPr lang="en-US" altLang="zh-CN" sz="2000" b="1">
                <a:latin typeface="Comic Sans MS" panose="030F0702030302020204" pitchFamily="66" charset="0"/>
              </a:rPr>
              <a:t>M</a:t>
            </a:r>
            <a:r>
              <a:rPr lang="zh-CN" altLang="en-US" sz="2000" b="1">
                <a:latin typeface="Comic Sans MS" panose="030F0702030302020204" pitchFamily="66" charset="0"/>
              </a:rPr>
              <a:t>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bldLvl="0" autoUpdateAnimBg="0"/>
      <p:bldP spid="68617" grpId="0" bldLvl="0" autoUpdateAnimBg="0"/>
      <p:bldP spid="68619" grpId="0" bldLvl="0" autoUpdateAnimBg="0"/>
      <p:bldP spid="68621" grpId="0" bldLvl="0" autoUpdateAnimBg="0"/>
      <p:bldP spid="68623" grpId="0" bldLvl="0" autoUpdateAnimBg="0"/>
      <p:bldP spid="68625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QQ截图201502091522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9138"/>
            <a:ext cx="5040312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140200" y="981075"/>
            <a:ext cx="4679950" cy="825500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omic Sans MS" panose="030F0702030302020204" pitchFamily="66" charset="0"/>
              </a:rPr>
              <a:t>(2) Hey, little monkey. Don't move. I'll eat you up.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23850" y="5157788"/>
            <a:ext cx="8424863" cy="11922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omic Sans MS" panose="030F0702030302020204" pitchFamily="66" charset="0"/>
              </a:rPr>
              <a:t>(4) That's all rihgt. But there's a strong tiger over there. He said he would eat me, too. If you eat me, he will not be happy. </a:t>
            </a: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 flipH="1">
            <a:off x="681038" y="120650"/>
            <a:ext cx="4467225" cy="646113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 Look,read and match.</a:t>
            </a:r>
            <a:endParaRPr lang="en-US" altLang="zh-CN"/>
          </a:p>
        </p:txBody>
      </p:sp>
      <p:pic>
        <p:nvPicPr>
          <p:cNvPr id="77830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988" y="44450"/>
            <a:ext cx="76993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ldLvl="0" animBg="1" autoUpdateAnimBg="0"/>
      <p:bldP spid="77828" grpId="0" bldLvl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QQ截图20150209152222"/>
          <p:cNvPicPr>
            <a:picLocks noChangeAspect="1" noChangeArrowheads="1"/>
          </p:cNvPicPr>
          <p:nvPr/>
        </p:nvPicPr>
        <p:blipFill>
          <a:blip r:embed="rId2" cstate="email"/>
          <a:srcRect l="9866" r="17632"/>
          <a:stretch>
            <a:fillRect/>
          </a:stretch>
        </p:blipFill>
        <p:spPr bwMode="auto">
          <a:xfrm>
            <a:off x="4932363" y="2133600"/>
            <a:ext cx="40322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4427538" y="5589588"/>
            <a:ext cx="4248150" cy="458787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omic Sans MS" panose="030F0702030302020204" pitchFamily="66" charset="0"/>
              </a:rPr>
              <a:t>(1) Where is he now?</a:t>
            </a:r>
            <a:endParaRPr lang="en-US" altLang="zh-CN"/>
          </a:p>
        </p:txBody>
      </p:sp>
      <p:pic>
        <p:nvPicPr>
          <p:cNvPr id="78852" name="Picture 4" descr="QQ截图201502091522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4392612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5183187" cy="460375"/>
          </a:xfrm>
          <a:prstGeom prst="rect">
            <a:avLst/>
          </a:prstGeom>
          <a:solidFill>
            <a:srgbClr val="CC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omic Sans MS" panose="030F0702030302020204" pitchFamily="66" charset="0"/>
              </a:rPr>
              <a:t>(3) He's down there,in the river.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ldLvl="0" animBg="1" autoUpdateAnimBg="0"/>
      <p:bldP spid="78853" grpId="0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QQ截图201502091459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813593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051050" y="333375"/>
            <a:ext cx="5057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latin typeface="Comic Sans MS" panose="030F0702030302020204" pitchFamily="66" charset="0"/>
              </a:rPr>
              <a:t>The f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3600" b="1">
                <a:latin typeface="Comic Sans MS" panose="030F0702030302020204" pitchFamily="66" charset="0"/>
              </a:rPr>
              <a:t>x and the cr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8" name="AutoShape 12"/>
          <p:cNvSpPr>
            <a:spLocks noChangeArrowheads="1"/>
          </p:cNvSpPr>
          <p:nvPr/>
        </p:nvSpPr>
        <p:spPr bwMode="auto">
          <a:xfrm flipH="1">
            <a:off x="323850" y="692150"/>
            <a:ext cx="8569325" cy="4824413"/>
          </a:xfrm>
          <a:prstGeom prst="flowChartPunchedTap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 dirty="0">
                <a:ea typeface="华文中宋" panose="02010600040101010101" pitchFamily="2" charset="-122"/>
              </a:rPr>
              <a:t>Sum-up: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ea typeface="华文中宋" panose="02010600040101010101" pitchFamily="2" charset="-122"/>
              </a:rPr>
              <a:t>在故事描述中，</a:t>
            </a:r>
            <a:r>
              <a:rPr lang="zh-CN" altLang="en-US" sz="2400" b="1" dirty="0">
                <a:solidFill>
                  <a:srgbClr val="FF0066"/>
                </a:solidFill>
                <a:ea typeface="华文中宋" panose="02010600040101010101" pitchFamily="2" charset="-122"/>
              </a:rPr>
              <a:t>一般</a:t>
            </a:r>
            <a:r>
              <a:rPr lang="zh-CN" altLang="en-US" sz="2400" b="1" dirty="0">
                <a:ea typeface="华文中宋" panose="02010600040101010101" pitchFamily="2" charset="-122"/>
              </a:rPr>
              <a:t>使用</a:t>
            </a:r>
            <a:r>
              <a:rPr lang="zh-CN" altLang="en-US" sz="2400" b="1" dirty="0">
                <a:solidFill>
                  <a:srgbClr val="FF0066"/>
                </a:solidFill>
                <a:ea typeface="华文中宋" panose="02010600040101010101" pitchFamily="2" charset="-122"/>
              </a:rPr>
              <a:t>过去式</a:t>
            </a:r>
            <a:r>
              <a:rPr lang="zh-CN" altLang="en-US" sz="2400" b="1" dirty="0">
                <a:ea typeface="华文中宋" panose="02010600040101010101" pitchFamily="2" charset="-122"/>
              </a:rPr>
              <a:t>。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ea typeface="华文中宋" panose="02010600040101010101" pitchFamily="2" charset="-122"/>
              </a:rPr>
              <a:t>但故事中的人物对话时，</a:t>
            </a:r>
            <a:r>
              <a:rPr lang="zh-CN" altLang="en-US" sz="2400" b="1" dirty="0">
                <a:solidFill>
                  <a:srgbClr val="FF0066"/>
                </a:solidFill>
                <a:ea typeface="华文中宋" panose="02010600040101010101" pitchFamily="2" charset="-122"/>
              </a:rPr>
              <a:t>要根据情景需要，运用恰当的时态</a:t>
            </a:r>
            <a:r>
              <a:rPr lang="zh-CN" altLang="en-US" sz="2400" b="1" dirty="0">
                <a:ea typeface="华文中宋" panose="02010600040101010101" pitchFamily="2" charset="-122"/>
              </a:rPr>
              <a:t>。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 bldLvl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QQ截图201502121536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2413" y="2205038"/>
            <a:ext cx="417353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7" name="Picture 3" descr="QQ截图201502121536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2205038"/>
            <a:ext cx="4175125" cy="28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8" name="AutoShape 4"/>
          <p:cNvSpPr>
            <a:spLocks noChangeArrowheads="1"/>
          </p:cNvSpPr>
          <p:nvPr/>
        </p:nvSpPr>
        <p:spPr bwMode="auto">
          <a:xfrm flipH="1">
            <a:off x="682625" y="117475"/>
            <a:ext cx="3168650" cy="720725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 Look and guess.</a:t>
            </a:r>
            <a:endParaRPr lang="en-US" altLang="zh-CN"/>
          </a:p>
        </p:txBody>
      </p:sp>
      <p:pic>
        <p:nvPicPr>
          <p:cNvPr id="72709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988" y="44450"/>
            <a:ext cx="781051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692275" y="1268413"/>
            <a:ext cx="59039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What's the story about?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ChangeArrowheads="1"/>
          </p:cNvSpPr>
          <p:nvPr/>
        </p:nvSpPr>
        <p:spPr bwMode="auto">
          <a:xfrm flipH="1">
            <a:off x="684213" y="71438"/>
            <a:ext cx="2952750" cy="720725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</a:rPr>
              <a:t> Let's read.</a:t>
            </a:r>
            <a:endParaRPr lang="en-US" altLang="zh-CN" dirty="0"/>
          </a:p>
        </p:txBody>
      </p:sp>
      <p:pic>
        <p:nvPicPr>
          <p:cNvPr id="73731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988" y="44450"/>
            <a:ext cx="781051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4925" y="1125538"/>
            <a:ext cx="4305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Read and judge T/F.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-34925" y="1989138"/>
            <a:ext cx="92170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omic Sans MS" panose="030F0702030302020204" pitchFamily="66" charset="0"/>
              </a:rPr>
              <a:t>1.(     ) Both the little cat and the bear like eating fish.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omic Sans MS" panose="030F0702030302020204" pitchFamily="66" charset="0"/>
              </a:rPr>
              <a:t>2.(     ) Kitty's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frends</a:t>
            </a:r>
            <a:r>
              <a:rPr lang="en-US" altLang="zh-CN" sz="2400" b="1" dirty="0">
                <a:latin typeface="Comic Sans MS" panose="030F0702030302020204" pitchFamily="66" charset="0"/>
              </a:rPr>
              <a:t> are playing in the old bear's garden.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omic Sans MS" panose="030F0702030302020204" pitchFamily="66" charset="0"/>
              </a:rPr>
              <a:t>3.(     ) The old bear will look after the fish for Kitty.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omic Sans MS" panose="030F0702030302020204" pitchFamily="66" charset="0"/>
              </a:rPr>
              <a:t>4.(     ) Kitty went to look for her friends because she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omic Sans MS" panose="030F0702030302020204" pitchFamily="66" charset="0"/>
              </a:rPr>
              <a:t>            wanted to play with them.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omic Sans MS" panose="030F0702030302020204" pitchFamily="66" charset="0"/>
              </a:rPr>
              <a:t>5.(     ) The old bear finally ate all the fish up. 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39750" y="1917700"/>
            <a:ext cx="625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68313" y="4941888"/>
            <a:ext cx="625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39750" y="2565400"/>
            <a:ext cx="6254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539750" y="3141663"/>
            <a:ext cx="625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68313" y="3789363"/>
            <a:ext cx="625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bldLvl="0" autoUpdateAnimBg="0"/>
      <p:bldP spid="73735" grpId="0" bldLvl="0" autoUpdateAnimBg="0"/>
      <p:bldP spid="73736" grpId="0" bldLvl="0" autoUpdateAnimBg="0"/>
      <p:bldP spid="73737" grpId="0" bldLvl="0" autoUpdateAnimBg="0"/>
      <p:bldP spid="73738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95288" y="3429000"/>
            <a:ext cx="3600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/ M 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i: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n /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859338" y="3357563"/>
            <a:ext cx="2232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Comic Sans MS" panose="030F0702030302020204" pitchFamily="66" charset="0"/>
              </a:rPr>
              <a:t>m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ea</a:t>
            </a:r>
            <a:r>
              <a:rPr lang="en-US" altLang="zh-CN" sz="5400">
                <a:latin typeface="Comic Sans MS" panose="030F0702030302020204" pitchFamily="66" charset="0"/>
              </a:rPr>
              <a:t>n</a:t>
            </a:r>
            <a:endParaRPr lang="en-US" altLang="zh-CN" sz="540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827088" y="1268413"/>
            <a:ext cx="27368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/ H 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eE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/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643438" y="2420938"/>
            <a:ext cx="30241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Comic Sans MS" panose="030F0702030302020204" pitchFamily="66" charset="0"/>
              </a:rPr>
              <a:t>t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or</a:t>
            </a:r>
            <a:r>
              <a:rPr lang="en-US" altLang="zh-CN" sz="5400">
                <a:latin typeface="Comic Sans MS" panose="030F0702030302020204" pitchFamily="66" charset="0"/>
              </a:rPr>
              <a:t>t</a:t>
            </a:r>
            <a:r>
              <a:rPr lang="en-US" altLang="zh-CN" sz="5400">
                <a:solidFill>
                  <a:srgbClr val="6600FF"/>
                </a:solidFill>
                <a:latin typeface="Comic Sans MS" panose="030F0702030302020204" pitchFamily="66" charset="0"/>
              </a:rPr>
              <a:t>oi</a:t>
            </a:r>
            <a:r>
              <a:rPr lang="en-US" altLang="zh-CN" sz="5400">
                <a:latin typeface="Comic Sans MS" panose="030F0702030302020204" pitchFamily="66" charset="0"/>
              </a:rPr>
              <a:t>se</a:t>
            </a:r>
            <a:endParaRPr lang="en-US" altLang="zh-CN" sz="5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23850" y="5516563"/>
            <a:ext cx="34559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/p r 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au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d/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003800" y="5445125"/>
            <a:ext cx="2016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Comic Sans MS" panose="030F0702030302020204" pitchFamily="66" charset="0"/>
              </a:rPr>
              <a:t>pr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ou</a:t>
            </a:r>
            <a:r>
              <a:rPr lang="en-US" altLang="zh-CN" sz="54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827088" y="260350"/>
            <a:ext cx="34559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/ s 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I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L 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I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/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95288" y="2420938"/>
            <a:ext cx="3816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/ t 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O: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t </a:t>
            </a:r>
            <a:r>
              <a:rPr lang="en-US" altLang="zh-CN" sz="5400">
                <a:solidFill>
                  <a:srgbClr val="6600FF"/>
                </a:solidFill>
                <a:latin typeface="Kozuka Gothic Pro B" pitchFamily="34" charset="-128"/>
                <a:ea typeface="Kozuka Gothic Pro B" pitchFamily="34" charset="-128"/>
              </a:rPr>
              <a:t>E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s/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859338" y="1341438"/>
            <a:ext cx="2232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Comic Sans MS" panose="030F0702030302020204" pitchFamily="66" charset="0"/>
              </a:rPr>
              <a:t>h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14357" name="Rectangle 21"/>
          <p:cNvSpPr>
            <a:spLocks noRot="1" noChangeArrowheads="1"/>
          </p:cNvSpPr>
          <p:nvPr/>
        </p:nvSpPr>
        <p:spPr bwMode="auto">
          <a:xfrm>
            <a:off x="4643438" y="260350"/>
            <a:ext cx="21605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5400">
                <a:solidFill>
                  <a:schemeClr val="tx2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5400">
                <a:solidFill>
                  <a:schemeClr val="tx2"/>
                </a:solidFill>
                <a:latin typeface="Comic Sans MS" panose="030F0702030302020204" pitchFamily="66" charset="0"/>
              </a:rPr>
              <a:t>ll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716463" y="4292600"/>
            <a:ext cx="2232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Comic Sans MS" panose="030F0702030302020204" pitchFamily="66" charset="0"/>
              </a:rPr>
              <a:t>m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ea</a:t>
            </a:r>
            <a:r>
              <a:rPr lang="en-US" altLang="zh-CN" sz="5400">
                <a:latin typeface="Comic Sans MS" panose="030F0702030302020204" pitchFamily="66" charset="0"/>
              </a:rPr>
              <a:t>nt</a:t>
            </a:r>
            <a:endParaRPr lang="en-US" altLang="zh-CN" sz="540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250825" y="4365625"/>
            <a:ext cx="3600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/ M 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e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n t 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787900" y="3500438"/>
            <a:ext cx="39608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Comic Sans MS" panose="030F0702030302020204" pitchFamily="66" charset="0"/>
              </a:rPr>
              <a:t>r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5400">
                <a:latin typeface="Comic Sans MS" panose="030F0702030302020204" pitchFamily="66" charset="0"/>
              </a:rPr>
              <a:t>m</a:t>
            </a:r>
            <a:r>
              <a:rPr lang="en-US" altLang="zh-CN" sz="5400">
                <a:solidFill>
                  <a:srgbClr val="6600FF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5400">
                <a:latin typeface="Comic Sans MS" panose="030F0702030302020204" pitchFamily="66" charset="0"/>
              </a:rPr>
              <a:t>mb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9388" y="3644900"/>
            <a:ext cx="4464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/ R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I 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m</a:t>
            </a:r>
            <a:r>
              <a:rPr lang="en-US" altLang="zh-CN" sz="5400">
                <a:solidFill>
                  <a:srgbClr val="6600FF"/>
                </a:solidFill>
                <a:latin typeface="Kozuka Gothic Pro B" pitchFamily="34" charset="-128"/>
                <a:ea typeface="Kozuka Gothic Pro B" pitchFamily="34" charset="-128"/>
              </a:rPr>
              <a:t>e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mb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E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/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68313" y="2708275"/>
            <a:ext cx="36718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/ s 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Q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d /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148263" y="2492375"/>
            <a:ext cx="19446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Comic Sans MS" panose="030F0702030302020204" pitchFamily="66" charset="0"/>
              </a:rPr>
              <a:t>s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54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9750" y="4652963"/>
            <a:ext cx="3384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/ H 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A: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d /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932363" y="4652963"/>
            <a:ext cx="2305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Comic Sans MS" panose="030F0702030302020204" pitchFamily="66" charset="0"/>
              </a:rPr>
              <a:t>h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  <a:r>
              <a:rPr lang="en-US" altLang="zh-CN" sz="540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643438" y="5661025"/>
            <a:ext cx="3095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Comic Sans MS" panose="030F0702030302020204" pitchFamily="66" charset="0"/>
              </a:rPr>
              <a:t>c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en-US" altLang="zh-CN" sz="5400">
                <a:latin typeface="Comic Sans MS" panose="030F0702030302020204" pitchFamily="66" charset="0"/>
              </a:rPr>
              <a:t>ful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23850" y="1484313"/>
            <a:ext cx="4032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/ P 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eI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US" altLang="zh-CN" sz="5400">
                <a:solidFill>
                  <a:srgbClr val="6600FF"/>
                </a:solidFill>
                <a:latin typeface="Kozuka Gothic Pro B" pitchFamily="34" charset="-128"/>
                <a:ea typeface="Kozuka Gothic Pro B" pitchFamily="34" charset="-128"/>
              </a:rPr>
              <a:t>Sn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t /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787900" y="1484313"/>
            <a:ext cx="3816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Comic Sans MS" panose="030F0702030302020204" pitchFamily="66" charset="0"/>
              </a:rPr>
              <a:t>p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5400">
                <a:solidFill>
                  <a:srgbClr val="6600FF"/>
                </a:solidFill>
                <a:latin typeface="Comic Sans MS" panose="030F0702030302020204" pitchFamily="66" charset="0"/>
              </a:rPr>
              <a:t>tien</a:t>
            </a:r>
            <a:r>
              <a:rPr lang="en-US" altLang="zh-CN" sz="540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5003800" y="404813"/>
            <a:ext cx="33480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Comic Sans MS" panose="030F0702030302020204" pitchFamily="66" charset="0"/>
              </a:rPr>
              <a:t>c</a:t>
            </a:r>
            <a:r>
              <a:rPr lang="en-US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en-US" altLang="zh-CN" sz="5400">
                <a:latin typeface="Comic Sans MS" panose="030F0702030302020204" pitchFamily="66" charset="0"/>
              </a:rPr>
              <a:t>l</a:t>
            </a:r>
            <a:r>
              <a:rPr lang="en-US" altLang="zh-CN" sz="5400">
                <a:solidFill>
                  <a:srgbClr val="6600FF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5400">
                <a:latin typeface="Comic Sans MS" panose="030F0702030302020204" pitchFamily="66" charset="0"/>
              </a:rPr>
              <a:t>ss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23850" y="404813"/>
            <a:ext cx="46085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/ k 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eE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L </a:t>
            </a:r>
            <a:r>
              <a:rPr lang="en-US" altLang="zh-CN" sz="5400">
                <a:solidFill>
                  <a:srgbClr val="6600FF"/>
                </a:solidFill>
                <a:latin typeface="Kozuka Gothic Pro B" pitchFamily="34" charset="-128"/>
                <a:ea typeface="Kozuka Gothic Pro B" pitchFamily="34" charset="-128"/>
              </a:rPr>
              <a:t>E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s /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79388" y="5734050"/>
            <a:ext cx="46085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/ k </a:t>
            </a:r>
            <a:r>
              <a:rPr lang="en-US" altLang="zh-CN" sz="540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eE</a:t>
            </a:r>
            <a:r>
              <a:rPr lang="en-US" altLang="zh-CN" sz="5400">
                <a:latin typeface="Kozuka Gothic Pro B" pitchFamily="34" charset="-128"/>
                <a:ea typeface="Kozuka Gothic Pro B" pitchFamily="34" charset="-128"/>
              </a:rPr>
              <a:t> F L 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 flipH="1">
            <a:off x="682625" y="117475"/>
            <a:ext cx="24495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</a:rPr>
              <a:t> Free talk.</a:t>
            </a:r>
            <a:endParaRPr lang="en-US" altLang="zh-CN" dirty="0"/>
          </a:p>
        </p:txBody>
      </p:sp>
      <p:pic>
        <p:nvPicPr>
          <p:cNvPr id="30723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 descr="龟兔赛跑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60575"/>
            <a:ext cx="2951163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2060575"/>
            <a:ext cx="30956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331913" y="5084763"/>
            <a:ext cx="655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Comic Sans MS" panose="030F0702030302020204" pitchFamily="66" charset="0"/>
              </a:rPr>
              <a:t>The T</a:t>
            </a:r>
            <a:r>
              <a:rPr lang="en-US" altLang="zh-CN" sz="3600" b="1" dirty="0">
                <a:solidFill>
                  <a:srgbClr val="FF0066"/>
                </a:solidFill>
                <a:latin typeface="Comic Sans MS" panose="030F0702030302020204" pitchFamily="66" charset="0"/>
              </a:rPr>
              <a:t>or</a:t>
            </a:r>
            <a:r>
              <a:rPr lang="en-US" altLang="zh-CN" sz="3600" b="1" dirty="0">
                <a:latin typeface="Comic Sans MS" panose="030F0702030302020204" pitchFamily="66" charset="0"/>
              </a:rPr>
              <a:t>t</a:t>
            </a:r>
            <a:r>
              <a:rPr lang="en-US" altLang="zh-CN" sz="3600" b="1" dirty="0">
                <a:solidFill>
                  <a:srgbClr val="FF0066"/>
                </a:solidFill>
                <a:latin typeface="Comic Sans MS" panose="030F0702030302020204" pitchFamily="66" charset="0"/>
              </a:rPr>
              <a:t>oi</a:t>
            </a:r>
            <a:r>
              <a:rPr lang="en-US" altLang="zh-CN" sz="3600" b="1" dirty="0">
                <a:latin typeface="Comic Sans MS" panose="030F0702030302020204" pitchFamily="66" charset="0"/>
              </a:rPr>
              <a:t>se and the H</a:t>
            </a:r>
            <a:r>
              <a:rPr lang="en-US" altLang="zh-CN" sz="3600" b="1" dirty="0">
                <a:solidFill>
                  <a:srgbClr val="FF0066"/>
                </a:solidFill>
                <a:latin typeface="Comic Sans MS" panose="030F0702030302020204" pitchFamily="66" charset="0"/>
              </a:rPr>
              <a:t>are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64275" y="2060575"/>
            <a:ext cx="28797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187450" y="1052513"/>
            <a:ext cx="6840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Comic Sans MS" panose="030F0702030302020204" pitchFamily="66" charset="0"/>
              </a:rPr>
              <a:t>What's this story about ?</a:t>
            </a:r>
            <a:r>
              <a:rPr lang="en-US" altLang="zh-CN" sz="3200" b="1" dirty="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971550" y="2133600"/>
            <a:ext cx="712946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latin typeface="Comic Sans MS" panose="030F0702030302020204" pitchFamily="66" charset="0"/>
              </a:rPr>
              <a:t>   </a:t>
            </a:r>
            <a:r>
              <a:rPr lang="en-US" altLang="zh-CN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One day a tortoise and a hare had a race. The hare was sure he would win so he took a rest. He was too proud and careless. The slow but careful tortoise won the race.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051720" y="620713"/>
            <a:ext cx="53276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4000" b="1" dirty="0">
                <a:solidFill>
                  <a:srgbClr val="660066"/>
                </a:solidFill>
                <a:latin typeface="Comic Sans MS" panose="030F0702030302020204" pitchFamily="66" charset="0"/>
              </a:rPr>
              <a:t>Slow and steady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660066"/>
                </a:solidFill>
                <a:latin typeface="Comic Sans MS" panose="030F0702030302020204" pitchFamily="66" charset="0"/>
              </a:rPr>
              <a:t>   wins the race.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ldLvl="0" autoUpdateAnimBg="0"/>
      <p:bldP spid="12297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116013" y="981075"/>
            <a:ext cx="6121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66"/>
                </a:solidFill>
                <a:latin typeface="Comic Sans MS" panose="030F0702030302020204" pitchFamily="66" charset="0"/>
              </a:rPr>
              <a:t>Don't ...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66"/>
                </a:solidFill>
                <a:latin typeface="Comic Sans MS" panose="030F0702030302020204" pitchFamily="66" charset="0"/>
              </a:rPr>
              <a:t>You should / shouldn</a:t>
            </a:r>
            <a:r>
              <a:rPr lang="en-US" altLang="zh-CN" sz="3600" b="1">
                <a:solidFill>
                  <a:srgbClr val="FF0066"/>
                </a:solidFill>
                <a:latin typeface="Arial" panose="020B0604020202020204"/>
              </a:rPr>
              <a:t>’</a:t>
            </a:r>
            <a:r>
              <a:rPr lang="en-US" altLang="zh-CN" sz="3600" b="1">
                <a:solidFill>
                  <a:srgbClr val="FF0066"/>
                </a:solidFill>
                <a:latin typeface="Comic Sans MS" panose="030F0702030302020204" pitchFamily="66" charset="0"/>
              </a:rPr>
              <a:t>t ...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66"/>
                </a:solidFill>
                <a:latin typeface="Comic Sans MS" panose="030F0702030302020204" pitchFamily="66" charset="0"/>
              </a:rPr>
              <a:t>Be... </a:t>
            </a: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 flipH="1">
            <a:off x="682625" y="117475"/>
            <a:ext cx="2449513" cy="719138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 Let's talk.</a:t>
            </a:r>
            <a:endParaRPr lang="en-US" altLang="zh-CN"/>
          </a:p>
        </p:txBody>
      </p:sp>
      <p:pic>
        <p:nvPicPr>
          <p:cNvPr id="37892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龟兔赛跑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141663"/>
            <a:ext cx="2879725" cy="26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575" y="3135313"/>
            <a:ext cx="2952750" cy="26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7763" y="2924175"/>
            <a:ext cx="27368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 noChangeAspect="1"/>
          </p:cNvGrpSpPr>
          <p:nvPr/>
        </p:nvGrpSpPr>
        <p:grpSpPr bwMode="auto">
          <a:xfrm>
            <a:off x="755650" y="2781300"/>
            <a:ext cx="7489825" cy="3695700"/>
            <a:chOff x="0" y="0"/>
            <a:chExt cx="14234" cy="7926"/>
          </a:xfrm>
        </p:grpSpPr>
        <p:pic>
          <p:nvPicPr>
            <p:cNvPr id="39939" name="Picture 3" descr="QQ截图2015020517064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"/>
              <a:ext cx="8505" cy="7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40" name="Picture 4" descr="QQ截图20150205170719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23"/>
            <a:stretch>
              <a:fillRect/>
            </a:stretch>
          </p:blipFill>
          <p:spPr bwMode="auto">
            <a:xfrm>
              <a:off x="8504" y="0"/>
              <a:ext cx="5730" cy="7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941" name="AutoShape 5"/>
          <p:cNvSpPr>
            <a:spLocks noChangeArrowheads="1"/>
          </p:cNvSpPr>
          <p:nvPr/>
        </p:nvSpPr>
        <p:spPr bwMode="auto">
          <a:xfrm flipH="1">
            <a:off x="611188" y="117475"/>
            <a:ext cx="2520950" cy="720725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 Let's talk.</a:t>
            </a:r>
            <a:endParaRPr lang="en-US" altLang="zh-CN"/>
          </a:p>
        </p:txBody>
      </p:sp>
      <p:pic>
        <p:nvPicPr>
          <p:cNvPr id="39942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1600" y="44450"/>
            <a:ext cx="7842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12775" y="909638"/>
            <a:ext cx="7777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Look, what's Jiamin doing?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84213" y="1773238"/>
            <a:ext cx="7232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66"/>
                </a:solidFill>
                <a:latin typeface="Comic Sans MS" panose="030F0702030302020204" pitchFamily="66" charset="0"/>
              </a:rPr>
              <a:t>Jiamin is carrying the books.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bldLvl="0" autoUpdateAnimBg="0"/>
      <p:bldP spid="39944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 flipH="1">
            <a:off x="755650" y="117475"/>
            <a:ext cx="4392613" cy="647700"/>
          </a:xfrm>
          <a:prstGeom prst="flowChartPunchedTap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Comic Sans MS" panose="030F0702030302020204" pitchFamily="66" charset="0"/>
              </a:rPr>
              <a:t> Let's read and judge.</a:t>
            </a:r>
            <a:endParaRPr lang="en-US" altLang="zh-CN" dirty="0"/>
          </a:p>
        </p:txBody>
      </p:sp>
      <p:pic>
        <p:nvPicPr>
          <p:cNvPr id="41987" name="Picture 2" descr="http://pic36.nipic.com/20131211/5654593_205728482120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44450"/>
            <a:ext cx="784226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1196975"/>
            <a:ext cx="9145588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omic Sans MS" panose="030F0702030302020204" pitchFamily="66" charset="0"/>
              </a:rPr>
              <a:t>1.(     )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Jiaming</a:t>
            </a:r>
            <a:r>
              <a:rPr lang="en-US" altLang="zh-CN" sz="2400" b="1" dirty="0">
                <a:latin typeface="Comic Sans MS" panose="030F0702030302020204" pitchFamily="66" charset="0"/>
              </a:rPr>
              <a:t> tried to carry all the books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beacuse</a:t>
            </a:r>
            <a:r>
              <a:rPr lang="en-US" altLang="zh-CN" sz="2400" b="1" dirty="0">
                <a:latin typeface="Comic Sans MS" panose="030F0702030302020204" pitchFamily="66" charset="0"/>
              </a:rPr>
              <a:t> he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omic Sans MS" panose="030F0702030302020204" pitchFamily="66" charset="0"/>
              </a:rPr>
              <a:t>    thought the books were not heavy.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omic Sans MS" panose="030F0702030302020204" pitchFamily="66" charset="0"/>
              </a:rPr>
              <a:t>2.(      )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Xiaoling</a:t>
            </a:r>
            <a:r>
              <a:rPr lang="en-US" altLang="zh-CN" sz="2400" b="1" dirty="0">
                <a:latin typeface="Comic Sans MS" panose="030F0702030302020204" pitchFamily="66" charset="0"/>
              </a:rPr>
              <a:t> thinks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Jiamin</a:t>
            </a:r>
            <a:r>
              <a:rPr lang="en-US" altLang="zh-CN" sz="2400" b="1" dirty="0">
                <a:latin typeface="Comic Sans MS" panose="030F0702030302020204" pitchFamily="66" charset="0"/>
              </a:rPr>
              <a:t> is like the silly tortoise.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omic Sans MS" panose="030F0702030302020204" pitchFamily="66" charset="0"/>
              </a:rPr>
              <a:t>3.(      ) In the story</a:t>
            </a:r>
            <a:r>
              <a:rPr lang="en-US" altLang="zh-CN" sz="2400" b="1" i="1" dirty="0">
                <a:latin typeface="Comic Sans MS" panose="030F0702030302020204" pitchFamily="66" charset="0"/>
              </a:rPr>
              <a:t> The tortoise and the Hare</a:t>
            </a:r>
            <a:r>
              <a:rPr lang="en-US" altLang="zh-CN" sz="2400" b="1" dirty="0">
                <a:latin typeface="Comic Sans MS" panose="030F0702030302020204" pitchFamily="66" charset="0"/>
              </a:rPr>
              <a:t>, the slow but careful tortoise won the race.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omic Sans MS" panose="030F0702030302020204" pitchFamily="66" charset="0"/>
              </a:rPr>
              <a:t>4.(      ) Finally,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Jiamin</a:t>
            </a:r>
            <a:r>
              <a:rPr lang="en-US" altLang="zh-CN" sz="2400" b="1" dirty="0">
                <a:latin typeface="Comic Sans MS" panose="030F0702030302020204" pitchFamily="66" charset="0"/>
              </a:rPr>
              <a:t> knows that he should be quick  and careful if he wants to do something well.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84213" y="1268413"/>
            <a:ext cx="431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66"/>
                </a:solidFill>
              </a:rPr>
              <a:t>F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84213" y="2852738"/>
            <a:ext cx="431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66"/>
                </a:solidFill>
              </a:rPr>
              <a:t>F</a:t>
            </a:r>
            <a:endParaRPr lang="en-US" altLang="zh-CN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755650" y="5373688"/>
            <a:ext cx="4333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66"/>
                </a:solidFill>
              </a:rPr>
              <a:t>F</a:t>
            </a:r>
            <a:endParaRPr lang="en-US" altLang="zh-CN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84213" y="3933825"/>
            <a:ext cx="431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66"/>
                </a:solidFill>
              </a:rPr>
              <a:t>T</a:t>
            </a:r>
            <a:endParaRPr lang="en-US" altLang="zh-CN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68313" y="2060575"/>
            <a:ext cx="7308850" cy="458788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omic Sans MS" panose="030F0702030302020204" pitchFamily="66" charset="0"/>
              </a:rPr>
              <a:t>didn't want to go back to the classroom again.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7165975" y="2924175"/>
            <a:ext cx="1223963" cy="4603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latin typeface="Comic Sans MS" panose="030F0702030302020204" pitchFamily="66" charset="0"/>
              </a:rPr>
              <a:t>hare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453313" y="5445125"/>
            <a:ext cx="1223962" cy="4603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latin typeface="Comic Sans MS" panose="030F0702030302020204" pitchFamily="66" charset="0"/>
              </a:rPr>
              <a:t>patient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ldLvl="0" autoUpdateAnimBg="0"/>
      <p:bldP spid="41990" grpId="0" bldLvl="0" autoUpdateAnimBg="0"/>
      <p:bldP spid="41991" grpId="0" bldLvl="0" autoUpdateAnimBg="0"/>
      <p:bldP spid="41992" grpId="0" bldLvl="0" autoUpdateAnimBg="0"/>
      <p:bldP spid="41993" grpId="0" bldLvl="0" animBg="1" autoUpdateAnimBg="0"/>
      <p:bldP spid="41994" grpId="0" bldLvl="0" animBg="1" autoUpdateAnimBg="0"/>
      <p:bldP spid="41995" grpId="0" bldLvl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全屏显示(4:3)</PresentationFormat>
  <Paragraphs>168</Paragraphs>
  <Slides>26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Kozuka Gothic Pro B</vt:lpstr>
      <vt:lpstr>华文中宋</vt:lpstr>
      <vt:lpstr>宋体</vt:lpstr>
      <vt:lpstr>微软雅黑</vt:lpstr>
      <vt:lpstr>Arial</vt:lpstr>
      <vt:lpstr>Britannic Bold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2008-09-15T13:53:00Z</dcterms:created>
  <dcterms:modified xsi:type="dcterms:W3CDTF">2023-01-17T00:24:01Z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E4181592BF86402CAF1767063E15FB14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