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6" r:id="rId3"/>
    <p:sldId id="285" r:id="rId4"/>
    <p:sldId id="267" r:id="rId5"/>
    <p:sldId id="269" r:id="rId6"/>
    <p:sldId id="271" r:id="rId7"/>
    <p:sldId id="286" r:id="rId8"/>
    <p:sldId id="280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2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 autoAdjust="0"/>
    <p:restoredTop sz="94660" autoAdjust="0"/>
  </p:normalViewPr>
  <p:slideViewPr>
    <p:cSldViewPr>
      <p:cViewPr>
        <p:scale>
          <a:sx n="100" d="100"/>
          <a:sy n="100" d="100"/>
        </p:scale>
        <p:origin x="-360" y="-264"/>
      </p:cViewPr>
      <p:guideLst>
        <p:guide orient="horz" pos="2147"/>
        <p:guide pos="2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D3EF4-2559-4F65-89AB-DE3D4786EA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6F3AC-7F20-4248-895F-2D2525176C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6F3AC-7F20-4248-895F-2D2525176CA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>
            <a:spLocks noChangeArrowheads="1"/>
          </p:cNvSpPr>
          <p:nvPr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3263901" y="6457950"/>
            <a:ext cx="5880100" cy="4000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340" name="矩形 6"/>
          <p:cNvSpPr>
            <a:spLocks noChangeArrowheads="1"/>
          </p:cNvSpPr>
          <p:nvPr/>
        </p:nvSpPr>
        <p:spPr bwMode="auto">
          <a:xfrm>
            <a:off x="0" y="6457950"/>
            <a:ext cx="6588125" cy="400050"/>
          </a:xfrm>
          <a:prstGeom prst="rect">
            <a:avLst/>
          </a:prstGeom>
          <a:solidFill>
            <a:srgbClr val="43BBE1"/>
          </a:solidFill>
          <a:ln w="9525">
            <a:noFill/>
            <a:miter lim="800000"/>
          </a:ln>
        </p:spPr>
        <p:txBody>
          <a:bodyPr lIns="86545" tIns="43273" rIns="86545" bIns="43273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7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6545" tIns="43273" rIns="86545" bIns="43273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+mj-lt"/>
          <a:ea typeface="+mj-ea"/>
          <a:cs typeface="+mj-cs"/>
        </a:defRPr>
      </a:lvl1pPr>
      <a:lvl2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865505" rtl="0" eaLnBrk="1" fontAlgn="base" hangingPunct="1">
        <a:spcBef>
          <a:spcPct val="0"/>
        </a:spcBef>
        <a:spcAft>
          <a:spcPct val="0"/>
        </a:spcAft>
        <a:defRPr sz="3000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23850" indent="-32385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>
          <a:solidFill>
            <a:srgbClr val="716F70"/>
          </a:solidFill>
          <a:latin typeface="+mn-lt"/>
          <a:ea typeface="+mn-ea"/>
          <a:cs typeface="+mn-cs"/>
        </a:defRPr>
      </a:lvl1pPr>
      <a:lvl2pPr marL="703580" indent="-27178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716F70"/>
          </a:solidFill>
          <a:latin typeface="+mn-lt"/>
          <a:ea typeface="+mn-ea"/>
        </a:defRPr>
      </a:lvl2pPr>
      <a:lvl3pPr marL="1082675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>
          <a:solidFill>
            <a:srgbClr val="716F70"/>
          </a:solidFill>
          <a:latin typeface="+mn-lt"/>
          <a:ea typeface="+mn-ea"/>
        </a:defRPr>
      </a:lvl3pPr>
      <a:lvl4pPr marL="1514475" indent="-215900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rgbClr val="716F70"/>
          </a:solidFill>
          <a:latin typeface="+mn-lt"/>
          <a:ea typeface="+mn-ea"/>
        </a:defRPr>
      </a:lvl4pPr>
      <a:lvl5pPr marL="19481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5pPr>
      <a:lvl6pPr marL="24053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6pPr>
      <a:lvl7pPr marL="28625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7pPr>
      <a:lvl8pPr marL="33197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8pPr>
      <a:lvl9pPr marL="3776980" indent="-217805" algn="l" defTabSz="86550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3315"/>
          <p:cNvSpPr txBox="1">
            <a:spLocks noChangeArrowheads="1"/>
          </p:cNvSpPr>
          <p:nvPr/>
        </p:nvSpPr>
        <p:spPr bwMode="auto">
          <a:xfrm>
            <a:off x="0" y="1053033"/>
            <a:ext cx="9144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5400" b="1" dirty="0">
                <a:solidFill>
                  <a:srgbClr val="0070C0"/>
                </a:solidFill>
              </a:rPr>
              <a:t>Lesson </a:t>
            </a:r>
            <a:r>
              <a:rPr lang="en-US" altLang="zh-CN" sz="5400" b="1" dirty="0" smtClean="0">
                <a:solidFill>
                  <a:srgbClr val="0070C0"/>
                </a:solidFill>
              </a:rPr>
              <a:t>23</a:t>
            </a:r>
          </a:p>
          <a:p>
            <a:pPr algn="ctr"/>
            <a:r>
              <a:rPr lang="en-US" altLang="zh-CN" sz="7200" b="1" dirty="0" smtClean="0">
                <a:solidFill>
                  <a:srgbClr val="0070C0"/>
                </a:solidFill>
              </a:rPr>
              <a:t>The </a:t>
            </a:r>
            <a:r>
              <a:rPr lang="en-US" altLang="zh-CN" sz="7200" b="1" dirty="0">
                <a:solidFill>
                  <a:srgbClr val="0070C0"/>
                </a:solidFill>
              </a:rPr>
              <a:t>Giant (Ⅱ) </a:t>
            </a:r>
          </a:p>
        </p:txBody>
      </p:sp>
      <p:sp>
        <p:nvSpPr>
          <p:cNvPr id="5" name="矩形 4"/>
          <p:cNvSpPr/>
          <p:nvPr/>
        </p:nvSpPr>
        <p:spPr>
          <a:xfrm>
            <a:off x="2924754" y="51569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43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noProof="1"/>
              <a:t>Think About It!</a:t>
            </a:r>
          </a:p>
        </p:txBody>
      </p:sp>
      <p:sp>
        <p:nvSpPr>
          <p:cNvPr id="14339" name="文本占位符 143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What did the giant see when he jumped out of his bed?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2. What happened to the garden in the end?</a:t>
            </a:r>
            <a:endParaRPr lang="zh-CN" altLang="en-US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5361" descr="afdfd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0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标题 15362"/>
          <p:cNvSpPr>
            <a:spLocks noGrp="1" noChangeArrowheads="1"/>
          </p:cNvSpPr>
          <p:nvPr>
            <p:ph type="title"/>
          </p:nvPr>
        </p:nvSpPr>
        <p:spPr>
          <a:xfrm>
            <a:off x="2627313" y="549275"/>
            <a:ext cx="3025775" cy="568325"/>
          </a:xfrm>
        </p:spPr>
        <p:txBody>
          <a:bodyPr/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15364" name="文本占位符 15363"/>
          <p:cNvSpPr>
            <a:spLocks noGrp="1" noChangeArrowheads="1"/>
          </p:cNvSpPr>
          <p:nvPr>
            <p:ph idx="1"/>
          </p:nvPr>
        </p:nvSpPr>
        <p:spPr>
          <a:xfrm>
            <a:off x="540056" y="1701024"/>
            <a:ext cx="6840538" cy="3816350"/>
          </a:xfrm>
        </p:spPr>
        <p:txBody>
          <a:bodyPr/>
          <a:lstStyle/>
          <a:p>
            <a:r>
              <a:rPr lang="en-US" altLang="zh-CN" sz="2800" b="1" dirty="0" smtClean="0"/>
              <a:t>knock v. </a:t>
            </a:r>
            <a:r>
              <a:rPr lang="zh-CN" altLang="en-US" sz="2800" b="1" dirty="0" smtClean="0"/>
              <a:t>敲</a:t>
            </a:r>
          </a:p>
          <a:p>
            <a:r>
              <a:rPr lang="en-US" altLang="zh-CN" sz="2800" b="1" dirty="0" smtClean="0"/>
              <a:t>spread v. </a:t>
            </a:r>
            <a:r>
              <a:rPr lang="zh-CN" altLang="en-US" sz="2800" b="1" dirty="0" smtClean="0"/>
              <a:t>张开</a:t>
            </a:r>
          </a:p>
          <a:p>
            <a:r>
              <a:rPr lang="en-US" altLang="zh-CN" sz="2800" b="1" dirty="0" smtClean="0"/>
              <a:t>neck n.</a:t>
            </a:r>
            <a:r>
              <a:rPr lang="zh-CN" altLang="en-US" sz="2800" b="1" dirty="0" smtClean="0"/>
              <a:t>脖子</a:t>
            </a:r>
          </a:p>
          <a:p>
            <a:r>
              <a:rPr lang="en-US" altLang="zh-CN" sz="2800" b="1" dirty="0" smtClean="0"/>
              <a:t>peek v. </a:t>
            </a:r>
            <a:r>
              <a:rPr lang="zh-CN" altLang="en-US" sz="2800" b="1" dirty="0" smtClean="0"/>
              <a:t>偷看</a:t>
            </a:r>
          </a:p>
          <a:p>
            <a:r>
              <a:rPr lang="en-US" altLang="zh-CN" sz="2800" b="1" dirty="0" smtClean="0"/>
              <a:t>softly adv. </a:t>
            </a:r>
            <a:r>
              <a:rPr lang="zh-CN" altLang="en-US" sz="2800" b="1" dirty="0" smtClean="0"/>
              <a:t>轻轻地</a:t>
            </a:r>
          </a:p>
          <a:p>
            <a:r>
              <a:rPr lang="en-US" altLang="zh-CN" sz="2800" b="1" dirty="0" smtClean="0"/>
              <a:t>scene n. </a:t>
            </a:r>
            <a:r>
              <a:rPr lang="zh-CN" altLang="en-US" sz="2800" b="1" dirty="0" smtClean="0"/>
              <a:t>景色</a:t>
            </a:r>
          </a:p>
          <a:p>
            <a:r>
              <a:rPr lang="en-US" altLang="zh-CN" sz="2800" b="1" dirty="0" smtClean="0"/>
              <a:t>crawl v. </a:t>
            </a:r>
            <a:r>
              <a:rPr lang="zh-CN" altLang="en-US" sz="2800" b="1" dirty="0" smtClean="0"/>
              <a:t>爬行</a:t>
            </a:r>
          </a:p>
          <a:p>
            <a:r>
              <a:rPr lang="en-US" altLang="zh-CN" sz="2800" b="1" dirty="0" smtClean="0"/>
              <a:t>selfish adj. </a:t>
            </a:r>
            <a:r>
              <a:rPr lang="zh-CN" altLang="en-US" sz="2800" b="1" dirty="0" smtClean="0"/>
              <a:t>自私的</a:t>
            </a:r>
          </a:p>
          <a:p>
            <a:r>
              <a:rPr lang="en-US" altLang="zh-CN" sz="2800" b="1" dirty="0" smtClean="0"/>
              <a:t>wicked adj. </a:t>
            </a:r>
            <a:r>
              <a:rPr lang="zh-CN" altLang="en-US" sz="2800" b="1" dirty="0" smtClean="0"/>
              <a:t>邪恶的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6385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en-US" altLang="zh-CN" sz="3200" dirty="0"/>
              <a:t/>
            </a:r>
            <a:br>
              <a:rPr lang="en-US" altLang="zh-CN" sz="3200" dirty="0"/>
            </a:br>
            <a:r>
              <a:rPr lang="en-US" altLang="zh-CN" sz="3200" noProof="1"/>
              <a:t>Listening Task:  write it is true or false.</a:t>
            </a:r>
            <a:r>
              <a:rPr lang="en-US" altLang="zh-CN" sz="4000" noProof="1"/>
              <a:t> 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2800" dirty="0"/>
              <a:t/>
            </a:r>
            <a:br>
              <a:rPr lang="en-US" altLang="zh-CN" sz="2800" dirty="0"/>
            </a:br>
            <a:endParaRPr lang="en-US" altLang="zh-CN" sz="2800" noProof="1"/>
          </a:p>
        </p:txBody>
      </p:sp>
      <p:sp>
        <p:nvSpPr>
          <p:cNvPr id="15362" name="文本占位符 16386"/>
          <p:cNvSpPr>
            <a:spLocks noGrp="1" noChangeArrowheads="1"/>
          </p:cNvSpPr>
          <p:nvPr>
            <p:ph idx="1"/>
          </p:nvPr>
        </p:nvSpPr>
        <p:spPr>
          <a:xfrm>
            <a:off x="457200" y="1741488"/>
            <a:ext cx="8229600" cy="4495800"/>
          </a:xfrm>
        </p:spPr>
        <p:txBody>
          <a:bodyPr/>
          <a:lstStyle/>
          <a:p>
            <a:r>
              <a:rPr lang="en-US" altLang="zh-CN" sz="3200" dirty="0" smtClean="0"/>
              <a:t>(     ) 1. The giant saw something wonderful after he jumped out of his bed.</a:t>
            </a:r>
          </a:p>
          <a:p>
            <a:r>
              <a:rPr lang="en-US" altLang="zh-CN" sz="3200" dirty="0" smtClean="0"/>
              <a:t>(     ) 2. The children entered the garden by way of the gate.</a:t>
            </a:r>
          </a:p>
          <a:p>
            <a:r>
              <a:rPr lang="en-US" altLang="zh-CN" sz="3200" dirty="0" smtClean="0"/>
              <a:t>(     ) 3. The giant let only one little boy play in his garden.</a:t>
            </a:r>
          </a:p>
          <a:p>
            <a:r>
              <a:rPr lang="en-US" altLang="zh-CN" sz="3200" dirty="0" smtClean="0"/>
              <a:t>(     ) 4. Along with the children came the spring.</a:t>
            </a:r>
          </a:p>
        </p:txBody>
      </p:sp>
      <p:sp>
        <p:nvSpPr>
          <p:cNvPr id="16388" name="文本框 16387"/>
          <p:cNvSpPr txBox="1">
            <a:spLocks noChangeArrowheads="1"/>
          </p:cNvSpPr>
          <p:nvPr/>
        </p:nvSpPr>
        <p:spPr bwMode="auto">
          <a:xfrm>
            <a:off x="1146175" y="18446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89" name="文本框 16388"/>
          <p:cNvSpPr txBox="1">
            <a:spLocks noChangeArrowheads="1"/>
          </p:cNvSpPr>
          <p:nvPr/>
        </p:nvSpPr>
        <p:spPr bwMode="auto">
          <a:xfrm>
            <a:off x="1116013" y="2765425"/>
            <a:ext cx="4016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390" name="文本框 16389"/>
          <p:cNvSpPr txBox="1">
            <a:spLocks noChangeArrowheads="1"/>
          </p:cNvSpPr>
          <p:nvPr/>
        </p:nvSpPr>
        <p:spPr bwMode="auto">
          <a:xfrm>
            <a:off x="1044575" y="3933825"/>
            <a:ext cx="4016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391" name="文本框 16390"/>
          <p:cNvSpPr txBox="1">
            <a:spLocks noChangeArrowheads="1"/>
          </p:cNvSpPr>
          <p:nvPr/>
        </p:nvSpPr>
        <p:spPr bwMode="auto">
          <a:xfrm>
            <a:off x="1116013" y="5084763"/>
            <a:ext cx="420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74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Language Points</a:t>
            </a:r>
          </a:p>
        </p:txBody>
      </p:sp>
      <p:sp>
        <p:nvSpPr>
          <p:cNvPr id="17411" name="文本占位符 174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zh-CN" sz="2800" dirty="0" smtClean="0"/>
              <a:t>1. I will knock down the wall! </a:t>
            </a:r>
            <a:r>
              <a:rPr lang="zh-CN" altLang="en-US" sz="2800" dirty="0" smtClean="0"/>
              <a:t>我一定要把墙拆毁！</a:t>
            </a:r>
          </a:p>
          <a:p>
            <a:pPr marL="609600" indent="-609600"/>
            <a:r>
              <a:rPr lang="en-US" altLang="zh-CN" sz="2800" dirty="0" smtClean="0"/>
              <a:t>knock down</a:t>
            </a:r>
            <a:r>
              <a:rPr lang="zh-CN" altLang="en-US" sz="2800" dirty="0" smtClean="0"/>
              <a:t>撞倒，拆毁</a:t>
            </a:r>
          </a:p>
          <a:p>
            <a:pPr marL="609600" indent="-609600"/>
            <a:r>
              <a:rPr lang="en-US" altLang="zh-CN" sz="2800" dirty="0" smtClean="0"/>
              <a:t>The little boy was knocked down by bike. </a:t>
            </a:r>
            <a:r>
              <a:rPr lang="zh-CN" altLang="en-US" sz="2800" dirty="0" smtClean="0"/>
              <a:t>这个小男孩被自行车撞倒了。</a:t>
            </a:r>
          </a:p>
          <a:p>
            <a:pPr marL="609600" indent="-609600"/>
            <a:r>
              <a:rPr lang="en-US" altLang="zh-CN" sz="2800" dirty="0" smtClean="0"/>
              <a:t>knock at/on</a:t>
            </a:r>
            <a:r>
              <a:rPr lang="zh-CN" altLang="en-US" sz="2800" dirty="0" smtClean="0"/>
              <a:t>敲（门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窗）等</a:t>
            </a:r>
          </a:p>
          <a:p>
            <a:pPr marL="609600" indent="-609600"/>
            <a:r>
              <a:rPr lang="en-US" altLang="zh-CN" sz="2800" dirty="0" smtClean="0"/>
              <a:t>Listen, someone is knocking at the door. </a:t>
            </a:r>
            <a:r>
              <a:rPr lang="zh-CN" altLang="en-US" sz="2800" dirty="0" smtClean="0"/>
              <a:t>听，有人在敲门。</a:t>
            </a:r>
            <a:endParaRPr lang="zh-CN" altLang="en-US" sz="2400" dirty="0" smtClean="0"/>
          </a:p>
          <a:p>
            <a:pPr marL="609600" indent="-609600"/>
            <a:endParaRPr lang="zh-CN" altLang="en-US" sz="2400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占位符 18433"/>
          <p:cNvSpPr>
            <a:spLocks noGrp="1"/>
          </p:cNvSpPr>
          <p:nvPr>
            <p:ph idx="1"/>
          </p:nvPr>
        </p:nvSpPr>
        <p:spPr>
          <a:xfrm>
            <a:off x="468057" y="837036"/>
            <a:ext cx="8229600" cy="4525963"/>
          </a:xfrm>
        </p:spPr>
        <p:txBody>
          <a:bodyPr/>
          <a:lstStyle/>
          <a:p>
            <a:r>
              <a:rPr lang="en-US" altLang="zh-CN" sz="2400" b="1" noProof="1"/>
              <a:t>2. Ever since then, the giant’s garden has been a children’s playground. </a:t>
            </a:r>
            <a:r>
              <a:rPr lang="zh-CN" altLang="en-US" sz="2400" b="1" noProof="1"/>
              <a:t>从那时起，巨人的花园就成了孩子的游乐场。</a:t>
            </a:r>
          </a:p>
          <a:p>
            <a:r>
              <a:rPr lang="en-US" altLang="zh-CN" sz="2400" b="1" noProof="1"/>
              <a:t>ever since then</a:t>
            </a:r>
            <a:r>
              <a:rPr lang="zh-CN" altLang="en-US" sz="2400" b="1" noProof="1"/>
              <a:t>从那时起，相当于</a:t>
            </a:r>
            <a:r>
              <a:rPr lang="en-US" altLang="zh-CN" sz="2400" b="1" noProof="1"/>
              <a:t>since then</a:t>
            </a:r>
            <a:r>
              <a:rPr lang="zh-CN" altLang="en-US" sz="2400" b="1" noProof="1"/>
              <a:t>，常和现在完成时连用。</a:t>
            </a:r>
          </a:p>
          <a:p>
            <a:r>
              <a:rPr lang="en-US" altLang="zh-CN" sz="2400" b="1" noProof="1"/>
              <a:t>Ever since then I have worked in that factory. </a:t>
            </a:r>
            <a:r>
              <a:rPr lang="zh-CN" altLang="en-US" sz="2400" b="1" noProof="1"/>
              <a:t>从那时起，我就在这个工厂工作。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9457"/>
          <p:cNvSpPr>
            <a:spLocks noChangeArrowheads="1"/>
          </p:cNvSpPr>
          <p:nvPr/>
        </p:nvSpPr>
        <p:spPr bwMode="auto">
          <a:xfrm>
            <a:off x="611188" y="1341438"/>
            <a:ext cx="7920037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800" b="1" dirty="0"/>
              <a:t>根据句意及提示补全单词。</a:t>
            </a:r>
          </a:p>
          <a:p>
            <a:pPr>
              <a:lnSpc>
                <a:spcPct val="12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800" b="1" dirty="0"/>
              <a:t>1. Yesterday I k______ at your door, but nobody answered.</a:t>
            </a:r>
          </a:p>
          <a:p>
            <a:pPr>
              <a:lnSpc>
                <a:spcPct val="12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800" b="1" dirty="0"/>
              <a:t>2. We all know that giraffes have long n_______.</a:t>
            </a:r>
          </a:p>
          <a:p>
            <a:pPr>
              <a:lnSpc>
                <a:spcPct val="12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800" b="1" dirty="0"/>
              <a:t>3. The illness ______ (</a:t>
            </a:r>
            <a:r>
              <a:rPr lang="zh-CN" altLang="en-US" sz="2800" b="1" dirty="0"/>
              <a:t>扩展</a:t>
            </a:r>
            <a:r>
              <a:rPr lang="en-US" altLang="zh-CN" sz="2800" b="1" dirty="0"/>
              <a:t>) quickly because of the flood</a:t>
            </a:r>
            <a:r>
              <a:rPr lang="en-US" altLang="zh-CN" sz="2800" b="1" dirty="0" smtClean="0"/>
              <a:t>. </a:t>
            </a:r>
            <a:endParaRPr lang="en-US" altLang="zh-CN" sz="2800" b="1" dirty="0"/>
          </a:p>
          <a:p>
            <a:pPr>
              <a:lnSpc>
                <a:spcPct val="12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800" b="1" dirty="0"/>
              <a:t>4. The wind blew ______ (</a:t>
            </a:r>
            <a:r>
              <a:rPr lang="zh-CN" altLang="en-US" sz="2800" b="1" dirty="0"/>
              <a:t>温和地</a:t>
            </a:r>
            <a:r>
              <a:rPr lang="en-US" altLang="zh-CN" sz="2800" b="1" dirty="0"/>
              <a:t>) .</a:t>
            </a:r>
          </a:p>
          <a:p>
            <a:pPr>
              <a:lnSpc>
                <a:spcPct val="12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altLang="zh-CN" sz="2800" b="1" dirty="0"/>
              <a:t>5. I don’t like Tom. He is a _____ (</a:t>
            </a:r>
            <a:r>
              <a:rPr lang="zh-CN" altLang="en-US" sz="2800" b="1" dirty="0"/>
              <a:t>自私的</a:t>
            </a:r>
            <a:r>
              <a:rPr lang="en-US" altLang="zh-CN" sz="2800" b="1" dirty="0"/>
              <a:t>) boy.</a:t>
            </a:r>
          </a:p>
        </p:txBody>
      </p:sp>
      <p:sp>
        <p:nvSpPr>
          <p:cNvPr id="18434" name="矩形 19458"/>
          <p:cNvSpPr>
            <a:spLocks noChangeArrowheads="1"/>
          </p:cNvSpPr>
          <p:nvPr/>
        </p:nvSpPr>
        <p:spPr bwMode="auto">
          <a:xfrm>
            <a:off x="3671888" y="620713"/>
            <a:ext cx="17637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</a:rPr>
              <a:t>Practice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19460" name="文本框 19459"/>
          <p:cNvSpPr txBox="1">
            <a:spLocks noChangeArrowheads="1"/>
          </p:cNvSpPr>
          <p:nvPr/>
        </p:nvSpPr>
        <p:spPr bwMode="auto">
          <a:xfrm>
            <a:off x="3203575" y="1989138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nocked</a:t>
            </a:r>
          </a:p>
        </p:txBody>
      </p:sp>
      <p:sp>
        <p:nvSpPr>
          <p:cNvPr id="19461" name="文本框 19460"/>
          <p:cNvSpPr txBox="1">
            <a:spLocks noChangeArrowheads="1"/>
          </p:cNvSpPr>
          <p:nvPr/>
        </p:nvSpPr>
        <p:spPr bwMode="auto">
          <a:xfrm>
            <a:off x="828675" y="35004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ecks</a:t>
            </a:r>
          </a:p>
        </p:txBody>
      </p:sp>
      <p:sp>
        <p:nvSpPr>
          <p:cNvPr id="19462" name="文本框 19461"/>
          <p:cNvSpPr txBox="1">
            <a:spLocks noChangeArrowheads="1"/>
          </p:cNvSpPr>
          <p:nvPr/>
        </p:nvSpPr>
        <p:spPr bwMode="auto">
          <a:xfrm>
            <a:off x="2771775" y="4005263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   spread</a:t>
            </a:r>
          </a:p>
        </p:txBody>
      </p:sp>
      <p:sp>
        <p:nvSpPr>
          <p:cNvPr id="19463" name="文本框 19462"/>
          <p:cNvSpPr txBox="1">
            <a:spLocks noChangeArrowheads="1"/>
          </p:cNvSpPr>
          <p:nvPr/>
        </p:nvSpPr>
        <p:spPr bwMode="auto">
          <a:xfrm>
            <a:off x="3708400" y="5013325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softly</a:t>
            </a:r>
          </a:p>
        </p:txBody>
      </p:sp>
      <p:sp>
        <p:nvSpPr>
          <p:cNvPr id="19464" name="文本框 19463"/>
          <p:cNvSpPr txBox="1">
            <a:spLocks noChangeArrowheads="1"/>
          </p:cNvSpPr>
          <p:nvPr/>
        </p:nvSpPr>
        <p:spPr bwMode="auto">
          <a:xfrm>
            <a:off x="5075238" y="5564188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66"/>
                </a:solidFill>
              </a:rPr>
              <a:t>selfish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20481"/>
          <p:cNvSpPr>
            <a:spLocks noChangeArrowheads="1" noChangeShapeType="1" noTextEdit="1"/>
          </p:cNvSpPr>
          <p:nvPr/>
        </p:nvSpPr>
        <p:spPr bwMode="auto">
          <a:xfrm>
            <a:off x="755650" y="1485027"/>
            <a:ext cx="7488238" cy="2448119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altLang="zh-CN" sz="6000" b="1" kern="10" spc="-60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THANK YOU</a:t>
            </a:r>
            <a:endParaRPr lang="zh-CN" altLang="en-US" sz="6000" b="1" kern="10" spc="-60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公司入职培训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公司入职培训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公司入职培训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360</Words>
  <Application>Microsoft Office PowerPoint</Application>
  <PresentationFormat>全屏显示(4:3)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Franklin Gothic Medium</vt:lpstr>
      <vt:lpstr>Times New Roman</vt:lpstr>
      <vt:lpstr>WWW.2PPT.COM
</vt:lpstr>
      <vt:lpstr>PowerPoint 演示文稿</vt:lpstr>
      <vt:lpstr>Think About It!</vt:lpstr>
      <vt:lpstr>New words</vt:lpstr>
      <vt:lpstr> Listening Task:  write it is true or false.   </vt:lpstr>
      <vt:lpstr>Language Points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2023-01-17T00:24:19Z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A618E8C6DB8A47B1A2BB4AB543403C91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