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29" r:id="rId2"/>
    <p:sldId id="414" r:id="rId3"/>
    <p:sldId id="415" r:id="rId4"/>
    <p:sldId id="450" r:id="rId5"/>
    <p:sldId id="416" r:id="rId6"/>
    <p:sldId id="417" r:id="rId7"/>
    <p:sldId id="418" r:id="rId8"/>
    <p:sldId id="420" r:id="rId9"/>
    <p:sldId id="451" r:id="rId10"/>
    <p:sldId id="422" r:id="rId11"/>
    <p:sldId id="423" r:id="rId12"/>
    <p:sldId id="456" r:id="rId13"/>
    <p:sldId id="457" r:id="rId14"/>
    <p:sldId id="454" r:id="rId15"/>
    <p:sldId id="449" r:id="rId16"/>
    <p:sldId id="455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0000FF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5" autoAdjust="0"/>
    <p:restoredTop sz="97899" autoAdjust="0"/>
  </p:normalViewPr>
  <p:slideViewPr>
    <p:cSldViewPr snapToGrid="0">
      <p:cViewPr>
        <p:scale>
          <a:sx n="100" d="100"/>
          <a:sy n="100" d="100"/>
        </p:scale>
        <p:origin x="-43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7637B-8AFC-4387-B4DA-6C5FE1B49D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13087-17C4-4C16-B2E7-13D692AEEC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3087-17C4-4C16-B2E7-13D692AEEC2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162298" y="504701"/>
            <a:ext cx="150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-1" y="2362224"/>
            <a:ext cx="9144000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sz="7200" b="1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sz="72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5"/>
          <p:cNvSpPr txBox="1"/>
          <p:nvPr/>
        </p:nvSpPr>
        <p:spPr>
          <a:xfrm>
            <a:off x="694069" y="1"/>
            <a:ext cx="6938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Unit 10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Get Ready for the Future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4" y="55765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420529" y="1070610"/>
            <a:ext cx="2209525" cy="1031240"/>
            <a:chOff x="183" y="1646"/>
            <a:chExt cx="4067" cy="1624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067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2984" cy="15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名师点评</a:t>
              </a:r>
            </a:p>
            <a:p>
              <a:endPara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88793" y="2258265"/>
            <a:ext cx="7745608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文章开始使用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“interesting and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colourful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，表明了初中生活的丰富多彩。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正文使用顺序词及短语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of all, secondly, thirdly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，使文章层次清晰。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文章采用“总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总”进行表述，结构鲜明。</a:t>
            </a:r>
            <a:endParaRPr lang="zh-CN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469492" y="1235796"/>
            <a:ext cx="2166062" cy="675005"/>
            <a:chOff x="203" y="1669"/>
            <a:chExt cx="3987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03" y="1669"/>
              <a:ext cx="3987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29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小试身手</a:t>
              </a:r>
            </a:p>
          </p:txBody>
        </p:sp>
      </p:grp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48707" y="2621909"/>
            <a:ext cx="7633293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临近毕业，请你以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的口吻写封信给家长，简要汇报三年来初中生活的收获以及存在的问题。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52500" y="1176867"/>
          <a:ext cx="7362825" cy="3609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9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16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收获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1.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学到很多知识，提高学习技能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．学会做人：在校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；在家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；遇到困难时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16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存在问题</a:t>
                      </a:r>
                      <a:endParaRPr lang="zh-CN" sz="2400" b="1" kern="10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在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方面感到有压力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(feel stressed in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)(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至少举两个例子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6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目前想法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1.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感谢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　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2.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打算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58232" y="1694834"/>
            <a:ext cx="8528643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要求：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表达清楚，语法正确，上下文连贯。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．必须包括表格中信息，并适当发挥。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词左右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开头和结尾已经给出，不计入总词数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9100" y="1967158"/>
            <a:ext cx="8324850" cy="3729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Dear Dad &amp; Mum</a:t>
            </a:r>
            <a:r>
              <a:rPr lang="zh-CN" alt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I will leave junior school and meet a new challenge of my life. Now I would like to tell you what </a:t>
            </a:r>
            <a:endParaRPr lang="zh-CN" altLang="en-US" sz="20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I have learnt in the past three years.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3143" y="863224"/>
            <a:ext cx="7809357" cy="419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possible version</a:t>
            </a:r>
            <a:r>
              <a:rPr lang="zh-CN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Dear Dad &amp; Mum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 will leave junior school and meet a new challenge of my life. Now I would like to tell you what I have learnt in the past three years. I have learned a lot of knowledge from the books and I have improved my study skills. At school I can also get along with my teachers and classmates. We learn from each other and help each other, too. At home I can do some housework so that you can have more time to rest. On my way to school, I can obey the traffic rules. I can help old men cross the road. When I meet difficulties, I can talk to my friends, teachers or you about it.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9818" y="1244223"/>
            <a:ext cx="742835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 feel stressed in my study. I can't get enough sleep. I have too much homework to do every day and have no time for my hobbies. I want to thank you for taking good care of me and thank my teachers and friends for their help. I will plan my time well to study better and sleep well and make myself healthy.</a:t>
            </a:r>
            <a:endParaRPr lang="zh-CN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Yours sincerely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algn="r"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 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306229" y="1146811"/>
            <a:ext cx="2055776" cy="675005"/>
            <a:chOff x="183" y="1646"/>
            <a:chExt cx="3784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3784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29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话题分析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86888" y="1987810"/>
            <a:ext cx="8209437" cy="389651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 smtClean="0"/>
              <a:t>    本单元的话题为讨论</a:t>
            </a:r>
            <a:r>
              <a:rPr lang="en-US" altLang="en-US" sz="2800" b="1" dirty="0" smtClean="0"/>
              <a:t>“</a:t>
            </a:r>
            <a:r>
              <a:rPr lang="zh-CN" altLang="en-US" sz="2800" b="1" dirty="0" smtClean="0"/>
              <a:t>未来</a:t>
            </a:r>
            <a:r>
              <a:rPr lang="en-US" altLang="en-US" sz="2800" b="1" dirty="0" smtClean="0"/>
              <a:t>”</a:t>
            </a:r>
            <a:r>
              <a:rPr lang="zh-CN" altLang="en-US" sz="2800" b="1" dirty="0" smtClean="0"/>
              <a:t>和</a:t>
            </a:r>
            <a:r>
              <a:rPr lang="en-US" altLang="en-US" sz="2800" b="1" dirty="0" smtClean="0"/>
              <a:t>“</a:t>
            </a:r>
            <a:r>
              <a:rPr lang="zh-CN" altLang="en-US" sz="2800" b="1" dirty="0" smtClean="0"/>
              <a:t>给予祝福</a:t>
            </a:r>
            <a:r>
              <a:rPr lang="en-US" altLang="en-US" sz="2800" b="1" dirty="0" smtClean="0"/>
              <a:t>”</a:t>
            </a:r>
            <a:r>
              <a:rPr lang="zh-CN" altLang="en-US" sz="2800" b="1" dirty="0" smtClean="0"/>
              <a:t>。初中生活马上要结束了，面对即将过去的初中生涯，面对朝夕相处的同窗好友，面对辛勤引导自己的良师，学生们心里一定有很多感慨；面对自己的未来，一定也有很多愿望和梦想。本单元要学会用英语表达出自己对初中生活的回顾和对将来的展望。</a:t>
            </a:r>
            <a:endParaRPr lang="zh-CN" altLang="zh-CN" sz="28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288538" y="1070610"/>
            <a:ext cx="2013977" cy="1031240"/>
            <a:chOff x="183" y="1646"/>
            <a:chExt cx="4372" cy="1624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519" cy="15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典型例题</a:t>
              </a:r>
            </a:p>
            <a:p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10337" y="1860941"/>
            <a:ext cx="8435340" cy="32421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初中三年的校园生活精彩纷呈。在老师、同学和家长的帮助下，通过你的努力，你在学习、生活、文体活动、与人相处等方面，一定学到很多，取得了进步。请根据所给题目，用英语写一篇不少于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词的短文。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625" y="1849349"/>
            <a:ext cx="8382000" cy="2345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Have Learned a Lot in Junior High School</a:t>
            </a:r>
            <a:endParaRPr lang="zh-CN" altLang="en-US" sz="20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</a:t>
            </a:r>
            <a:endParaRPr lang="zh-CN" altLang="en-US" sz="20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</a:t>
            </a:r>
            <a:endParaRPr lang="zh-CN" altLang="en-US" sz="20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</a:t>
            </a:r>
            <a:endParaRPr lang="zh-CN" altLang="en-US" sz="20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</a:t>
            </a:r>
            <a:endParaRPr lang="zh-CN" altLang="en-US" sz="20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87154" y="1045211"/>
            <a:ext cx="2155196" cy="675005"/>
            <a:chOff x="183" y="1646"/>
            <a:chExt cx="3967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3967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29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思路点拨</a:t>
              </a:r>
            </a:p>
          </p:txBody>
        </p:sp>
      </p:grpSp>
      <p:sp>
        <p:nvSpPr>
          <p:cNvPr id="11" name="椭圆 10"/>
          <p:cNvSpPr/>
          <p:nvPr/>
        </p:nvSpPr>
        <p:spPr>
          <a:xfrm>
            <a:off x="666750" y="1752600"/>
            <a:ext cx="1524000" cy="11049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2" name="椭圆 11"/>
          <p:cNvSpPr/>
          <p:nvPr/>
        </p:nvSpPr>
        <p:spPr>
          <a:xfrm>
            <a:off x="676275" y="3505200"/>
            <a:ext cx="1524000" cy="11049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3" name="椭圆 12"/>
          <p:cNvSpPr/>
          <p:nvPr/>
        </p:nvSpPr>
        <p:spPr>
          <a:xfrm>
            <a:off x="685800" y="5245100"/>
            <a:ext cx="1524000" cy="11049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4" name="下箭头 13"/>
          <p:cNvSpPr/>
          <p:nvPr/>
        </p:nvSpPr>
        <p:spPr>
          <a:xfrm>
            <a:off x="1238250" y="2933700"/>
            <a:ext cx="304800" cy="5588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5" name="下箭头 14"/>
          <p:cNvSpPr/>
          <p:nvPr/>
        </p:nvSpPr>
        <p:spPr>
          <a:xfrm>
            <a:off x="1295400" y="4660900"/>
            <a:ext cx="304800" cy="5588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6" name="右箭头 15"/>
          <p:cNvSpPr/>
          <p:nvPr/>
        </p:nvSpPr>
        <p:spPr>
          <a:xfrm>
            <a:off x="2381250" y="5600700"/>
            <a:ext cx="581025" cy="4826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7" name="右箭头 16"/>
          <p:cNvSpPr/>
          <p:nvPr/>
        </p:nvSpPr>
        <p:spPr>
          <a:xfrm>
            <a:off x="2314575" y="3898900"/>
            <a:ext cx="581025" cy="4826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8" name="右箭头 17"/>
          <p:cNvSpPr/>
          <p:nvPr/>
        </p:nvSpPr>
        <p:spPr>
          <a:xfrm>
            <a:off x="2343150" y="2070100"/>
            <a:ext cx="581025" cy="4826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9" name="矩形 18"/>
          <p:cNvSpPr/>
          <p:nvPr/>
        </p:nvSpPr>
        <p:spPr>
          <a:xfrm>
            <a:off x="790575" y="5520035"/>
            <a:ext cx="129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/>
              <a:t>表达看法</a:t>
            </a:r>
            <a:endParaRPr lang="zh-CN" altLang="en-US" sz="2000" b="1" dirty="0"/>
          </a:p>
        </p:txBody>
      </p:sp>
      <p:sp>
        <p:nvSpPr>
          <p:cNvPr id="20" name="矩形 19"/>
          <p:cNvSpPr/>
          <p:nvPr/>
        </p:nvSpPr>
        <p:spPr>
          <a:xfrm>
            <a:off x="813227" y="2050534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/>
              <a:t>开篇点题</a:t>
            </a:r>
          </a:p>
        </p:txBody>
      </p:sp>
      <p:sp>
        <p:nvSpPr>
          <p:cNvPr id="21" name="矩形 20"/>
          <p:cNvSpPr/>
          <p:nvPr/>
        </p:nvSpPr>
        <p:spPr>
          <a:xfrm>
            <a:off x="784652" y="3777734"/>
            <a:ext cx="121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/>
              <a:t>具体描写</a:t>
            </a:r>
          </a:p>
        </p:txBody>
      </p:sp>
      <p:sp>
        <p:nvSpPr>
          <p:cNvPr id="22" name="矩形 21"/>
          <p:cNvSpPr/>
          <p:nvPr/>
        </p:nvSpPr>
        <p:spPr>
          <a:xfrm>
            <a:off x="3017353" y="2050534"/>
            <a:ext cx="5717072" cy="498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junior high school is…I've learned a lot…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089056" y="3776969"/>
            <a:ext cx="5102693" cy="498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of all, I've learned to be a good person.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089056" y="5443091"/>
            <a:ext cx="5117597" cy="5539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in all, I've learned more than I can say.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382429" y="1032511"/>
            <a:ext cx="2189423" cy="675005"/>
            <a:chOff x="183" y="1646"/>
            <a:chExt cx="4030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83" y="1646"/>
              <a:ext cx="4030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29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素材积累</a:t>
              </a:r>
            </a:p>
          </p:txBody>
        </p:sp>
      </p:grp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81697" y="1605592"/>
            <a:ext cx="8355420" cy="45243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重点短语</a:t>
            </a:r>
          </a:p>
          <a:p>
            <a:pPr>
              <a:lnSpc>
                <a:spcPct val="20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．梦想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．期盼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．从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毕业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．代表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……____________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．让某人想起某事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</a:t>
            </a:r>
            <a:endParaRPr lang="zh-CN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53428" y="2558535"/>
            <a:ext cx="1366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dream of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84804" y="3218935"/>
            <a:ext cx="2236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forward 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79878" y="3904735"/>
            <a:ext cx="2085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graduate from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391228" y="4615935"/>
            <a:ext cx="1741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behalf of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428213" y="5339835"/>
            <a:ext cx="53728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sb. think of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./remind sb. of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500" y="997889"/>
            <a:ext cx="83534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C000"/>
                </a:solidFill>
              </a:rPr>
              <a:t>常用句子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time flies!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never forget the days that we spent together!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Wish all of us a bright future!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express my deep gratitude to my teachers, my classmates and my friends.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 we are going to part, our friendship will always remain.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sure to always stay in touch!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7325" y="2234368"/>
            <a:ext cx="8681140" cy="33499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 Have Learned a Lot in Junior High School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My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three­year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life in junior high school is </a:t>
            </a:r>
            <a:r>
              <a:rPr lang="en-US" altLang="zh-C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interesting and </a:t>
            </a:r>
            <a:r>
              <a:rPr lang="en-US" altLang="zh-CN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colourful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I've learned a lot from it.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of all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I've learned to be a good person. I can tell what's right and what's wrong. </a:t>
            </a:r>
            <a:r>
              <a:rPr lang="en-US" altLang="zh-C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Secondly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I've developed good learning habits and made great progress in studies. 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2338" y="1057906"/>
            <a:ext cx="2155196" cy="1031240"/>
            <a:chOff x="183" y="1646"/>
            <a:chExt cx="3967" cy="1624"/>
          </a:xfrm>
        </p:grpSpPr>
        <p:pic>
          <p:nvPicPr>
            <p:cNvPr id="4" name="图片 3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3967" cy="1063"/>
            </a:xfrm>
            <a:prstGeom prst="rect">
              <a:avLst/>
            </a:prstGeom>
          </p:spPr>
        </p:pic>
        <p:sp>
          <p:nvSpPr>
            <p:cNvPr id="5" name="文本框 3"/>
            <p:cNvSpPr txBox="1"/>
            <p:nvPr/>
          </p:nvSpPr>
          <p:spPr>
            <a:xfrm>
              <a:off x="462" y="1767"/>
              <a:ext cx="2984" cy="15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高分模板</a:t>
              </a:r>
            </a:p>
            <a:p>
              <a:endPara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7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38150" y="1870956"/>
            <a:ext cx="8220075" cy="27959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Thirdly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I've learned to get on well with others and I've made many friends. We often help each other and learn from each other.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in all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I've learned more than I can say. I'll value it forever.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单元主题写作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941</Words>
  <Application>Microsoft Office PowerPoint</Application>
  <PresentationFormat>全屏显示(4:3)</PresentationFormat>
  <Paragraphs>89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70E994B77AAB441F9CDB422015ABD584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