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2022" y="-9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65DA0-2F3E-4161-B59A-5A8E4D31805E}" type="doc">
      <dgm:prSet loTypeId="urn:microsoft.com/office/officeart/2005/8/layout/vList2#1" loCatId="list" qsTypeId="urn:microsoft.com/office/officeart/2005/8/quickstyle/simple1#1" qsCatId="simple" csTypeId="urn:microsoft.com/office/officeart/2005/8/colors/accent2_1#1" csCatId="accent2" phldr="1"/>
      <dgm:spPr/>
      <dgm:t>
        <a:bodyPr/>
        <a:lstStyle/>
        <a:p>
          <a:endParaRPr lang="zh-CN" altLang="en-US"/>
        </a:p>
      </dgm:t>
    </dgm:pt>
    <dgm:pt modelId="{CD29DC39-74ED-49E8-B251-6650AF3797E5}" type="pres">
      <dgm:prSet presAssocID="{99A65DA0-2F3E-4161-B59A-5A8E4D3180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4DCE9F5-C06E-44F1-B4EB-A6E294425B39}" type="presOf" srcId="{99A65DA0-2F3E-4161-B59A-5A8E4D31805E}" destId="{CD29DC39-74ED-49E8-B251-6650AF3797E5}" srcOrd="0" destOrd="0" presId="urn:microsoft.com/office/officeart/2005/8/layout/vList2#1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r>
              <a:rPr lang="zh-CN" altLang="en-US" dirty="0"/>
              <a:t>本资料来自于资源最齐全的２１世纪教育网</a:t>
            </a:r>
            <a:r>
              <a:rPr lang="en-US" altLang="zh-CN" dirty="0"/>
              <a:t>www.21cnjy.com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Group 8"/>
          <p:cNvGrpSpPr/>
          <p:nvPr/>
        </p:nvGrpSpPr>
        <p:grpSpPr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3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36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algn="r" fontAlgn="base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9715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289447"/>
            <a:ext cx="8229600" cy="3308747"/>
          </a:xfrm>
        </p:spPr>
        <p:txBody>
          <a:bodyPr vert="horz" wrap="square" lIns="68580" tIns="34290" rIns="68580" bIns="34290" numCol="1" anchor="t" anchorCtr="0" compatLnSpc="1"/>
          <a:lstStyle/>
          <a:p>
            <a:pPr marL="257175" marR="0" lvl="0" indent="-257175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kumimoji="0" lang="zh-CN" altLang="en-US" sz="23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E43EB5-AAEE-43A7-BAA3-7FB9293EB7F0}" type="datetime1">
              <a:rPr lang="zh-CN" altLang="en-US" smtClean="0"/>
              <a:t>2023-01-17</a:t>
            </a:fld>
            <a:endParaRPr lang="zh-CN" altLang="en-US" sz="1400"/>
          </a:p>
        </p:txBody>
      </p:sp>
      <p:sp>
        <p:nvSpPr>
          <p:cNvPr id="4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/>
          </a:p>
        </p:txBody>
      </p:sp>
      <p:sp>
        <p:nvSpPr>
          <p:cNvPr id="4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68580" tIns="34290" rIns="68580" bIns="3429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lvl="0" indent="-257175"/>
            <a:r>
              <a:rPr lang="zh-CN" altLang="en-US" dirty="0"/>
              <a:t>单击此处编辑母版文本样式</a:t>
            </a:r>
          </a:p>
          <a:p>
            <a:pPr lvl="1" indent="-260350"/>
            <a:r>
              <a:rPr lang="zh-CN" altLang="en-US" dirty="0"/>
              <a:t>第二级</a:t>
            </a:r>
          </a:p>
          <a:p>
            <a:pPr lvl="2" indent="-220345"/>
            <a:r>
              <a:rPr lang="zh-CN" altLang="en-US" dirty="0"/>
              <a:t>第三级</a:t>
            </a:r>
          </a:p>
          <a:p>
            <a:pPr lvl="3" indent="-219075"/>
            <a:r>
              <a:rPr lang="zh-CN" altLang="en-US" dirty="0"/>
              <a:t>第四级</a:t>
            </a:r>
          </a:p>
          <a:p>
            <a:pPr lvl="4" indent="-237490"/>
            <a:r>
              <a:rPr lang="zh-CN" altLang="en-US" dirty="0"/>
              <a:t>第五级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 sz="8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 algn="ctr">
              <a:defRPr sz="8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 algn="r">
              <a:defRPr sz="8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9430" indent="-2609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2pPr>
      <a:lvl3pPr marL="740410" indent="-22034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1700">
          <a:solidFill>
            <a:schemeClr val="tx1"/>
          </a:solidFill>
          <a:latin typeface="+mn-lt"/>
          <a:ea typeface="+mn-ea"/>
        </a:defRPr>
      </a:lvl3pPr>
      <a:lvl4pPr marL="961390" indent="-2190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199515" indent="-23749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542415" indent="-23749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1885315" indent="-23749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228215" indent="-23749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571115" indent="-23749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&#19977;&#20010;&#29983;&#35789;/&#24187;&#28783;&#29255;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7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6" name="矩形 6"/>
          <p:cNvSpPr/>
          <p:nvPr/>
        </p:nvSpPr>
        <p:spPr>
          <a:xfrm>
            <a:off x="1143000" y="1607344"/>
            <a:ext cx="729854" cy="867966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7" name="矩形 7"/>
          <p:cNvSpPr/>
          <p:nvPr/>
        </p:nvSpPr>
        <p:spPr>
          <a:xfrm>
            <a:off x="7343775" y="1607344"/>
            <a:ext cx="657225" cy="867966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8" name="矩形 26"/>
          <p:cNvSpPr/>
          <p:nvPr/>
        </p:nvSpPr>
        <p:spPr>
          <a:xfrm>
            <a:off x="2059782" y="4274344"/>
            <a:ext cx="297656" cy="869156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9" name="矩形 27"/>
          <p:cNvSpPr/>
          <p:nvPr/>
        </p:nvSpPr>
        <p:spPr>
          <a:xfrm>
            <a:off x="2451497" y="4588669"/>
            <a:ext cx="251222" cy="554831"/>
          </a:xfrm>
          <a:prstGeom prst="rect">
            <a:avLst/>
          </a:prstGeom>
          <a:solidFill>
            <a:srgbClr val="F4A0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0" name="矩形 28"/>
          <p:cNvSpPr/>
          <p:nvPr/>
        </p:nvSpPr>
        <p:spPr>
          <a:xfrm>
            <a:off x="2797969" y="4388644"/>
            <a:ext cx="297656" cy="754856"/>
          </a:xfrm>
          <a:prstGeom prst="rect">
            <a:avLst/>
          </a:prstGeom>
          <a:solidFill>
            <a:srgbClr val="87BB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1" name="等腰三角形 46"/>
          <p:cNvSpPr/>
          <p:nvPr/>
        </p:nvSpPr>
        <p:spPr>
          <a:xfrm>
            <a:off x="3190875" y="4233862"/>
            <a:ext cx="534591" cy="909638"/>
          </a:xfrm>
          <a:prstGeom prst="triangle">
            <a:avLst>
              <a:gd name="adj" fmla="val 50000"/>
            </a:avLst>
          </a:prstGeom>
          <a:solidFill>
            <a:srgbClr val="ED7D31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2" name="等腰三角形 47"/>
          <p:cNvSpPr/>
          <p:nvPr/>
        </p:nvSpPr>
        <p:spPr>
          <a:xfrm>
            <a:off x="3820716" y="4588669"/>
            <a:ext cx="415528" cy="554831"/>
          </a:xfrm>
          <a:prstGeom prst="triangle">
            <a:avLst>
              <a:gd name="adj" fmla="val 50000"/>
            </a:avLst>
          </a:prstGeom>
          <a:solidFill>
            <a:srgbClr val="87BB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3" name="等腰三角形 48"/>
          <p:cNvSpPr/>
          <p:nvPr/>
        </p:nvSpPr>
        <p:spPr>
          <a:xfrm>
            <a:off x="4350544" y="4233862"/>
            <a:ext cx="420291" cy="909638"/>
          </a:xfrm>
          <a:prstGeom prst="triangle">
            <a:avLst>
              <a:gd name="adj" fmla="val 50000"/>
            </a:avLst>
          </a:prstGeom>
          <a:solidFill>
            <a:srgbClr val="FBCE45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4" name="矩形 49"/>
          <p:cNvSpPr/>
          <p:nvPr/>
        </p:nvSpPr>
        <p:spPr>
          <a:xfrm>
            <a:off x="4939904" y="4274344"/>
            <a:ext cx="297656" cy="869156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5" name="矩形 50"/>
          <p:cNvSpPr/>
          <p:nvPr/>
        </p:nvSpPr>
        <p:spPr>
          <a:xfrm>
            <a:off x="5331619" y="4588669"/>
            <a:ext cx="251222" cy="554831"/>
          </a:xfrm>
          <a:prstGeom prst="rect">
            <a:avLst/>
          </a:prstGeom>
          <a:solidFill>
            <a:srgbClr val="F4A0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6" name="矩形 51"/>
          <p:cNvSpPr/>
          <p:nvPr/>
        </p:nvSpPr>
        <p:spPr>
          <a:xfrm>
            <a:off x="5678092" y="4388644"/>
            <a:ext cx="297656" cy="754856"/>
          </a:xfrm>
          <a:prstGeom prst="rect">
            <a:avLst/>
          </a:prstGeom>
          <a:solidFill>
            <a:srgbClr val="87BB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7" name="等腰三角形 52"/>
          <p:cNvSpPr/>
          <p:nvPr/>
        </p:nvSpPr>
        <p:spPr>
          <a:xfrm>
            <a:off x="6070998" y="4233862"/>
            <a:ext cx="534590" cy="909638"/>
          </a:xfrm>
          <a:prstGeom prst="triangle">
            <a:avLst>
              <a:gd name="adj" fmla="val 50000"/>
            </a:avLst>
          </a:prstGeom>
          <a:solidFill>
            <a:srgbClr val="ED7D31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8" name="等腰三角形 53"/>
          <p:cNvSpPr/>
          <p:nvPr/>
        </p:nvSpPr>
        <p:spPr>
          <a:xfrm>
            <a:off x="6699647" y="4588669"/>
            <a:ext cx="417909" cy="554831"/>
          </a:xfrm>
          <a:prstGeom prst="triangle">
            <a:avLst>
              <a:gd name="adj" fmla="val 50000"/>
            </a:avLst>
          </a:prstGeom>
          <a:solidFill>
            <a:srgbClr val="87BB3B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9" name="等腰三角形 54"/>
          <p:cNvSpPr/>
          <p:nvPr/>
        </p:nvSpPr>
        <p:spPr>
          <a:xfrm>
            <a:off x="7230666" y="4233862"/>
            <a:ext cx="419100" cy="909638"/>
          </a:xfrm>
          <a:prstGeom prst="triangle">
            <a:avLst>
              <a:gd name="adj" fmla="val 50000"/>
            </a:avLst>
          </a:prstGeom>
          <a:solidFill>
            <a:srgbClr val="FBCE45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80" name="等腰三角形 55"/>
          <p:cNvSpPr/>
          <p:nvPr/>
        </p:nvSpPr>
        <p:spPr>
          <a:xfrm>
            <a:off x="1509713" y="4233862"/>
            <a:ext cx="419100" cy="909638"/>
          </a:xfrm>
          <a:prstGeom prst="triangle">
            <a:avLst>
              <a:gd name="adj" fmla="val 50000"/>
            </a:avLst>
          </a:prstGeom>
          <a:solidFill>
            <a:srgbClr val="FBCE45"/>
          </a:solidFill>
          <a:ln w="12700"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81" name="Rectangle 2"/>
          <p:cNvSpPr txBox="1"/>
          <p:nvPr/>
        </p:nvSpPr>
        <p:spPr>
          <a:xfrm>
            <a:off x="2574131" y="414338"/>
            <a:ext cx="4482704" cy="5738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lstStyle/>
          <a:p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Module 5  Shopping</a:t>
            </a:r>
          </a:p>
        </p:txBody>
      </p:sp>
      <p:sp>
        <p:nvSpPr>
          <p:cNvPr id="11282" name="Rectangle 3"/>
          <p:cNvSpPr txBox="1"/>
          <p:nvPr/>
        </p:nvSpPr>
        <p:spPr>
          <a:xfrm>
            <a:off x="1844277" y="1533526"/>
            <a:ext cx="5499497" cy="10406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Unit 2  You can buy everything on the Internet.</a:t>
            </a:r>
            <a:endParaRPr lang="zh-CN" altLang="en-US" sz="33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3809130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/>
          <p:nvPr/>
        </p:nvSpPr>
        <p:spPr>
          <a:xfrm>
            <a:off x="1143000" y="0"/>
            <a:ext cx="68580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Arial Black" panose="020B0A04020102020204" pitchFamily="34" charset="0"/>
                <a:ea typeface="宋体" panose="02010600030101010101" pitchFamily="2" charset="-122"/>
              </a:rPr>
              <a:t>complete the table in A4 on page 29.</a:t>
            </a:r>
          </a:p>
        </p:txBody>
      </p:sp>
      <p:graphicFrame>
        <p:nvGraphicFramePr>
          <p:cNvPr id="71713" name="Group 33"/>
          <p:cNvGraphicFramePr>
            <a:graphicFrameLocks noGrp="1"/>
          </p:cNvGraphicFramePr>
          <p:nvPr/>
        </p:nvGraphicFramePr>
        <p:xfrm>
          <a:off x="1223962" y="685800"/>
          <a:ext cx="6777038" cy="4329113"/>
        </p:xfrm>
        <a:graphic>
          <a:graphicData uri="http://schemas.openxmlformats.org/drawingml/2006/table">
            <a:tbl>
              <a:tblPr/>
              <a:tblGrid>
                <a:gridCol w="350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Shopping online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Advantages</a:t>
                      </a:r>
                      <a:r>
                        <a:rPr kumimoji="1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（优势）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Dis</a:t>
                      </a: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advantages</a:t>
                      </a:r>
                      <a:r>
                        <a:rPr kumimoji="1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（劣势）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4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63" name="Text Box 16"/>
          <p:cNvSpPr txBox="1"/>
          <p:nvPr/>
        </p:nvSpPr>
        <p:spPr>
          <a:xfrm>
            <a:off x="1357313" y="1714501"/>
            <a:ext cx="3807619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First, shop    at any time.</a:t>
            </a:r>
          </a:p>
        </p:txBody>
      </p:sp>
      <p:sp>
        <p:nvSpPr>
          <p:cNvPr id="27664" name="Text Box 17"/>
          <p:cNvSpPr txBox="1"/>
          <p:nvPr/>
        </p:nvSpPr>
        <p:spPr>
          <a:xfrm>
            <a:off x="1143000" y="2518173"/>
            <a:ext cx="3807619" cy="6224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Second, you can save lots of money .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786313" y="1757362"/>
            <a:ext cx="3807619" cy="7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1800" i="1" dirty="0">
                <a:solidFill>
                  <a:srgbClr val="0000FF"/>
                </a:solidFill>
                <a:latin typeface="Comic Sans MS" panose="030F0702030302020204" pitchFamily="66" charset="0"/>
              </a:rPr>
              <a:t>Why people don’t like…</a:t>
            </a:r>
          </a:p>
          <a:p>
            <a:pPr marL="257175" indent="-257175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zh-CN" sz="1800" i="1" dirty="0">
                <a:solidFill>
                  <a:srgbClr val="0000FF"/>
                </a:solidFill>
                <a:latin typeface="Comic Sans MS" panose="030F0702030302020204" pitchFamily="66" charset="0"/>
              </a:rPr>
              <a:t>Can’t see…</a:t>
            </a:r>
            <a:endParaRPr lang="en-US" altLang="zh-CN" sz="1800" b="1" i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1699" name="Rectangle 19"/>
          <p:cNvSpPr/>
          <p:nvPr/>
        </p:nvSpPr>
        <p:spPr>
          <a:xfrm>
            <a:off x="4839892" y="3268266"/>
            <a:ext cx="3421856" cy="89916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3. </a:t>
            </a:r>
            <a:r>
              <a:rPr lang="en-US" altLang="zh-CN" sz="1800" b="1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over</a:t>
            </a:r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</a:t>
            </a:r>
          </a:p>
          <a:p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  <a:p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isn't  safe.</a:t>
            </a:r>
          </a:p>
        </p:txBody>
      </p:sp>
      <p:sp>
        <p:nvSpPr>
          <p:cNvPr id="27667" name="Rectangle 20"/>
          <p:cNvSpPr/>
          <p:nvPr/>
        </p:nvSpPr>
        <p:spPr>
          <a:xfrm>
            <a:off x="1357313" y="2089547"/>
            <a:ext cx="3294460" cy="32385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i="1" dirty="0">
                <a:latin typeface="Comic Sans MS" panose="030F0702030302020204" pitchFamily="66" charset="0"/>
                <a:ea typeface="宋体" panose="02010600030101010101" pitchFamily="2" charset="-122"/>
              </a:rPr>
              <a:t>always   (</a:t>
            </a:r>
            <a:r>
              <a:rPr lang="en-US" altLang="zh-CN" sz="1800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open</a:t>
            </a:r>
            <a:r>
              <a:rPr lang="en-US" altLang="zh-CN" sz="1800" i="1" dirty="0">
                <a:latin typeface="Comic Sans MS" panose="030F0702030302020204" pitchFamily="66" charset="0"/>
                <a:ea typeface="宋体" panose="02010600030101010101" pitchFamily="2" charset="-122"/>
              </a:rPr>
              <a:t>.)</a:t>
            </a:r>
          </a:p>
        </p:txBody>
      </p:sp>
      <p:sp>
        <p:nvSpPr>
          <p:cNvPr id="27668" name="WordArt 28"/>
          <p:cNvSpPr>
            <a:spLocks noTextEdit="1"/>
          </p:cNvSpPr>
          <p:nvPr/>
        </p:nvSpPr>
        <p:spPr>
          <a:xfrm>
            <a:off x="4273748" y="1257302"/>
            <a:ext cx="648891" cy="432197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75000" lnSpcReduction="20000"/>
          </a:bodyPr>
          <a:lstStyle/>
          <a:p>
            <a:pPr algn="ctr"/>
            <a:r>
              <a:rPr lang="zh-CN" altLang="en-US" sz="3600" dirty="0"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  <a:ea typeface="Arial Black" panose="020B0A04020102020204" pitchFamily="34" charset="0"/>
              </a:rPr>
              <a:t>but</a:t>
            </a:r>
          </a:p>
        </p:txBody>
      </p:sp>
      <p:sp>
        <p:nvSpPr>
          <p:cNvPr id="27669" name="Text Box 32"/>
          <p:cNvSpPr txBox="1"/>
          <p:nvPr/>
        </p:nvSpPr>
        <p:spPr>
          <a:xfrm>
            <a:off x="1303735" y="3804048"/>
            <a:ext cx="3429000" cy="6224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Third,   Compare…., spend…. ,save…</a:t>
            </a:r>
          </a:p>
        </p:txBody>
      </p:sp>
      <p:sp>
        <p:nvSpPr>
          <p:cNvPr id="20503" name="Text Box 34"/>
          <p:cNvSpPr txBox="1"/>
          <p:nvPr/>
        </p:nvSpPr>
        <p:spPr>
          <a:xfrm>
            <a:off x="5804297" y="3375422"/>
            <a:ext cx="497572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通过</a:t>
            </a:r>
          </a:p>
        </p:txBody>
      </p:sp>
      <p:sp>
        <p:nvSpPr>
          <p:cNvPr id="19486" name="矩形 18"/>
          <p:cNvSpPr/>
          <p:nvPr/>
        </p:nvSpPr>
        <p:spPr>
          <a:xfrm>
            <a:off x="4786312" y="2464594"/>
            <a:ext cx="1934528" cy="62245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2.can’t try… on</a:t>
            </a:r>
            <a:r>
              <a:rPr lang="en-US" altLang="zh-CN" sz="1800" b="1" i="1" dirty="0">
                <a:solidFill>
                  <a:srgbClr val="0000CC"/>
                </a:solidFill>
                <a:latin typeface="Comic Sans MS" panose="030F0702030302020204" pitchFamily="66" charset="0"/>
                <a:ea typeface="宋体" panose="02010600030101010101" pitchFamily="2" charset="-122"/>
                <a:hlinkClick r:id="" action="ppaction://noaction"/>
              </a:rPr>
              <a:t>.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72" name="Rectangle 20"/>
          <p:cNvSpPr/>
          <p:nvPr/>
        </p:nvSpPr>
        <p:spPr>
          <a:xfrm>
            <a:off x="1303735" y="3161110"/>
            <a:ext cx="3294459" cy="32385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i="1" dirty="0">
                <a:latin typeface="Comic Sans MS" panose="030F0702030302020204" pitchFamily="66" charset="0"/>
                <a:ea typeface="宋体" panose="02010600030101010101" pitchFamily="2" charset="-122"/>
              </a:rPr>
              <a:t>(</a:t>
            </a:r>
            <a:r>
              <a:rPr lang="en-US" altLang="zh-CN" sz="1800" i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take a lot of time</a:t>
            </a:r>
            <a:r>
              <a:rPr lang="en-US" altLang="zh-CN" sz="1800" i="1" dirty="0">
                <a:latin typeface="Comic Sans MS" panose="030F0702030302020204" pitchFamily="66" charset="0"/>
                <a:ea typeface="宋体" panose="02010600030101010101" pitchFamily="2" charset="-122"/>
              </a:rPr>
              <a:t>.  only need)</a:t>
            </a:r>
          </a:p>
        </p:txBody>
      </p:sp>
      <p:pic>
        <p:nvPicPr>
          <p:cNvPr id="27673" name="Picture 7" descr="C:\Users\Administrator\Pictures\u=1995700875,2634794000&amp;fm=23&amp;gp=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3016" y="2530078"/>
            <a:ext cx="589359" cy="3750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Picture 7" descr="C:\Users\Administrator\Pictures\u=1995700875,2634794000&amp;fm=23&amp;gp=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22282" y="3265885"/>
            <a:ext cx="589360" cy="37504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9" grpId="0"/>
      <p:bldP spid="20503" grpId="0"/>
      <p:bldP spid="194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4076700" cy="547020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太多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半价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特卖会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半斤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一斤的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其他什么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看起来新鲜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其中之一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网上购物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通过邮寄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支付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几个优势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57175" indent="-257175">
              <a:buAutoNum type="arabicPeriod"/>
            </a:pPr>
            <a:endParaRPr lang="zh-CN" altLang="en-US" sz="2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6087" y="0"/>
            <a:ext cx="3511154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too much/many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6835" y="369094"/>
            <a:ext cx="1537335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half price</a:t>
            </a:r>
            <a:endParaRPr lang="zh-CN" altLang="en-US" sz="27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0863" y="789385"/>
            <a:ext cx="256103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on sale 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4854" y="1198960"/>
            <a:ext cx="291584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half a kilo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4404" y="1606154"/>
            <a:ext cx="2483644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 kilo of 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7044" y="2070497"/>
            <a:ext cx="2202656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else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178" y="2416969"/>
            <a:ext cx="2538413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look fresh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7044" y="2874169"/>
            <a:ext cx="258127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one of 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8413" y="3302794"/>
            <a:ext cx="5590699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online shopping/shop on the Internet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6835" y="3742135"/>
            <a:ext cx="2561034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by post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6835" y="4150519"/>
            <a:ext cx="2243138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pay for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1350" y="4523185"/>
            <a:ext cx="3605213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several advantages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2791" y="141685"/>
            <a:ext cx="3618309" cy="505444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13.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在任何时候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14.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门是关着的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15.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花费太多时间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16. A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相比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17.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比作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18.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出去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/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外出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19.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通过互联网支付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20.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试穿衣服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21.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总有一天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22.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生活方式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23.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到学校的路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24. 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在回家的路上</a:t>
            </a:r>
            <a:endParaRPr lang="zh-CN" altLang="en-US" sz="2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7872" y="75010"/>
            <a:ext cx="2376488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at any time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1456" y="526256"/>
            <a:ext cx="378142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door is closed.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1729" y="951310"/>
            <a:ext cx="3511153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take a lot of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2375" y="1329929"/>
            <a:ext cx="394216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compare A with/to B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75" y="1762125"/>
            <a:ext cx="378023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compare A to B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9532" y="2247900"/>
            <a:ext cx="264676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go out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3166" y="2658666"/>
            <a:ext cx="3995738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pay over the Internet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2375" y="3112294"/>
            <a:ext cx="4157663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try on the clothes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0685" y="3420666"/>
            <a:ext cx="2214563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one day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5681" y="3767138"/>
            <a:ext cx="3673079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 way of life 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2375" y="4192191"/>
            <a:ext cx="3563541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 way to school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804" y="4676775"/>
            <a:ext cx="3402806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on the way home</a:t>
            </a:r>
            <a:endParaRPr lang="zh-CN" altLang="en-US" sz="27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24" descr="图片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88827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8" name="Picture 2" descr="12974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81287" y="1437085"/>
            <a:ext cx="3511154" cy="2324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Line 4"/>
          <p:cNvSpPr/>
          <p:nvPr/>
        </p:nvSpPr>
        <p:spPr>
          <a:xfrm flipV="1">
            <a:off x="4301729" y="1113235"/>
            <a:ext cx="0" cy="91797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6" name="Line 6"/>
          <p:cNvSpPr/>
          <p:nvPr/>
        </p:nvSpPr>
        <p:spPr>
          <a:xfrm flipV="1">
            <a:off x="2897982" y="2842022"/>
            <a:ext cx="916781" cy="6477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7" name="Line 7"/>
          <p:cNvSpPr/>
          <p:nvPr/>
        </p:nvSpPr>
        <p:spPr>
          <a:xfrm flipV="1">
            <a:off x="4301729" y="2950369"/>
            <a:ext cx="0" cy="91797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8" name="Line 8"/>
          <p:cNvSpPr/>
          <p:nvPr/>
        </p:nvSpPr>
        <p:spPr>
          <a:xfrm>
            <a:off x="5274469" y="2518172"/>
            <a:ext cx="91797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9" name="Line 9"/>
          <p:cNvSpPr/>
          <p:nvPr/>
        </p:nvSpPr>
        <p:spPr>
          <a:xfrm>
            <a:off x="2250282" y="2518172"/>
            <a:ext cx="91797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10"/>
          <p:cNvSpPr/>
          <p:nvPr/>
        </p:nvSpPr>
        <p:spPr>
          <a:xfrm>
            <a:off x="2844404" y="1437085"/>
            <a:ext cx="863203" cy="6477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1" name="Line 11"/>
          <p:cNvSpPr/>
          <p:nvPr/>
        </p:nvSpPr>
        <p:spPr>
          <a:xfrm>
            <a:off x="4842273" y="2895601"/>
            <a:ext cx="377428" cy="59412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2" name="Line 12"/>
          <p:cNvSpPr/>
          <p:nvPr/>
        </p:nvSpPr>
        <p:spPr>
          <a:xfrm flipV="1">
            <a:off x="4842272" y="1221582"/>
            <a:ext cx="1133475" cy="75604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3"/>
          <p:cNvSpPr/>
          <p:nvPr/>
        </p:nvSpPr>
        <p:spPr>
          <a:xfrm>
            <a:off x="5381626" y="2518172"/>
            <a:ext cx="91797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0" name="AutoShape 14"/>
          <p:cNvSpPr/>
          <p:nvPr/>
        </p:nvSpPr>
        <p:spPr>
          <a:xfrm>
            <a:off x="1547812" y="3975497"/>
            <a:ext cx="5940029" cy="971550"/>
          </a:xfrm>
          <a:prstGeom prst="flowChartPunchedTape">
            <a:avLst/>
          </a:prstGeom>
          <a:solidFill>
            <a:srgbClr val="FFFF00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We can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use 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computer to</a:t>
            </a:r>
            <a:r>
              <a:rPr lang="en-US" altLang="zh-CN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205" name="Text Box 15"/>
          <p:cNvSpPr txBox="1"/>
          <p:nvPr/>
        </p:nvSpPr>
        <p:spPr>
          <a:xfrm>
            <a:off x="1547813" y="238125"/>
            <a:ext cx="6669881" cy="39147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computer is very useful in our everyday life. </a:t>
            </a:r>
            <a:endParaRPr lang="en-US" altLang="zh-CN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72" name="Oval 16"/>
          <p:cNvSpPr/>
          <p:nvPr/>
        </p:nvSpPr>
        <p:spPr>
          <a:xfrm>
            <a:off x="2087167" y="1166813"/>
            <a:ext cx="1458515" cy="540544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play games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73" name="Oval 17"/>
          <p:cNvSpPr/>
          <p:nvPr/>
        </p:nvSpPr>
        <p:spPr>
          <a:xfrm>
            <a:off x="1806179" y="2301479"/>
            <a:ext cx="1296590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send emails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74" name="Oval 18"/>
          <p:cNvSpPr/>
          <p:nvPr/>
        </p:nvSpPr>
        <p:spPr>
          <a:xfrm>
            <a:off x="3411141" y="951310"/>
            <a:ext cx="1889522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talk to friends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76" name="Oval 20"/>
          <p:cNvSpPr/>
          <p:nvPr/>
        </p:nvSpPr>
        <p:spPr>
          <a:xfrm>
            <a:off x="6165057" y="2247900"/>
            <a:ext cx="1835944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9477" name="Oval 21"/>
          <p:cNvSpPr/>
          <p:nvPr/>
        </p:nvSpPr>
        <p:spPr>
          <a:xfrm>
            <a:off x="1709738" y="3381375"/>
            <a:ext cx="1835944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9478" name="Oval 22"/>
          <p:cNvSpPr/>
          <p:nvPr/>
        </p:nvSpPr>
        <p:spPr>
          <a:xfrm>
            <a:off x="4895850" y="3489722"/>
            <a:ext cx="1835944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9479" name="Oval 23"/>
          <p:cNvSpPr/>
          <p:nvPr/>
        </p:nvSpPr>
        <p:spPr>
          <a:xfrm>
            <a:off x="3437335" y="2139554"/>
            <a:ext cx="1835944" cy="810815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700" b="1" dirty="0">
                <a:latin typeface="Comic Sans MS" panose="030F0702030302020204" pitchFamily="66" charset="0"/>
                <a:ea typeface="宋体" panose="02010600030101010101" pitchFamily="2" charset="-122"/>
              </a:rPr>
              <a:t>computer</a:t>
            </a:r>
          </a:p>
        </p:txBody>
      </p:sp>
      <p:sp>
        <p:nvSpPr>
          <p:cNvPr id="19480" name="Oval 24"/>
          <p:cNvSpPr/>
          <p:nvPr/>
        </p:nvSpPr>
        <p:spPr>
          <a:xfrm>
            <a:off x="5554266" y="1113235"/>
            <a:ext cx="1997869" cy="485775"/>
          </a:xfrm>
          <a:prstGeom prst="ellipse">
            <a:avLst/>
          </a:prstGeom>
          <a:solidFill>
            <a:schemeClr val="hlink">
              <a:alpha val="58823"/>
            </a:schemeClr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buy things online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bldLvl="0" animBg="1"/>
      <p:bldP spid="19472" grpId="0" bldLvl="0" animBg="1"/>
      <p:bldP spid="19473" grpId="0" bldLvl="0" animBg="1"/>
      <p:bldP spid="19474" grpId="0" bldLvl="0" animBg="1"/>
      <p:bldP spid="19476" grpId="0" bldLvl="0" animBg="1"/>
      <p:bldP spid="19477" grpId="0" bldLvl="0" animBg="1"/>
      <p:bldP spid="19478" grpId="0" bldLvl="0" animBg="1"/>
      <p:bldP spid="19479" grpId="0" bldLvl="0" animBg="1"/>
      <p:bldP spid="1948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9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7649" y="60960"/>
            <a:ext cx="7763351" cy="49187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xfrm>
            <a:off x="237649" y="634842"/>
            <a:ext cx="8944928" cy="3022759"/>
          </a:xfrm>
        </p:spPr>
        <p:txBody>
          <a:bodyPr wrap="square" lIns="68580" tIns="34290" rIns="68580" bIns="34290" anchor="t"/>
          <a:lstStyle/>
          <a:p>
            <a:pPr marL="428625" indent="-428625" eaLnBrk="1" hangingPunct="1"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</a:t>
            </a:r>
            <a:r>
              <a:rPr lang="en-US" altLang="zh-C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Match each paragraph(</a:t>
            </a:r>
            <a:r>
              <a:rPr lang="zh-CN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段</a:t>
            </a:r>
            <a:r>
              <a:rPr lang="en-US" altLang="zh-C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) with its main idea. </a:t>
            </a:r>
          </a:p>
          <a:p>
            <a:pPr marL="428625" indent="-428625" eaLnBrk="1" hangingPunct="1"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Para. 1         The </a:t>
            </a:r>
            <a:r>
              <a:rPr lang="en-US" altLang="zh-CN" sz="3000" dirty="0">
                <a:solidFill>
                  <a:srgbClr val="E03702"/>
                </a:solidFill>
                <a:latin typeface="Times New Roman" panose="02020603050405020304" pitchFamily="18" charset="0"/>
              </a:rPr>
              <a:t>advantage</a:t>
            </a:r>
            <a:r>
              <a:rPr lang="en-US" altLang="zh-CN" sz="3000" dirty="0">
                <a:latin typeface="Times New Roman" panose="02020603050405020304" pitchFamily="18" charset="0"/>
              </a:rPr>
              <a:t> of online shopping.</a:t>
            </a:r>
          </a:p>
          <a:p>
            <a:pPr marL="428625" indent="-428625" eaLnBrk="1" hangingPunct="1"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Para. 2         The </a:t>
            </a:r>
            <a:r>
              <a:rPr lang="en-US" altLang="zh-CN" sz="3000" dirty="0">
                <a:solidFill>
                  <a:srgbClr val="E03702"/>
                </a:solidFill>
                <a:latin typeface="Times New Roman" panose="02020603050405020304" pitchFamily="18" charset="0"/>
              </a:rPr>
              <a:t>disadvantage</a:t>
            </a:r>
            <a:r>
              <a:rPr lang="en-US" altLang="zh-CN" sz="3000" dirty="0">
                <a:latin typeface="Times New Roman" panose="02020603050405020304" pitchFamily="18" charset="0"/>
              </a:rPr>
              <a:t> of online shopping.</a:t>
            </a:r>
          </a:p>
          <a:p>
            <a:pPr marL="428625" indent="-428625" eaLnBrk="1" hangingPunct="1"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Para. 3         The </a:t>
            </a:r>
            <a:r>
              <a:rPr lang="en-US" altLang="zh-CN" sz="3000" dirty="0">
                <a:solidFill>
                  <a:srgbClr val="E03702"/>
                </a:solidFill>
                <a:latin typeface="Times New Roman" panose="02020603050405020304" pitchFamily="18" charset="0"/>
              </a:rPr>
              <a:t>changes</a:t>
            </a:r>
            <a:r>
              <a:rPr lang="en-US" altLang="zh-CN" sz="3000" dirty="0">
                <a:latin typeface="Times New Roman" panose="02020603050405020304" pitchFamily="18" charset="0"/>
              </a:rPr>
              <a:t> of our lives.</a:t>
            </a:r>
          </a:p>
          <a:p>
            <a:pPr marL="428625" indent="-428625" algn="just" eaLnBrk="1" hangingPunct="1"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Para.4        The 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ways </a:t>
            </a:r>
            <a:r>
              <a:rPr lang="en-US" altLang="zh-CN" sz="3000" dirty="0">
                <a:latin typeface="Times New Roman" panose="02020603050405020304" pitchFamily="18" charset="0"/>
              </a:rPr>
              <a:t>of online shopping.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marL="428625" indent="-428625" algn="just" eaLnBrk="1" hangingPunct="1">
              <a:buNone/>
            </a:pPr>
            <a:endParaRPr lang="en-US" altLang="zh-C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Rectangle 4"/>
          <p:cNvSpPr/>
          <p:nvPr/>
        </p:nvSpPr>
        <p:spPr>
          <a:xfrm>
            <a:off x="1529954" y="60723"/>
            <a:ext cx="1754981" cy="573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Fast-reading</a:t>
            </a:r>
          </a:p>
        </p:txBody>
      </p:sp>
      <p:sp>
        <p:nvSpPr>
          <p:cNvPr id="12292" name="TextBox 12"/>
          <p:cNvSpPr txBox="1"/>
          <p:nvPr/>
        </p:nvSpPr>
        <p:spPr>
          <a:xfrm>
            <a:off x="2897982" y="357188"/>
            <a:ext cx="1026319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9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199" y="0"/>
            <a:ext cx="9226868" cy="4859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xfrm>
            <a:off x="642461" y="681038"/>
            <a:ext cx="8046720" cy="3840480"/>
          </a:xfrm>
        </p:spPr>
        <p:txBody>
          <a:bodyPr wrap="square" lIns="68580" tIns="34290" rIns="68580" bIns="34290" anchor="t"/>
          <a:lstStyle/>
          <a:p>
            <a:pPr marL="428625" indent="-428625" eaLnBrk="1" hangingPunct="1"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Match each paragraph with its main idea. </a:t>
            </a:r>
          </a:p>
          <a:p>
            <a:pPr marL="428625" indent="-428625" eaLnBrk="1" hangingPunct="1"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Para 1         The </a:t>
            </a:r>
            <a:r>
              <a:rPr lang="en-US" altLang="zh-CN" sz="2700" dirty="0">
                <a:solidFill>
                  <a:srgbClr val="E03702"/>
                </a:solidFill>
                <a:latin typeface="Times New Roman" panose="02020603050405020304" pitchFamily="18" charset="0"/>
              </a:rPr>
              <a:t>advantage</a:t>
            </a:r>
            <a:r>
              <a:rPr lang="en-US" altLang="zh-CN" sz="2700" dirty="0">
                <a:latin typeface="Times New Roman" panose="02020603050405020304" pitchFamily="18" charset="0"/>
              </a:rPr>
              <a:t> of online shopping.</a:t>
            </a:r>
          </a:p>
          <a:p>
            <a:pPr marL="428625" indent="-428625" eaLnBrk="1" hangingPunct="1"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Para 2         The </a:t>
            </a:r>
            <a:r>
              <a:rPr lang="en-US" altLang="zh-CN" sz="2700" dirty="0">
                <a:solidFill>
                  <a:srgbClr val="E03702"/>
                </a:solidFill>
                <a:latin typeface="Times New Roman" panose="02020603050405020304" pitchFamily="18" charset="0"/>
              </a:rPr>
              <a:t>disadvantage</a:t>
            </a:r>
            <a:r>
              <a:rPr lang="en-US" altLang="zh-CN" sz="2700" dirty="0">
                <a:latin typeface="Times New Roman" panose="02020603050405020304" pitchFamily="18" charset="0"/>
              </a:rPr>
              <a:t> of online shopping.</a:t>
            </a:r>
          </a:p>
          <a:p>
            <a:pPr marL="428625" indent="-428625" eaLnBrk="1" hangingPunct="1"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Para 3         The </a:t>
            </a:r>
            <a:r>
              <a:rPr lang="en-US" altLang="zh-CN" sz="2700" dirty="0">
                <a:solidFill>
                  <a:srgbClr val="E03702"/>
                </a:solidFill>
                <a:latin typeface="Times New Roman" panose="02020603050405020304" pitchFamily="18" charset="0"/>
              </a:rPr>
              <a:t>changes</a:t>
            </a:r>
            <a:r>
              <a:rPr lang="en-US" altLang="zh-CN" sz="2700" dirty="0">
                <a:latin typeface="Times New Roman" panose="02020603050405020304" pitchFamily="18" charset="0"/>
              </a:rPr>
              <a:t> of our lives.</a:t>
            </a:r>
          </a:p>
          <a:p>
            <a:pPr marL="428625" indent="-428625" algn="just" eaLnBrk="1" hangingPunct="1"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Para 4        The ways of online shopping.</a:t>
            </a:r>
            <a:endParaRPr lang="en-US" altLang="zh-CN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5" name="Line 5"/>
          <p:cNvSpPr/>
          <p:nvPr/>
        </p:nvSpPr>
        <p:spPr>
          <a:xfrm>
            <a:off x="1531621" y="1437323"/>
            <a:ext cx="1204436" cy="1400651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6" name="Line 6"/>
          <p:cNvSpPr/>
          <p:nvPr/>
        </p:nvSpPr>
        <p:spPr>
          <a:xfrm flipV="1">
            <a:off x="1594486" y="1869282"/>
            <a:ext cx="1141571" cy="495776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7" name="Line 7"/>
          <p:cNvSpPr/>
          <p:nvPr/>
        </p:nvSpPr>
        <p:spPr>
          <a:xfrm flipV="1">
            <a:off x="1594009" y="1437323"/>
            <a:ext cx="1142048" cy="5410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8" name="Line 8"/>
          <p:cNvSpPr/>
          <p:nvPr/>
        </p:nvSpPr>
        <p:spPr>
          <a:xfrm flipV="1">
            <a:off x="1532096" y="2301716"/>
            <a:ext cx="1203960" cy="68294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9" name="Rectangle 4"/>
          <p:cNvSpPr/>
          <p:nvPr/>
        </p:nvSpPr>
        <p:spPr>
          <a:xfrm>
            <a:off x="1143001" y="1"/>
            <a:ext cx="1754981" cy="573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WHILE-READING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3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1331119" y="1477566"/>
            <a:ext cx="6669881" cy="3308747"/>
          </a:xfrm>
        </p:spPr>
        <p:txBody>
          <a:bodyPr wrap="square" lIns="68580" tIns="34290" rIns="68580" bIns="34290" anchor="t"/>
          <a:lstStyle/>
          <a:p>
            <a:pPr eaLnBrk="1" hangingPunct="1">
              <a:buNone/>
            </a:pPr>
            <a:r>
              <a:rPr lang="en-US" altLang="zh-CN" dirty="0">
                <a:latin typeface="Calibri" panose="020F0502020204030204" pitchFamily="34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. Online shopping is a new way of shopping.</a:t>
            </a:r>
          </a:p>
          <a:p>
            <a:pPr eaLnBrk="1" hangingPunct="1"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2. You pay for online shopping before you receive it.</a:t>
            </a:r>
          </a:p>
          <a:p>
            <a:pPr eaLnBrk="1" hangingPunct="1"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3. Online shopping is very difficult.</a:t>
            </a:r>
          </a:p>
          <a:p>
            <a:pPr eaLnBrk="1" hangingPunct="1"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4. It’s very safe to shop over the Internet.</a:t>
            </a:r>
          </a:p>
          <a:p>
            <a:pPr eaLnBrk="1" hangingPunct="1"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5. Our way of life is changing because of onlineshopping</a:t>
            </a:r>
            <a:r>
              <a:rPr lang="en-US" altLang="zh-CN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4339" name="Text Box 5"/>
          <p:cNvSpPr txBox="1"/>
          <p:nvPr/>
        </p:nvSpPr>
        <p:spPr>
          <a:xfrm>
            <a:off x="1385888" y="681038"/>
            <a:ext cx="5941219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Read the passage and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check (√)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 the true sentences and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correct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 the wrong ones.</a:t>
            </a:r>
            <a:endParaRPr lang="en-US" altLang="zh-CN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2" name="Rectangle 8"/>
          <p:cNvSpPr/>
          <p:nvPr/>
        </p:nvSpPr>
        <p:spPr>
          <a:xfrm>
            <a:off x="1428751" y="1596629"/>
            <a:ext cx="326051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b="1" dirty="0">
                <a:solidFill>
                  <a:srgbClr val="E03702"/>
                </a:solidFill>
                <a:latin typeface="Comic Sans MS" panose="030F0702030302020204" pitchFamily="66" charset="0"/>
                <a:ea typeface="华文隶书" panose="02010800040101010101" pitchFamily="2" charset="-122"/>
              </a:rPr>
              <a:t>√</a:t>
            </a:r>
          </a:p>
        </p:txBody>
      </p:sp>
      <p:sp>
        <p:nvSpPr>
          <p:cNvPr id="6153" name="Rectangle 9"/>
          <p:cNvSpPr/>
          <p:nvPr/>
        </p:nvSpPr>
        <p:spPr>
          <a:xfrm>
            <a:off x="1428751" y="2028825"/>
            <a:ext cx="326051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b="1" dirty="0">
                <a:solidFill>
                  <a:srgbClr val="E03702"/>
                </a:solidFill>
                <a:latin typeface="Comic Sans MS" panose="030F0702030302020204" pitchFamily="66" charset="0"/>
                <a:ea typeface="华文隶书" panose="02010800040101010101" pitchFamily="2" charset="-122"/>
              </a:rPr>
              <a:t>√</a:t>
            </a:r>
          </a:p>
        </p:txBody>
      </p:sp>
      <p:sp>
        <p:nvSpPr>
          <p:cNvPr id="6154" name="Rectangle 10"/>
          <p:cNvSpPr/>
          <p:nvPr/>
        </p:nvSpPr>
        <p:spPr>
          <a:xfrm>
            <a:off x="1385888" y="3219450"/>
            <a:ext cx="326051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b="1" dirty="0">
                <a:solidFill>
                  <a:srgbClr val="E03702"/>
                </a:solidFill>
                <a:latin typeface="Comic Sans MS" panose="030F0702030302020204" pitchFamily="66" charset="0"/>
                <a:ea typeface="华文隶书" panose="02010800040101010101" pitchFamily="2" charset="-122"/>
              </a:rPr>
              <a:t>√</a:t>
            </a:r>
          </a:p>
        </p:txBody>
      </p:sp>
      <p:sp>
        <p:nvSpPr>
          <p:cNvPr id="6155" name="Line 11"/>
          <p:cNvSpPr/>
          <p:nvPr/>
        </p:nvSpPr>
        <p:spPr>
          <a:xfrm>
            <a:off x="4680347" y="2680097"/>
            <a:ext cx="756047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6" name="Rectangle 12"/>
          <p:cNvSpPr/>
          <p:nvPr/>
        </p:nvSpPr>
        <p:spPr>
          <a:xfrm>
            <a:off x="4680348" y="2409825"/>
            <a:ext cx="1026319" cy="3238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400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</a:t>
            </a:r>
            <a:endParaRPr lang="en-US" altLang="zh-CN" sz="2400" dirty="0">
              <a:solidFill>
                <a:srgbClr val="E0370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7" name="Line 13"/>
          <p:cNvSpPr/>
          <p:nvPr/>
        </p:nvSpPr>
        <p:spPr>
          <a:xfrm>
            <a:off x="2141935" y="3112294"/>
            <a:ext cx="1133475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8" name="Rectangle 14"/>
          <p:cNvSpPr/>
          <p:nvPr/>
        </p:nvSpPr>
        <p:spPr>
          <a:xfrm>
            <a:off x="2195513" y="2842022"/>
            <a:ext cx="1079897" cy="3238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2400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safe</a:t>
            </a:r>
            <a:endParaRPr lang="en-US" altLang="zh-CN" sz="2400" dirty="0">
              <a:solidFill>
                <a:srgbClr val="E0370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7" name="Rectangle 4"/>
          <p:cNvSpPr/>
          <p:nvPr/>
        </p:nvSpPr>
        <p:spPr>
          <a:xfrm>
            <a:off x="1668066" y="51198"/>
            <a:ext cx="2838450" cy="573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Careful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6" grpId="0" bldLvl="0" animBg="1"/>
      <p:bldP spid="615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/>
          <p:nvPr/>
        </p:nvSpPr>
        <p:spPr>
          <a:xfrm>
            <a:off x="1143000" y="1"/>
            <a:ext cx="2781300" cy="573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WHILE-READING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–</a:t>
            </a:r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 Para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5888" y="1437085"/>
            <a:ext cx="1512094" cy="154590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many new ways of shopping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2897982" y="2031206"/>
            <a:ext cx="1079897" cy="486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77879" y="2031207"/>
            <a:ext cx="1997869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Online shopping</a:t>
            </a: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下箭头 8"/>
          <p:cNvSpPr/>
          <p:nvPr/>
        </p:nvSpPr>
        <p:spPr>
          <a:xfrm>
            <a:off x="4787504" y="2409825"/>
            <a:ext cx="108347" cy="540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924301" y="3057525"/>
            <a:ext cx="2213372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buy almost everything 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5598319" y="1275160"/>
            <a:ext cx="701279" cy="2431256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2169" y="1329929"/>
            <a:ext cx="1620441" cy="89916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First, </a:t>
            </a:r>
            <a:r>
              <a:rPr lang="en-US" altLang="zh-CN" sz="1800" b="1" dirty="0">
                <a:latin typeface="Arial" panose="020B0604020202020204" pitchFamily="34" charset="0"/>
                <a:ea typeface="宋体" panose="02010600030101010101" pitchFamily="2" charset="-122"/>
              </a:rPr>
              <a:t>choose/ pay for</a:t>
            </a:r>
            <a:endParaRPr lang="zh-CN" altLang="en-US" sz="1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0516" y="2571750"/>
            <a:ext cx="1674019" cy="6224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Then, </a:t>
            </a:r>
            <a:r>
              <a:rPr lang="en-US" altLang="zh-CN" sz="1800" b="1" dirty="0">
                <a:latin typeface="Arial" panose="020B0604020202020204" pitchFamily="34" charset="0"/>
                <a:ea typeface="宋体" panose="02010600030101010101" pitchFamily="2" charset="-122"/>
              </a:rPr>
              <a:t>receive by post</a:t>
            </a:r>
            <a:endParaRPr lang="zh-CN" altLang="en-US" sz="1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13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内容占位符 25" descr="图片11_副本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77775" y="702694"/>
            <a:ext cx="6858000" cy="4179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7" name="Rectangle 4"/>
          <p:cNvSpPr/>
          <p:nvPr/>
        </p:nvSpPr>
        <p:spPr>
          <a:xfrm>
            <a:off x="1143000" y="1"/>
            <a:ext cx="2781300" cy="573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WHILE-READING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–</a:t>
            </a:r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 Para 2</a:t>
            </a:r>
          </a:p>
        </p:txBody>
      </p:sp>
      <p:sp>
        <p:nvSpPr>
          <p:cNvPr id="16388" name="Rectangle 7"/>
          <p:cNvSpPr/>
          <p:nvPr/>
        </p:nvSpPr>
        <p:spPr>
          <a:xfrm>
            <a:off x="1143000" y="4245769"/>
            <a:ext cx="6858000" cy="89773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6" name="Text Box 8"/>
          <p:cNvSpPr txBox="1"/>
          <p:nvPr/>
        </p:nvSpPr>
        <p:spPr>
          <a:xfrm>
            <a:off x="4139803" y="1221582"/>
            <a:ext cx="1241822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First …</a:t>
            </a:r>
          </a:p>
        </p:txBody>
      </p:sp>
      <p:sp>
        <p:nvSpPr>
          <p:cNvPr id="22537" name="Text Box 9"/>
          <p:cNvSpPr txBox="1"/>
          <p:nvPr/>
        </p:nvSpPr>
        <p:spPr>
          <a:xfrm>
            <a:off x="3924300" y="2193132"/>
            <a:ext cx="2051447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Second …</a:t>
            </a:r>
          </a:p>
        </p:txBody>
      </p:sp>
      <p:sp>
        <p:nvSpPr>
          <p:cNvPr id="22538" name="Text Box 10"/>
          <p:cNvSpPr txBox="1"/>
          <p:nvPr/>
        </p:nvSpPr>
        <p:spPr>
          <a:xfrm>
            <a:off x="4139803" y="3174207"/>
            <a:ext cx="1241822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… also…</a:t>
            </a:r>
          </a:p>
        </p:txBody>
      </p:sp>
      <p:sp>
        <p:nvSpPr>
          <p:cNvPr id="16392" name="Text Box 11"/>
          <p:cNvSpPr txBox="1"/>
          <p:nvPr/>
        </p:nvSpPr>
        <p:spPr>
          <a:xfrm>
            <a:off x="1143000" y="2625329"/>
            <a:ext cx="2132410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advantages</a:t>
            </a:r>
          </a:p>
        </p:txBody>
      </p:sp>
      <p:sp>
        <p:nvSpPr>
          <p:cNvPr id="22540" name="Text Box 12"/>
          <p:cNvSpPr txBox="1"/>
          <p:nvPr/>
        </p:nvSpPr>
        <p:spPr>
          <a:xfrm>
            <a:off x="6137673" y="944167"/>
            <a:ext cx="1997869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Shop at any time</a:t>
            </a:r>
          </a:p>
        </p:txBody>
      </p:sp>
      <p:sp>
        <p:nvSpPr>
          <p:cNvPr id="22541" name="Text Box 13"/>
          <p:cNvSpPr txBox="1"/>
          <p:nvPr/>
        </p:nvSpPr>
        <p:spPr>
          <a:xfrm>
            <a:off x="6137673" y="1729502"/>
            <a:ext cx="1997869" cy="168402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Save time</a:t>
            </a:r>
          </a:p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Shopping takes</a:t>
            </a:r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Only need </a:t>
            </a:r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22542" name="Text Box 14"/>
          <p:cNvSpPr txBox="1"/>
          <p:nvPr/>
        </p:nvSpPr>
        <p:spPr>
          <a:xfrm>
            <a:off x="5919550" y="3623073"/>
            <a:ext cx="2268140" cy="10377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Compare the prices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of the same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22538" grpId="0"/>
      <p:bldP spid="22540" grpId="0"/>
      <p:bldP spid="22541" grpId="0"/>
      <p:bldP spid="225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4" descr="图片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 wrap="square" lIns="68580" tIns="34290" rIns="68580" bIns="34290" anchor="t"/>
          <a:lstStyle/>
          <a:p>
            <a:pPr eaLnBrk="1" hangingPunct="1">
              <a:buNone/>
            </a:pPr>
            <a:endParaRPr lang="zh-CN" altLang="zh-CN" dirty="0"/>
          </a:p>
        </p:txBody>
      </p:sp>
      <p:sp>
        <p:nvSpPr>
          <p:cNvPr id="17411" name="Rectangle 4"/>
          <p:cNvSpPr/>
          <p:nvPr/>
        </p:nvSpPr>
        <p:spPr>
          <a:xfrm>
            <a:off x="1143000" y="0"/>
            <a:ext cx="2834879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 WHILE-READING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–</a:t>
            </a:r>
            <a:r>
              <a:rPr lang="en-US" altLang="zh-CN" sz="1800" dirty="0">
                <a:latin typeface="Aharoni" pitchFamily="2" charset="-79"/>
                <a:ea typeface="宋体" panose="02010600030101010101" pitchFamily="2" charset="-122"/>
              </a:rPr>
              <a:t> Para </a:t>
            </a:r>
            <a:r>
              <a:rPr lang="en-US" altLang="zh-CN" sz="1800" b="1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</a:p>
        </p:txBody>
      </p:sp>
      <p:pic>
        <p:nvPicPr>
          <p:cNvPr id="26" name="内容占位符 25" descr="图片11_副本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55404" y="753649"/>
            <a:ext cx="6858000" cy="4179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3" name="Rectangle 6"/>
          <p:cNvSpPr/>
          <p:nvPr/>
        </p:nvSpPr>
        <p:spPr>
          <a:xfrm>
            <a:off x="3113485" y="519112"/>
            <a:ext cx="4887515" cy="46243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4" name="Text Box 7"/>
          <p:cNvSpPr txBox="1"/>
          <p:nvPr/>
        </p:nvSpPr>
        <p:spPr>
          <a:xfrm>
            <a:off x="1143000" y="2625329"/>
            <a:ext cx="2132410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disadvantages</a:t>
            </a:r>
            <a:endParaRPr lang="en-US" altLang="zh-C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Line 10"/>
          <p:cNvSpPr/>
          <p:nvPr/>
        </p:nvSpPr>
        <p:spPr>
          <a:xfrm>
            <a:off x="3330178" y="2139554"/>
            <a:ext cx="4670822" cy="0"/>
          </a:xfrm>
          <a:prstGeom prst="line">
            <a:avLst/>
          </a:prstGeom>
          <a:ln w="38100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11"/>
          <p:cNvSpPr/>
          <p:nvPr/>
        </p:nvSpPr>
        <p:spPr>
          <a:xfrm>
            <a:off x="3330178" y="3759994"/>
            <a:ext cx="3995738" cy="0"/>
          </a:xfrm>
          <a:prstGeom prst="line">
            <a:avLst/>
          </a:prstGeom>
          <a:ln w="38100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Text Box 12"/>
          <p:cNvSpPr txBox="1"/>
          <p:nvPr/>
        </p:nvSpPr>
        <p:spPr>
          <a:xfrm>
            <a:off x="3330179" y="1490663"/>
            <a:ext cx="485775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66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1.</a:t>
            </a:r>
          </a:p>
        </p:txBody>
      </p:sp>
      <p:sp>
        <p:nvSpPr>
          <p:cNvPr id="17418" name="Text Box 13"/>
          <p:cNvSpPr txBox="1"/>
          <p:nvPr/>
        </p:nvSpPr>
        <p:spPr>
          <a:xfrm>
            <a:off x="3275410" y="3112294"/>
            <a:ext cx="485775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66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2.</a:t>
            </a:r>
          </a:p>
        </p:txBody>
      </p:sp>
      <p:sp>
        <p:nvSpPr>
          <p:cNvPr id="23566" name="Text Box 14"/>
          <p:cNvSpPr txBox="1"/>
          <p:nvPr/>
        </p:nvSpPr>
        <p:spPr>
          <a:xfrm>
            <a:off x="3842148" y="1383507"/>
            <a:ext cx="4158853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But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many people like </a:t>
            </a:r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they can’t see or try on</a:t>
            </a:r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23567" name="Text Box 15"/>
          <p:cNvSpPr txBox="1"/>
          <p:nvPr/>
        </p:nvSpPr>
        <p:spPr>
          <a:xfrm>
            <a:off x="3815954" y="3089673"/>
            <a:ext cx="3752850" cy="71485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Also paying over </a:t>
            </a:r>
            <a:r>
              <a:rPr lang="en-US" altLang="zh-CN" sz="2100" b="1" dirty="0">
                <a:solidFill>
                  <a:srgbClr val="E0370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100" b="1" dirty="0">
                <a:solidFill>
                  <a:srgbClr val="E0370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isn’t always safe.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235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059832" y="249492"/>
            <a:ext cx="2754306" cy="70207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chemeClr val="bg1"/>
                </a:solidFill>
              </a:rPr>
              <a:t>Para 1</a:t>
            </a:r>
            <a:endParaRPr lang="zh-CN" altLang="en-US" sz="2100" b="1" dirty="0">
              <a:solidFill>
                <a:schemeClr val="bg1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474213" y="1761660"/>
            <a:ext cx="2754306" cy="70207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chemeClr val="bg1"/>
                </a:solidFill>
              </a:rPr>
              <a:t>Para 2</a:t>
            </a:r>
            <a:endParaRPr lang="zh-CN" altLang="en-US" sz="2100" b="1" dirty="0">
              <a:solidFill>
                <a:schemeClr val="bg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058054" y="1815666"/>
            <a:ext cx="2754306" cy="70207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chemeClr val="bg1"/>
                </a:solidFill>
              </a:rPr>
              <a:t>Para 3</a:t>
            </a:r>
            <a:r>
              <a:rPr lang="en-US" altLang="zh-CN" sz="2100" b="1" dirty="0">
                <a:solidFill>
                  <a:srgbClr val="002060"/>
                </a:solidFill>
              </a:rPr>
              <a:t> </a:t>
            </a:r>
            <a:endParaRPr lang="zh-CN" altLang="en-US" sz="2100" b="1" dirty="0">
              <a:solidFill>
                <a:srgbClr val="00206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113838" y="4148429"/>
            <a:ext cx="2754306" cy="70207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chemeClr val="bg1"/>
                </a:solidFill>
              </a:rPr>
              <a:t>Para 4</a:t>
            </a:r>
            <a:endParaRPr lang="zh-CN" altLang="en-US" sz="2100" b="1" dirty="0">
              <a:solidFill>
                <a:schemeClr val="bg1"/>
              </a:solidFill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2574608" y="56197"/>
            <a:ext cx="3764280" cy="108918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FF0000"/>
                </a:solidFill>
              </a:rPr>
              <a:t>Online shopping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FF0000"/>
                </a:solidFill>
              </a:rPr>
              <a:t>(a new way of shopping)</a:t>
            </a:r>
          </a:p>
        </p:txBody>
      </p:sp>
      <p:sp>
        <p:nvSpPr>
          <p:cNvPr id="39" name="圆角矩形 38">
            <a:hlinkClick r:id="rId2" action="ppaction://hlinkfile"/>
          </p:cNvPr>
          <p:cNvSpPr/>
          <p:nvPr/>
        </p:nvSpPr>
        <p:spPr>
          <a:xfrm>
            <a:off x="1474213" y="1761660"/>
            <a:ext cx="2754306" cy="70207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100" b="1" dirty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0000"/>
                </a:solidFill>
              </a:rPr>
              <a:t>advantages</a:t>
            </a:r>
            <a:endParaRPr lang="zh-CN" altLang="en-US" sz="2100" b="1" dirty="0">
              <a:solidFill>
                <a:srgbClr val="FF0000"/>
              </a:solidFill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5058054" y="1815666"/>
            <a:ext cx="2754306" cy="70207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0000"/>
                </a:solidFill>
              </a:rPr>
              <a:t>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0000"/>
                </a:solidFill>
              </a:rPr>
              <a:t>disadvantages</a:t>
            </a:r>
            <a:endParaRPr lang="zh-CN" altLang="en-US" sz="2100" b="1" dirty="0">
              <a:solidFill>
                <a:srgbClr val="FF0000"/>
              </a:solidFill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3113838" y="4137447"/>
            <a:ext cx="2754306" cy="70207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0000"/>
                </a:solidFill>
              </a:rPr>
              <a:t>Changing our way of life</a:t>
            </a:r>
            <a:endParaRPr lang="zh-CN" altLang="en-US" sz="2100" b="1" dirty="0">
              <a:solidFill>
                <a:srgbClr val="FF0000"/>
              </a:solidFill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1182003" y="2982939"/>
            <a:ext cx="972108" cy="486054"/>
          </a:xfrm>
          <a:prstGeom prst="roundRect">
            <a:avLst/>
          </a:prstGeom>
          <a:noFill/>
          <a:ln w="5715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shop at any time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3113485" y="1006079"/>
            <a:ext cx="654844" cy="670322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 flipV="1">
            <a:off x="5381625" y="1006079"/>
            <a:ext cx="666750" cy="731044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1478756" y="2463403"/>
            <a:ext cx="378619" cy="404813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圆角矩形 52"/>
          <p:cNvSpPr/>
          <p:nvPr/>
        </p:nvSpPr>
        <p:spPr>
          <a:xfrm>
            <a:off x="2249742" y="2914858"/>
            <a:ext cx="756084" cy="486054"/>
          </a:xfrm>
          <a:prstGeom prst="roundRect">
            <a:avLst/>
          </a:prstGeom>
          <a:noFill/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save time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 flipV="1">
            <a:off x="2303860" y="2463404"/>
            <a:ext cx="270272" cy="451247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3059906" y="2802255"/>
            <a:ext cx="1326833" cy="606743"/>
          </a:xfrm>
          <a:prstGeom prst="roundRect">
            <a:avLst/>
          </a:prstGeom>
          <a:noFill/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compare the prices the same product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 flipV="1">
            <a:off x="3461148" y="2463404"/>
            <a:ext cx="307181" cy="459581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圆角矩形 62"/>
          <p:cNvSpPr/>
          <p:nvPr/>
        </p:nvSpPr>
        <p:spPr>
          <a:xfrm>
            <a:off x="4301970" y="2914856"/>
            <a:ext cx="1890210" cy="486053"/>
          </a:xfrm>
          <a:prstGeom prst="roundRect">
            <a:avLst/>
          </a:prstGeom>
          <a:noFill/>
          <a:ln w="38100">
            <a:solidFill>
              <a:srgbClr val="00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can’t see the products or try them on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5588794" y="2518172"/>
            <a:ext cx="386954" cy="396479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圆角矩形 65"/>
          <p:cNvSpPr/>
          <p:nvPr/>
        </p:nvSpPr>
        <p:spPr>
          <a:xfrm>
            <a:off x="6242375" y="2802461"/>
            <a:ext cx="1700808" cy="486054"/>
          </a:xfrm>
          <a:prstGeom prst="roundRect">
            <a:avLst/>
          </a:prstGeom>
          <a:noFill/>
          <a:ln w="38100">
            <a:solidFill>
              <a:srgbClr val="00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b="1" dirty="0">
                <a:solidFill>
                  <a:schemeClr val="tx1"/>
                </a:solidFill>
              </a:rPr>
              <a:t>paying over the Internet is  not safe</a:t>
            </a:r>
            <a:endParaRPr lang="zh-CN" altLang="en-US" sz="1700" b="1" dirty="0">
              <a:solidFill>
                <a:schemeClr val="tx1"/>
              </a:solidFill>
            </a:endParaRPr>
          </a:p>
        </p:txBody>
      </p:sp>
      <p:cxnSp>
        <p:nvCxnSpPr>
          <p:cNvPr id="67" name="直接连接符 66"/>
          <p:cNvCxnSpPr/>
          <p:nvPr/>
        </p:nvCxnSpPr>
        <p:spPr>
          <a:xfrm flipH="1" flipV="1">
            <a:off x="7074694" y="2518172"/>
            <a:ext cx="444104" cy="396479"/>
          </a:xfrm>
          <a:prstGeom prst="line">
            <a:avLst/>
          </a:prstGeom>
          <a:ln w="28575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图示 76"/>
          <p:cNvGraphicFramePr/>
          <p:nvPr/>
        </p:nvGraphicFramePr>
        <p:xfrm>
          <a:off x="5890736" y="3408997"/>
          <a:ext cx="2052161" cy="180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全屏显示(16:9)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Aharoni</vt:lpstr>
      <vt:lpstr>华文隶书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8</cp:revision>
  <dcterms:created xsi:type="dcterms:W3CDTF">2019-04-14T12:27:00Z</dcterms:created>
  <dcterms:modified xsi:type="dcterms:W3CDTF">2023-01-17T00:24:28Z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40271A74030A4A46AEA1E57CBB07C35C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