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0" r:id="rId2"/>
    <p:sldId id="277" r:id="rId3"/>
    <p:sldId id="278" r:id="rId4"/>
    <p:sldId id="302" r:id="rId5"/>
    <p:sldId id="309" r:id="rId6"/>
    <p:sldId id="308" r:id="rId7"/>
    <p:sldId id="311" r:id="rId8"/>
    <p:sldId id="310" r:id="rId9"/>
    <p:sldId id="279" r:id="rId10"/>
    <p:sldId id="315" r:id="rId11"/>
    <p:sldId id="316" r:id="rId12"/>
    <p:sldId id="280" r:id="rId13"/>
    <p:sldId id="305" r:id="rId14"/>
    <p:sldId id="306" r:id="rId15"/>
    <p:sldId id="307" r:id="rId16"/>
    <p:sldId id="312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6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4068">
          <p15:clr>
            <a:srgbClr val="A4A3A4"/>
          </p15:clr>
        </p15:guide>
        <p15:guide id="4" pos="2869">
          <p15:clr>
            <a:srgbClr val="A4A3A4"/>
          </p15:clr>
        </p15:guide>
        <p15:guide id="5" pos="162">
          <p15:clr>
            <a:srgbClr val="A4A3A4"/>
          </p15:clr>
        </p15:guide>
        <p15:guide id="6" pos="55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175"/>
    <a:srgbClr val="70C833"/>
    <a:srgbClr val="FBAF2D"/>
    <a:srgbClr val="EC566B"/>
    <a:srgbClr val="306A9B"/>
    <a:srgbClr val="DA2757"/>
    <a:srgbClr val="00A5E7"/>
    <a:srgbClr val="A9C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3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04" y="-264"/>
      </p:cViewPr>
      <p:guideLst>
        <p:guide orient="horz" pos="2226"/>
        <p:guide orient="horz" pos="164"/>
        <p:guide orient="horz" pos="4068"/>
        <p:guide pos="2869"/>
        <p:guide pos="162"/>
        <p:guide pos="55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CCDEC-D412-47D6-9A10-E9708C635E3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B22E9-89D1-48EA-B6EB-FF7D0A71DA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五边形 7"/>
          <p:cNvSpPr>
            <a:spLocks noChangeArrowheads="1"/>
          </p:cNvSpPr>
          <p:nvPr/>
        </p:nvSpPr>
        <p:spPr bwMode="auto">
          <a:xfrm>
            <a:off x="0" y="501650"/>
            <a:ext cx="262771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endParaRPr lang="zh-CN" altLang="en-US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slow">
    <p:cover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标题 1"/>
          <p:cNvSpPr txBox="1">
            <a:spLocks noChangeArrowheads="1"/>
          </p:cNvSpPr>
          <p:nvPr/>
        </p:nvSpPr>
        <p:spPr bwMode="auto">
          <a:xfrm>
            <a:off x="665560" y="612776"/>
            <a:ext cx="15240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</a:rPr>
              <a:t>Unit 3 </a:t>
            </a:r>
          </a:p>
        </p:txBody>
      </p:sp>
      <p:sp>
        <p:nvSpPr>
          <p:cNvPr id="5" name="文本框 3"/>
          <p:cNvSpPr txBox="1">
            <a:spLocks noChangeArrowheads="1"/>
          </p:cNvSpPr>
          <p:nvPr/>
        </p:nvSpPr>
        <p:spPr bwMode="auto">
          <a:xfrm>
            <a:off x="513159" y="1397001"/>
            <a:ext cx="804981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en-US" altLang="zh-CN" sz="6600" b="1" dirty="0">
                <a:latin typeface="Times New Roman" panose="02020603050405020304" pitchFamily="18" charset="0"/>
              </a:rPr>
              <a:t>Asking the way</a:t>
            </a:r>
            <a:endParaRPr lang="zh-CN" altLang="zh-CN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图片 5"/>
          <p:cNvPicPr>
            <a:picLocks noChangeAspect="1" noChangeArrowheads="1"/>
          </p:cNvPicPr>
          <p:nvPr/>
        </p:nvPicPr>
        <p:blipFill>
          <a:blip r:embed="rId2" cstate="email"/>
          <a:srcRect l="-3034" b="-25540"/>
          <a:stretch>
            <a:fillRect/>
          </a:stretch>
        </p:blipFill>
        <p:spPr bwMode="auto">
          <a:xfrm>
            <a:off x="3845719" y="2705102"/>
            <a:ext cx="4557713" cy="3324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08585" y="3038475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/>
              <a:t>第二课时</a:t>
            </a:r>
            <a:endParaRPr lang="zh-CN" altLang="en-US" sz="2800" b="1" dirty="0"/>
          </a:p>
        </p:txBody>
      </p:sp>
      <p:sp>
        <p:nvSpPr>
          <p:cNvPr id="6" name="矩形 5"/>
          <p:cNvSpPr/>
          <p:nvPr/>
        </p:nvSpPr>
        <p:spPr>
          <a:xfrm>
            <a:off x="0" y="582568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29817" y="584201"/>
            <a:ext cx="179308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562987" y="1439863"/>
            <a:ext cx="3520124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40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经典小故事</a:t>
            </a:r>
            <a:endParaRPr lang="en-US" altLang="zh-CN" sz="4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文本框 4"/>
          <p:cNvSpPr txBox="1">
            <a:spLocks noChangeArrowheads="1"/>
          </p:cNvSpPr>
          <p:nvPr/>
        </p:nvSpPr>
        <p:spPr bwMode="auto">
          <a:xfrm>
            <a:off x="352495" y="1985613"/>
            <a:ext cx="5941108" cy="430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The lecturer on evolution had been going on for nearly two hours. Then he started again, and said he:” Let me ask the evolutionist a question --- if we had tails like a baboon, where are they?"</a:t>
            </a:r>
          </a:p>
          <a:p>
            <a:pPr>
              <a:lnSpc>
                <a:spcPct val="15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　 "I'll venture an answer, “said an old lady.” We have worn them off sitting here so long.”</a:t>
            </a:r>
          </a:p>
        </p:txBody>
      </p:sp>
      <p:pic>
        <p:nvPicPr>
          <p:cNvPr id="11268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94405" y="1768476"/>
            <a:ext cx="2559844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86434" y="2057400"/>
            <a:ext cx="2357566" cy="3248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文本框 1"/>
          <p:cNvSpPr txBox="1">
            <a:spLocks noChangeArrowheads="1"/>
          </p:cNvSpPr>
          <p:nvPr/>
        </p:nvSpPr>
        <p:spPr bwMode="auto">
          <a:xfrm>
            <a:off x="540544" y="523876"/>
            <a:ext cx="17043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sym typeface="+mn-ea"/>
              </a:rPr>
              <a:t>Expand</a:t>
            </a:r>
            <a:endParaRPr lang="zh-CN" altLang="en-US" sz="3200"/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0" y="1359934"/>
            <a:ext cx="678643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en-US" sz="2400" dirty="0">
                <a:latin typeface="微软雅黑" panose="020B0503020204020204" pitchFamily="34" charset="-122"/>
                <a:sym typeface="微软雅黑" panose="020B0503020204020204" pitchFamily="34" charset="-122"/>
              </a:rPr>
              <a:t>        </a:t>
            </a:r>
            <a:r>
              <a:rPr lang="en-US" altLang="en-US" sz="2400" dirty="0" err="1">
                <a:latin typeface="微软雅黑" panose="020B0503020204020204" pitchFamily="34" charset="-122"/>
                <a:sym typeface="微软雅黑" panose="020B0503020204020204" pitchFamily="34" charset="-122"/>
              </a:rPr>
              <a:t>教进化论的老师已经滔滔不绝地讲了快两个小时，他的话题又来了</a:t>
            </a:r>
            <a:r>
              <a:rPr lang="en-US" altLang="en-US" sz="2400" dirty="0">
                <a:latin typeface="微软雅黑" panose="020B0503020204020204" pitchFamily="34" charset="-122"/>
                <a:sym typeface="微软雅黑" panose="020B0503020204020204" pitchFamily="34" charset="-122"/>
              </a:rPr>
              <a:t>：“</a:t>
            </a:r>
            <a:r>
              <a:rPr lang="en-US" altLang="en-US" sz="2400" dirty="0" err="1">
                <a:latin typeface="微软雅黑" panose="020B0503020204020204" pitchFamily="34" charset="-122"/>
                <a:sym typeface="微软雅黑" panose="020B0503020204020204" pitchFamily="34" charset="-122"/>
              </a:rPr>
              <a:t>让我向进化论者提个问题</a:t>
            </a:r>
            <a:r>
              <a:rPr lang="en-US" altLang="en-US" sz="2400" dirty="0">
                <a:latin typeface="微软雅黑" panose="020B0503020204020204" pitchFamily="34" charset="-122"/>
                <a:sym typeface="微软雅黑" panose="020B0503020204020204" pitchFamily="34" charset="-122"/>
              </a:rPr>
              <a:t>--</a:t>
            </a:r>
            <a:r>
              <a:rPr lang="en-US" altLang="en-US" sz="2400" dirty="0" err="1">
                <a:latin typeface="微软雅黑" panose="020B0503020204020204" pitchFamily="34" charset="-122"/>
                <a:sym typeface="微软雅黑" panose="020B0503020204020204" pitchFamily="34" charset="-122"/>
              </a:rPr>
              <a:t>如果我们曾经像狒狒那样长着尾巴，那么现在尾巴到哪里去了</a:t>
            </a:r>
            <a:r>
              <a:rPr lang="en-US" altLang="en-US" sz="2400" dirty="0">
                <a:latin typeface="微软雅黑" panose="020B0503020204020204" pitchFamily="34" charset="-122"/>
                <a:sym typeface="微软雅黑" panose="020B0503020204020204" pitchFamily="34" charset="-122"/>
              </a:rPr>
              <a:t>？”</a:t>
            </a:r>
          </a:p>
          <a:p>
            <a:pPr>
              <a:lnSpc>
                <a:spcPct val="200000"/>
              </a:lnSpc>
            </a:pPr>
            <a:r>
              <a:rPr lang="en-US" altLang="en-US" sz="2400" dirty="0" smtClean="0">
                <a:latin typeface="微软雅黑" panose="020B0503020204020204" pitchFamily="34" charset="-122"/>
                <a:sym typeface="微软雅黑" panose="020B0503020204020204" pitchFamily="34" charset="-122"/>
              </a:rPr>
              <a:t>“</a:t>
            </a:r>
            <a:r>
              <a:rPr lang="en-US" altLang="en-US" sz="2400" dirty="0" err="1">
                <a:latin typeface="微软雅黑" panose="020B0503020204020204" pitchFamily="34" charset="-122"/>
                <a:sym typeface="微软雅黑" panose="020B0503020204020204" pitchFamily="34" charset="-122"/>
              </a:rPr>
              <a:t>我来试试看</a:t>
            </a:r>
            <a:r>
              <a:rPr lang="en-US" altLang="en-US" sz="2400" dirty="0">
                <a:latin typeface="微软雅黑" panose="020B0503020204020204" pitchFamily="34" charset="-122"/>
                <a:sym typeface="微软雅黑" panose="020B0503020204020204" pitchFamily="34" charset="-122"/>
              </a:rPr>
              <a:t>，”</a:t>
            </a:r>
            <a:r>
              <a:rPr lang="en-US" altLang="en-US" sz="2400" dirty="0" err="1">
                <a:latin typeface="微软雅黑" panose="020B0503020204020204" pitchFamily="34" charset="-122"/>
                <a:sym typeface="微软雅黑" panose="020B0503020204020204" pitchFamily="34" charset="-122"/>
              </a:rPr>
              <a:t>一位老太太说</a:t>
            </a:r>
            <a:r>
              <a:rPr lang="en-US" altLang="en-US" sz="2400" dirty="0">
                <a:latin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</a:p>
          <a:p>
            <a:pPr>
              <a:lnSpc>
                <a:spcPct val="200000"/>
              </a:lnSpc>
            </a:pPr>
            <a:r>
              <a:rPr lang="en-US" altLang="en-US" sz="2400" dirty="0" smtClean="0">
                <a:latin typeface="微软雅黑" panose="020B0503020204020204" pitchFamily="34" charset="-122"/>
                <a:sym typeface="微软雅黑" panose="020B0503020204020204" pitchFamily="34" charset="-122"/>
              </a:rPr>
              <a:t>“</a:t>
            </a:r>
            <a:r>
              <a:rPr lang="en-US" altLang="en-US" sz="2400" dirty="0" err="1">
                <a:latin typeface="微软雅黑" panose="020B0503020204020204" pitchFamily="34" charset="-122"/>
                <a:sym typeface="微软雅黑" panose="020B0503020204020204" pitchFamily="34" charset="-122"/>
              </a:rPr>
              <a:t>该是我们在这里坐这么久把它们磨掉了吧</a:t>
            </a:r>
            <a:r>
              <a:rPr lang="zh-CN" altLang="en-US" sz="2400" dirty="0">
                <a:latin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r>
              <a:rPr lang="en-US" altLang="en-US" sz="2400" dirty="0">
                <a:latin typeface="微软雅黑" panose="020B0503020204020204" pitchFamily="34" charset="-122"/>
                <a:sym typeface="微软雅黑" panose="020B0503020204020204" pitchFamily="34" charset="-122"/>
              </a:rPr>
              <a:t>”</a:t>
            </a:r>
            <a:endParaRPr lang="zh-CN" altLang="en-US" sz="2400" dirty="0"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6"/>
          <p:cNvPicPr>
            <a:picLocks noChangeAspect="1" noChangeArrowheads="1"/>
          </p:cNvPicPr>
          <p:nvPr/>
        </p:nvPicPr>
        <p:blipFill>
          <a:blip r:embed="rId2" cstate="email"/>
          <a:srcRect l="2991" t="7024" r="2748" b="6274"/>
          <a:stretch>
            <a:fillRect/>
          </a:stretch>
        </p:blipFill>
        <p:spPr bwMode="auto">
          <a:xfrm>
            <a:off x="1062038" y="1443039"/>
            <a:ext cx="5575697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58471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Summary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16329" y="2779713"/>
            <a:ext cx="2031206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矩形 1"/>
          <p:cNvSpPr>
            <a:spLocks noChangeArrowheads="1"/>
          </p:cNvSpPr>
          <p:nvPr/>
        </p:nvSpPr>
        <p:spPr bwMode="auto">
          <a:xfrm>
            <a:off x="1900238" y="2020888"/>
            <a:ext cx="9380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>
                <a:solidFill>
                  <a:schemeClr val="bg1"/>
                </a:solidFill>
                <a:latin typeface="Times New Roman" panose="02020603050405020304" pitchFamily="18" charset="0"/>
              </a:rPr>
              <a:t>shoe</a:t>
            </a:r>
            <a:endParaRPr lang="zh-CN" altLang="zh-CN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7" name="矩形 2"/>
          <p:cNvSpPr>
            <a:spLocks noChangeArrowheads="1"/>
          </p:cNvSpPr>
          <p:nvPr/>
        </p:nvSpPr>
        <p:spPr bwMode="auto">
          <a:xfrm>
            <a:off x="3290888" y="2012950"/>
            <a:ext cx="116730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000">
                <a:solidFill>
                  <a:schemeClr val="bg1"/>
                </a:solidFill>
              </a:rPr>
              <a:t> </a:t>
            </a:r>
            <a:r>
              <a:rPr lang="en-US" altLang="zh-CN" sz="3200">
                <a:solidFill>
                  <a:schemeClr val="bg1"/>
                </a:solidFill>
                <a:latin typeface="Times New Roman" panose="02020603050405020304" pitchFamily="18" charset="0"/>
              </a:rPr>
              <a:t>many</a:t>
            </a:r>
            <a:endParaRPr lang="zh-CN" altLang="zh-CN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8" name="矩形 3"/>
          <p:cNvSpPr>
            <a:spLocks noChangeArrowheads="1"/>
          </p:cNvSpPr>
          <p:nvPr/>
        </p:nvSpPr>
        <p:spPr bwMode="auto">
          <a:xfrm>
            <a:off x="4798219" y="2012950"/>
            <a:ext cx="11881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>
                <a:solidFill>
                  <a:schemeClr val="bg1"/>
                </a:solidFill>
                <a:latin typeface="Times New Roman" panose="02020603050405020304" pitchFamily="18" charset="0"/>
              </a:rPr>
              <a:t>which</a:t>
            </a:r>
            <a:endParaRPr lang="zh-CN" altLang="zh-CN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9" name="矩形 4"/>
          <p:cNvSpPr>
            <a:spLocks noChangeArrowheads="1"/>
          </p:cNvSpPr>
          <p:nvPr/>
        </p:nvSpPr>
        <p:spPr bwMode="auto">
          <a:xfrm>
            <a:off x="1666322" y="2698750"/>
            <a:ext cx="4572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She doesn’t know which to choose!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0" name="矩形 5"/>
          <p:cNvSpPr>
            <a:spLocks noChangeArrowheads="1"/>
          </p:cNvSpPr>
          <p:nvPr/>
        </p:nvSpPr>
        <p:spPr bwMode="auto">
          <a:xfrm>
            <a:off x="1666322" y="4268410"/>
            <a:ext cx="35139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Where’s the toilet.   </a:t>
            </a:r>
            <a:endParaRPr lang="zh-CN" altLang="zh-CN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819205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3316" name="矩形 2"/>
          <p:cNvSpPr>
            <a:spLocks noChangeArrowheads="1"/>
          </p:cNvSpPr>
          <p:nvPr/>
        </p:nvSpPr>
        <p:spPr bwMode="auto">
          <a:xfrm>
            <a:off x="1" y="2271714"/>
            <a:ext cx="9144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1.</a:t>
            </a:r>
            <a:r>
              <a:rPr lang="zh-CN" altLang="zh-CN" sz="24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喜欢闪亮的鞋子</a:t>
            </a:r>
            <a:r>
              <a:rPr lang="en-US" altLang="zh-CN" sz="24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_______________  2. </a:t>
            </a:r>
            <a:r>
              <a:rPr lang="zh-CN" altLang="zh-CN" sz="24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如此多的玩具</a:t>
            </a:r>
            <a:r>
              <a:rPr lang="en-US" altLang="zh-CN" sz="24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_______________  </a:t>
            </a:r>
            <a:endParaRPr lang="zh-CN" altLang="zh-CN" sz="2400" dirty="0" smtClean="0">
              <a:latin typeface="+mn-ea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3.</a:t>
            </a:r>
            <a:r>
              <a:rPr lang="zh-CN" altLang="zh-CN" sz="24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该选择哪个</a:t>
            </a:r>
            <a:r>
              <a:rPr lang="en-US" altLang="zh-CN" sz="24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__________________    4. </a:t>
            </a:r>
            <a:r>
              <a:rPr lang="zh-CN" altLang="zh-CN" sz="24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该怎么做</a:t>
            </a:r>
            <a:r>
              <a:rPr lang="en-US" altLang="zh-CN" sz="24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__________________  </a:t>
            </a:r>
            <a:endParaRPr lang="zh-CN" altLang="zh-CN" sz="2400" dirty="0" smtClean="0">
              <a:latin typeface="+mn-ea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5.</a:t>
            </a:r>
            <a:r>
              <a:rPr lang="zh-CN" altLang="zh-CN" sz="24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在美国</a:t>
            </a:r>
            <a:r>
              <a:rPr lang="en-US" altLang="zh-CN" sz="24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 __________________          6. </a:t>
            </a:r>
            <a:r>
              <a:rPr lang="zh-CN" altLang="zh-CN" sz="24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在英国</a:t>
            </a:r>
            <a:r>
              <a:rPr lang="en-US" altLang="zh-CN" sz="24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__________________  </a:t>
            </a:r>
            <a:endParaRPr lang="zh-CN" altLang="zh-CN" sz="2400" dirty="0" smtClean="0">
              <a:latin typeface="+mn-ea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3317" name="矩形 3"/>
          <p:cNvSpPr>
            <a:spLocks noChangeArrowheads="1"/>
          </p:cNvSpPr>
          <p:nvPr/>
        </p:nvSpPr>
        <p:spPr bwMode="auto">
          <a:xfrm>
            <a:off x="2378869" y="2495733"/>
            <a:ext cx="22268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like shiny shoes 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8" name="矩形 4"/>
          <p:cNvSpPr>
            <a:spLocks noChangeArrowheads="1"/>
          </p:cNvSpPr>
          <p:nvPr/>
        </p:nvSpPr>
        <p:spPr bwMode="auto">
          <a:xfrm>
            <a:off x="7022961" y="2372667"/>
            <a:ext cx="18085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so many toys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9" name="矩形 5"/>
          <p:cNvSpPr>
            <a:spLocks noChangeArrowheads="1"/>
          </p:cNvSpPr>
          <p:nvPr/>
        </p:nvSpPr>
        <p:spPr bwMode="auto">
          <a:xfrm>
            <a:off x="1826419" y="3207775"/>
            <a:ext cx="27045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which one to choose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0" name="矩形 6"/>
          <p:cNvSpPr>
            <a:spLocks noChangeArrowheads="1"/>
          </p:cNvSpPr>
          <p:nvPr/>
        </p:nvSpPr>
        <p:spPr bwMode="auto">
          <a:xfrm>
            <a:off x="6421400" y="3193895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how to do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1" name="矩形 7"/>
          <p:cNvSpPr>
            <a:spLocks noChangeArrowheads="1"/>
          </p:cNvSpPr>
          <p:nvPr/>
        </p:nvSpPr>
        <p:spPr bwMode="auto">
          <a:xfrm>
            <a:off x="1486231" y="3868388"/>
            <a:ext cx="13468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in the US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2" name="矩形 8"/>
          <p:cNvSpPr>
            <a:spLocks noChangeArrowheads="1"/>
          </p:cNvSpPr>
          <p:nvPr/>
        </p:nvSpPr>
        <p:spPr bwMode="auto">
          <a:xfrm>
            <a:off x="6062774" y="3868388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in the UK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13319" grpId="0"/>
      <p:bldP spid="13320" grpId="0"/>
      <p:bldP spid="13321" grpId="0"/>
      <p:bldP spid="133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202517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5362" name="矩形 2"/>
          <p:cNvSpPr>
            <a:spLocks noChangeArrowheads="1"/>
          </p:cNvSpPr>
          <p:nvPr/>
        </p:nvSpPr>
        <p:spPr bwMode="auto">
          <a:xfrm>
            <a:off x="253604" y="1082676"/>
            <a:ext cx="8890396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/>
              <a:t>A: Mike, _____do you go to bed?</a:t>
            </a:r>
            <a:endParaRPr lang="zh-CN" altLang="zh-CN" sz="2800" dirty="0"/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/>
              <a:t>B: I_______ to bed at_______.    </a:t>
            </a:r>
            <a:endParaRPr lang="zh-CN" altLang="zh-CN" sz="2800" dirty="0"/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/>
              <a:t>A:_____you watch TV?                    </a:t>
            </a:r>
            <a:endParaRPr lang="zh-CN" altLang="zh-CN" sz="2800" dirty="0"/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/>
              <a:t>B: No, I___________.</a:t>
            </a:r>
            <a:endParaRPr lang="zh-CN" altLang="zh-CN" sz="2800" dirty="0"/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/>
              <a:t>A: What do you do?</a:t>
            </a:r>
            <a:endParaRPr lang="zh-CN" altLang="zh-CN" sz="2800" dirty="0"/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/>
              <a:t>B:I_____my sister with her homework.</a:t>
            </a:r>
            <a:endParaRPr lang="zh-CN" altLang="zh-CN" sz="2800" dirty="0"/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/>
              <a:t>A:What about your__________?</a:t>
            </a:r>
            <a:endParaRPr lang="zh-CN" altLang="zh-CN" sz="2800" dirty="0"/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/>
              <a:t>B:They read newspapers.</a:t>
            </a:r>
            <a:endParaRPr lang="zh-CN" altLang="zh-CN" sz="2800" dirty="0"/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/>
              <a:t>A:You ______all busy (</a:t>
            </a:r>
            <a:r>
              <a:rPr lang="zh-CN" altLang="zh-CN" sz="2800" dirty="0"/>
              <a:t>忙碌的</a:t>
            </a:r>
            <a:r>
              <a:rPr lang="en-US" altLang="zh-CN" sz="2800" dirty="0"/>
              <a:t>).</a:t>
            </a:r>
            <a:endParaRPr lang="zh-CN" altLang="zh-CN" sz="2800" dirty="0"/>
          </a:p>
        </p:txBody>
      </p:sp>
      <p:sp>
        <p:nvSpPr>
          <p:cNvPr id="14341" name="矩形 3"/>
          <p:cNvSpPr>
            <a:spLocks noChangeArrowheads="1"/>
          </p:cNvSpPr>
          <p:nvPr/>
        </p:nvSpPr>
        <p:spPr bwMode="auto">
          <a:xfrm>
            <a:off x="1736245" y="1191663"/>
            <a:ext cx="9621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when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2" name="矩形 5"/>
          <p:cNvSpPr>
            <a:spLocks noChangeArrowheads="1"/>
          </p:cNvSpPr>
          <p:nvPr/>
        </p:nvSpPr>
        <p:spPr bwMode="auto">
          <a:xfrm>
            <a:off x="1025129" y="1865314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go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3" name="矩形 6"/>
          <p:cNvSpPr>
            <a:spLocks noChangeArrowheads="1"/>
          </p:cNvSpPr>
          <p:nvPr/>
        </p:nvSpPr>
        <p:spPr bwMode="auto">
          <a:xfrm>
            <a:off x="3735561" y="1736070"/>
            <a:ext cx="8659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dirty="0"/>
              <a:t>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nine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4" name="矩形 7"/>
          <p:cNvSpPr>
            <a:spLocks noChangeArrowheads="1"/>
          </p:cNvSpPr>
          <p:nvPr/>
        </p:nvSpPr>
        <p:spPr bwMode="auto">
          <a:xfrm>
            <a:off x="688181" y="2517775"/>
            <a:ext cx="6880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/>
              <a:t>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Do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5" name="矩形 8"/>
          <p:cNvSpPr>
            <a:spLocks noChangeArrowheads="1"/>
          </p:cNvSpPr>
          <p:nvPr/>
        </p:nvSpPr>
        <p:spPr bwMode="auto">
          <a:xfrm>
            <a:off x="1689497" y="3127375"/>
            <a:ext cx="8867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don't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6" name="矩形 9"/>
          <p:cNvSpPr>
            <a:spLocks noChangeArrowheads="1"/>
          </p:cNvSpPr>
          <p:nvPr/>
        </p:nvSpPr>
        <p:spPr bwMode="auto">
          <a:xfrm>
            <a:off x="753667" y="4429125"/>
            <a:ext cx="8018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help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7" name="矩形 10"/>
          <p:cNvSpPr>
            <a:spLocks noChangeArrowheads="1"/>
          </p:cNvSpPr>
          <p:nvPr/>
        </p:nvSpPr>
        <p:spPr bwMode="auto">
          <a:xfrm>
            <a:off x="3343418" y="4965920"/>
            <a:ext cx="13099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parents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8" name="矩形 11"/>
          <p:cNvSpPr>
            <a:spLocks noChangeArrowheads="1"/>
          </p:cNvSpPr>
          <p:nvPr/>
        </p:nvSpPr>
        <p:spPr bwMode="auto">
          <a:xfrm>
            <a:off x="1354931" y="6330951"/>
            <a:ext cx="6222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  <a:endParaRPr lang="zh-CN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71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44343" y="1169660"/>
            <a:ext cx="2693194" cy="2867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  <p:bldP spid="14343" grpId="0"/>
      <p:bldP spid="14344" grpId="0"/>
      <p:bldP spid="14345" grpId="0"/>
      <p:bldP spid="14346" grpId="0"/>
      <p:bldP spid="14347" grpId="0"/>
      <p:bldP spid="143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319475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6386" name="矩形 2"/>
          <p:cNvSpPr>
            <a:spLocks noChangeArrowheads="1"/>
          </p:cNvSpPr>
          <p:nvPr/>
        </p:nvSpPr>
        <p:spPr bwMode="auto">
          <a:xfrm>
            <a:off x="425054" y="1757364"/>
            <a:ext cx="662433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a. Oh, that’s too bad!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b. Because My schoolbag is wet.(</a:t>
            </a:r>
            <a:r>
              <a:rPr lang="zh-CN" altLang="zh-CN" sz="2800" dirty="0">
                <a:latin typeface="Times New Roman" panose="02020603050405020304" pitchFamily="18" charset="0"/>
              </a:rPr>
              <a:t>湿的</a:t>
            </a:r>
            <a:r>
              <a:rPr lang="en-US" altLang="zh-CN" sz="2800" dirty="0">
                <a:latin typeface="Times New Roman" panose="02020603050405020304" pitchFamily="18" charset="0"/>
              </a:rPr>
              <a:t>)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c. Why are you sad?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d. What’s the matter?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e. My brother put the book in the water.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</a:rPr>
              <a:t>______________________________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5" name="矩形 3"/>
          <p:cNvSpPr>
            <a:spLocks noChangeArrowheads="1"/>
          </p:cNvSpPr>
          <p:nvPr/>
        </p:nvSpPr>
        <p:spPr bwMode="auto">
          <a:xfrm>
            <a:off x="2046685" y="5068889"/>
            <a:ext cx="13195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c b e f a</a:t>
            </a:r>
            <a:endParaRPr lang="zh-CN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05466"/>
            <a:ext cx="3116917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Homework</a:t>
            </a:r>
          </a:p>
        </p:txBody>
      </p:sp>
      <p:sp>
        <p:nvSpPr>
          <p:cNvPr id="17411" name="文本框 3"/>
          <p:cNvSpPr txBox="1">
            <a:spLocks noChangeArrowheads="1"/>
          </p:cNvSpPr>
          <p:nvPr/>
        </p:nvSpPr>
        <p:spPr bwMode="auto">
          <a:xfrm>
            <a:off x="747496" y="1780327"/>
            <a:ext cx="786487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Make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up a conversation about locations</a:t>
            </a:r>
            <a:r>
              <a:rPr lang="en-US" altLang="zh-CN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en-US" altLang="zh-CN" sz="3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337196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Introduce</a:t>
            </a:r>
          </a:p>
        </p:txBody>
      </p:sp>
      <p:sp>
        <p:nvSpPr>
          <p:cNvPr id="5123" name="矩形 2"/>
          <p:cNvSpPr>
            <a:spLocks noChangeArrowheads="1"/>
          </p:cNvSpPr>
          <p:nvPr/>
        </p:nvSpPr>
        <p:spPr bwMode="auto">
          <a:xfrm>
            <a:off x="253603" y="4546600"/>
            <a:ext cx="822483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-- How do I 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get to </a:t>
            </a: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the...?                     </a:t>
            </a:r>
            <a:endParaRPr lang="zh-CN" altLang="zh-CN" sz="28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-- 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Go along </a:t>
            </a: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this street. Turn left / right at...Get on / off  at the...</a:t>
            </a:r>
          </a:p>
          <a:p>
            <a:pPr eaLnBrk="0" hangingPunct="0"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You can see...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on your left / right.</a:t>
            </a:r>
            <a:endParaRPr lang="zh-CN" altLang="en-US" sz="2800" dirty="0" smtClean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9753" y="684589"/>
            <a:ext cx="4779818" cy="3547687"/>
          </a:xfrm>
          <a:prstGeom prst="ellipse">
            <a:avLst/>
          </a:prstGeom>
        </p:spPr>
      </p:pic>
    </p:spTree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4098" name="矩形 1"/>
          <p:cNvSpPr>
            <a:spLocks noChangeArrowheads="1"/>
          </p:cNvSpPr>
          <p:nvPr/>
        </p:nvSpPr>
        <p:spPr bwMode="auto">
          <a:xfrm>
            <a:off x="198835" y="1335088"/>
            <a:ext cx="22605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 dirty="0">
                <a:latin typeface="Times New Roman" panose="02020603050405020304" pitchFamily="18" charset="0"/>
              </a:rPr>
              <a:t>shoe  [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ʃu</a:t>
            </a:r>
            <a:r>
              <a:rPr lang="en-US" altLang="zh-CN" sz="3600" b="1" dirty="0">
                <a:latin typeface="Times New Roman" panose="02020603050405020304" pitchFamily="18" charset="0"/>
              </a:rPr>
              <a:t>:] </a:t>
            </a:r>
            <a:endParaRPr lang="zh-CN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矩形 2"/>
          <p:cNvSpPr>
            <a:spLocks noChangeArrowheads="1"/>
          </p:cNvSpPr>
          <p:nvPr/>
        </p:nvSpPr>
        <p:spPr bwMode="auto">
          <a:xfrm>
            <a:off x="648892" y="2103439"/>
            <a:ext cx="37753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800" dirty="0"/>
              <a:t>作名词，意为“鞋子”</a:t>
            </a:r>
          </a:p>
        </p:txBody>
      </p:sp>
      <p:sp>
        <p:nvSpPr>
          <p:cNvPr id="4100" name="矩形 3"/>
          <p:cNvSpPr>
            <a:spLocks noChangeArrowheads="1"/>
          </p:cNvSpPr>
          <p:nvPr/>
        </p:nvSpPr>
        <p:spPr bwMode="auto">
          <a:xfrm>
            <a:off x="648891" y="2765426"/>
            <a:ext cx="4169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magic shoes </a:t>
            </a:r>
            <a:r>
              <a:rPr lang="zh-CN" altLang="zh-CN" sz="2800" dirty="0">
                <a:latin typeface="Times New Roman" panose="02020603050405020304" pitchFamily="18" charset="0"/>
              </a:rPr>
              <a:t>魔法鞋子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1" name="矩形 4"/>
          <p:cNvSpPr>
            <a:spLocks noChangeArrowheads="1"/>
          </p:cNvSpPr>
          <p:nvPr/>
        </p:nvSpPr>
        <p:spPr bwMode="auto">
          <a:xfrm>
            <a:off x="198834" y="3297238"/>
            <a:ext cx="861298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小练习：</a:t>
            </a:r>
            <a:r>
              <a:rPr lang="zh-CN" altLang="zh-CN" sz="2800" dirty="0">
                <a:latin typeface="Times New Roman" panose="02020603050405020304" pitchFamily="18" charset="0"/>
              </a:rPr>
              <a:t>用所给词的适当形式填空：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There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____ </a:t>
            </a:r>
            <a:r>
              <a:rPr lang="en-US" altLang="zh-CN" sz="2800" dirty="0">
                <a:latin typeface="Times New Roman" panose="02020603050405020304" pitchFamily="18" charset="0"/>
              </a:rPr>
              <a:t>(be) a pair of shoes behind the door.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2" name="矩形 5"/>
          <p:cNvSpPr>
            <a:spLocks noChangeArrowheads="1"/>
          </p:cNvSpPr>
          <p:nvPr/>
        </p:nvSpPr>
        <p:spPr bwMode="auto">
          <a:xfrm>
            <a:off x="2536588" y="4079876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2" name="矩形 6"/>
          <p:cNvSpPr>
            <a:spLocks noChangeArrowheads="1"/>
          </p:cNvSpPr>
          <p:nvPr/>
        </p:nvSpPr>
        <p:spPr bwMode="auto">
          <a:xfrm>
            <a:off x="198835" y="4757738"/>
            <a:ext cx="8612981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拓展：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shoe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都是以复数形式出现，</a:t>
            </a:r>
            <a:r>
              <a:rPr lang="zh-CN" altLang="en-US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可以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和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 pair of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搭配即</a:t>
            </a:r>
            <a:r>
              <a:rPr lang="zh-CN" altLang="en-US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。</a:t>
            </a:r>
            <a:endParaRPr lang="zh-CN" altLang="zh-CN" sz="24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a pair of shorts 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一条短裤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shorts 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短裤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a pair of jeans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一条牛仔裤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jeans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牛仔裤</a:t>
            </a:r>
          </a:p>
        </p:txBody>
      </p:sp>
      <p:pic>
        <p:nvPicPr>
          <p:cNvPr id="4104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54453" y="493059"/>
            <a:ext cx="16049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7171" name="矩形 1"/>
          <p:cNvSpPr>
            <a:spLocks noChangeArrowheads="1"/>
          </p:cNvSpPr>
          <p:nvPr/>
        </p:nvSpPr>
        <p:spPr bwMode="auto">
          <a:xfrm>
            <a:off x="325041" y="1377951"/>
            <a:ext cx="29546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 dirty="0">
                <a:latin typeface="Times New Roman" panose="02020603050405020304" pitchFamily="18" charset="0"/>
              </a:rPr>
              <a:t>many  [ˈ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meni</a:t>
            </a:r>
            <a:r>
              <a:rPr lang="en-US" altLang="zh-CN" sz="3600" b="1" dirty="0">
                <a:latin typeface="Times New Roman" panose="02020603050405020304" pitchFamily="18" charset="0"/>
              </a:rPr>
              <a:t>]</a:t>
            </a:r>
            <a:endParaRPr lang="zh-CN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2" name="矩形 2"/>
          <p:cNvSpPr>
            <a:spLocks noChangeArrowheads="1"/>
          </p:cNvSpPr>
          <p:nvPr/>
        </p:nvSpPr>
        <p:spPr bwMode="auto">
          <a:xfrm>
            <a:off x="719138" y="2122489"/>
            <a:ext cx="44935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800" dirty="0"/>
              <a:t>作形容词，意为“许多”。</a:t>
            </a:r>
          </a:p>
        </p:txBody>
      </p:sp>
      <p:sp>
        <p:nvSpPr>
          <p:cNvPr id="7173" name="矩形 3"/>
          <p:cNvSpPr>
            <a:spLocks noChangeArrowheads="1"/>
          </p:cNvSpPr>
          <p:nvPr/>
        </p:nvSpPr>
        <p:spPr bwMode="auto">
          <a:xfrm>
            <a:off x="733425" y="2660651"/>
            <a:ext cx="8248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2400" dirty="0" err="1"/>
              <a:t>eg</a:t>
            </a:r>
            <a:r>
              <a:rPr lang="zh-CN" altLang="en-US" sz="2400" dirty="0"/>
              <a:t>：</a:t>
            </a:r>
            <a:r>
              <a:rPr lang="en-US" altLang="zh-CN" sz="2400" dirty="0"/>
              <a:t>There are many birds in the tree.   </a:t>
            </a:r>
            <a:r>
              <a:rPr lang="zh-CN" altLang="zh-CN" sz="2400" dirty="0"/>
              <a:t>树上有许多的鸟。</a:t>
            </a:r>
          </a:p>
        </p:txBody>
      </p:sp>
      <p:sp>
        <p:nvSpPr>
          <p:cNvPr id="7174" name="矩形 4"/>
          <p:cNvSpPr>
            <a:spLocks noChangeArrowheads="1"/>
          </p:cNvSpPr>
          <p:nvPr/>
        </p:nvSpPr>
        <p:spPr bwMode="auto">
          <a:xfrm>
            <a:off x="325042" y="3184525"/>
            <a:ext cx="865703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选择合适的词填空：</a:t>
            </a:r>
            <a:endParaRPr lang="en-US" altLang="zh-CN" sz="24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There are so______(many, much) boys in the music room.</a:t>
            </a:r>
            <a:endParaRPr lang="zh-CN" altLang="zh-CN" sz="24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175" name="矩形 5"/>
          <p:cNvSpPr>
            <a:spLocks noChangeArrowheads="1"/>
          </p:cNvSpPr>
          <p:nvPr/>
        </p:nvSpPr>
        <p:spPr bwMode="auto">
          <a:xfrm>
            <a:off x="2713435" y="3862388"/>
            <a:ext cx="9813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many</a:t>
            </a:r>
            <a:endParaRPr lang="zh-CN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6" name="矩形 7"/>
          <p:cNvSpPr>
            <a:spLocks noChangeArrowheads="1"/>
          </p:cNvSpPr>
          <p:nvPr/>
        </p:nvSpPr>
        <p:spPr bwMode="auto">
          <a:xfrm>
            <a:off x="325041" y="4492625"/>
            <a:ext cx="852368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拓展：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many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后跟复数名词。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much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后跟不可数名词。</a:t>
            </a:r>
            <a:endParaRPr lang="en-US" altLang="zh-CN" sz="24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a lot of ( lots of ) 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后可接可数名词也可接不可数名词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  <p:bldP spid="7173" grpId="0"/>
      <p:bldP spid="7174" grpId="0"/>
      <p:bldP spid="7175" grpId="0"/>
      <p:bldP spid="71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8195" name="矩形 6"/>
          <p:cNvSpPr>
            <a:spLocks noChangeArrowheads="1"/>
          </p:cNvSpPr>
          <p:nvPr/>
        </p:nvSpPr>
        <p:spPr bwMode="auto">
          <a:xfrm>
            <a:off x="255985" y="1346200"/>
            <a:ext cx="2778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 dirty="0">
                <a:latin typeface="Times New Roman" panose="02020603050405020304" pitchFamily="18" charset="0"/>
              </a:rPr>
              <a:t>which   [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wɪtʃ</a:t>
            </a:r>
            <a:r>
              <a:rPr lang="en-US" altLang="zh-CN" sz="3600" b="1" dirty="0">
                <a:latin typeface="Times New Roman" panose="02020603050405020304" pitchFamily="18" charset="0"/>
              </a:rPr>
              <a:t>]</a:t>
            </a:r>
            <a:endParaRPr lang="zh-CN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矩形 8"/>
          <p:cNvSpPr>
            <a:spLocks noChangeArrowheads="1"/>
          </p:cNvSpPr>
          <p:nvPr/>
        </p:nvSpPr>
        <p:spPr bwMode="auto">
          <a:xfrm>
            <a:off x="371475" y="2128839"/>
            <a:ext cx="87725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zh-CN" sz="2800" dirty="0"/>
              <a:t>作疑问代词，意为“哪一个”。对人和事的特征提问。</a:t>
            </a:r>
          </a:p>
        </p:txBody>
      </p:sp>
      <p:sp>
        <p:nvSpPr>
          <p:cNvPr id="8197" name="矩形 9"/>
          <p:cNvSpPr>
            <a:spLocks noChangeArrowheads="1"/>
          </p:cNvSpPr>
          <p:nvPr/>
        </p:nvSpPr>
        <p:spPr bwMode="auto">
          <a:xfrm>
            <a:off x="411614" y="2716214"/>
            <a:ext cx="78004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buFontTx/>
              <a:buNone/>
              <a:defRPr/>
            </a:pPr>
            <a:r>
              <a:rPr lang="en-US" altLang="zh-CN" sz="28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: Which season do you like?    </a:t>
            </a:r>
            <a:r>
              <a:rPr lang="zh-CN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你喜欢哪个季节？</a:t>
            </a:r>
          </a:p>
        </p:txBody>
      </p:sp>
      <p:sp>
        <p:nvSpPr>
          <p:cNvPr id="8198" name="矩形 11"/>
          <p:cNvSpPr>
            <a:spLocks noChangeArrowheads="1"/>
          </p:cNvSpPr>
          <p:nvPr/>
        </p:nvSpPr>
        <p:spPr bwMode="auto">
          <a:xfrm>
            <a:off x="255985" y="3335339"/>
            <a:ext cx="97119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buFontTx/>
              <a:buNone/>
              <a:defRPr/>
            </a:pPr>
            <a:r>
              <a:rPr lang="zh-CN" altLang="en-US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The boy</a:t>
            </a:r>
            <a:r>
              <a:rPr lang="en-US" altLang="zh-CN" sz="2400" u="sng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in the white shirt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is my brother.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（对划线部分提问）</a:t>
            </a:r>
          </a:p>
        </p:txBody>
      </p:sp>
      <p:sp>
        <p:nvSpPr>
          <p:cNvPr id="8199" name="矩形 12"/>
          <p:cNvSpPr>
            <a:spLocks noChangeArrowheads="1"/>
          </p:cNvSpPr>
          <p:nvPr/>
        </p:nvSpPr>
        <p:spPr bwMode="auto">
          <a:xfrm>
            <a:off x="1291829" y="3954464"/>
            <a:ext cx="40511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Which boy is your sister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？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0" name="矩形 13"/>
          <p:cNvSpPr>
            <a:spLocks noChangeArrowheads="1"/>
          </p:cNvSpPr>
          <p:nvPr/>
        </p:nvSpPr>
        <p:spPr bwMode="auto">
          <a:xfrm>
            <a:off x="255985" y="4540250"/>
            <a:ext cx="8611790" cy="186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拓展：</a:t>
            </a:r>
            <a:r>
              <a:rPr lang="en-US" altLang="zh-CN" sz="2400" dirty="0">
                <a:latin typeface="Times New Roman" panose="02020603050405020304" pitchFamily="18" charset="0"/>
              </a:rPr>
              <a:t>which +</a:t>
            </a:r>
            <a:r>
              <a:rPr lang="zh-CN" altLang="zh-CN" sz="2400" dirty="0">
                <a:latin typeface="Times New Roman" panose="02020603050405020304" pitchFamily="18" charset="0"/>
              </a:rPr>
              <a:t>动词不定时为定语从句 意为：该做哪个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  </a:t>
            </a:r>
            <a:r>
              <a:rPr lang="zh-CN" altLang="zh-CN" sz="2400" dirty="0">
                <a:latin typeface="Times New Roman" panose="02020603050405020304" pitchFamily="18" charset="0"/>
              </a:rPr>
              <a:t>如：</a:t>
            </a:r>
            <a:r>
              <a:rPr lang="en-US" altLang="zh-CN" sz="2400" dirty="0">
                <a:latin typeface="Times New Roman" panose="02020603050405020304" pitchFamily="18" charset="0"/>
              </a:rPr>
              <a:t>which to buy </a:t>
            </a:r>
            <a:r>
              <a:rPr lang="zh-CN" altLang="zh-CN" sz="2400" dirty="0">
                <a:latin typeface="Times New Roman" panose="02020603050405020304" pitchFamily="18" charset="0"/>
              </a:rPr>
              <a:t>该买哪一个？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  </a:t>
            </a:r>
            <a:r>
              <a:rPr lang="zh-CN" altLang="zh-CN" sz="2400" dirty="0">
                <a:latin typeface="Times New Roman" panose="02020603050405020304" pitchFamily="18" charset="0"/>
              </a:rPr>
              <a:t>和</a:t>
            </a:r>
            <a:r>
              <a:rPr lang="en-US" altLang="zh-CN" sz="2400" dirty="0">
                <a:latin typeface="Times New Roman" panose="02020603050405020304" pitchFamily="18" charset="0"/>
              </a:rPr>
              <a:t> which</a:t>
            </a:r>
            <a:r>
              <a:rPr lang="zh-CN" altLang="zh-CN" sz="2400" dirty="0">
                <a:latin typeface="Times New Roman" panose="02020603050405020304" pitchFamily="18" charset="0"/>
              </a:rPr>
              <a:t>用法相同的还有</a:t>
            </a:r>
            <a:r>
              <a:rPr lang="en-US" altLang="zh-CN" sz="2400" dirty="0">
                <a:latin typeface="Times New Roman" panose="02020603050405020304" pitchFamily="18" charset="0"/>
              </a:rPr>
              <a:t>how ,when ,where, what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  </a:t>
            </a:r>
            <a:r>
              <a:rPr lang="zh-CN" altLang="zh-CN" sz="2400" dirty="0">
                <a:latin typeface="Times New Roman" panose="02020603050405020304" pitchFamily="18" charset="0"/>
              </a:rPr>
              <a:t>如：</a:t>
            </a:r>
            <a:r>
              <a:rPr lang="en-US" altLang="zh-CN" sz="2400" dirty="0">
                <a:latin typeface="Times New Roman" panose="02020603050405020304" pitchFamily="18" charset="0"/>
              </a:rPr>
              <a:t> How to do</a:t>
            </a:r>
            <a:r>
              <a:rPr lang="zh-CN" altLang="zh-CN" sz="2400" dirty="0">
                <a:latin typeface="Times New Roman" panose="02020603050405020304" pitchFamily="18" charset="0"/>
              </a:rPr>
              <a:t>？该怎样做</a:t>
            </a:r>
            <a:r>
              <a:rPr lang="en-US" altLang="zh-CN" sz="2400" dirty="0">
                <a:latin typeface="Times New Roman" panose="02020603050405020304" pitchFamily="18" charset="0"/>
              </a:rPr>
              <a:t>?  When to do? </a:t>
            </a:r>
            <a:r>
              <a:rPr lang="zh-CN" altLang="zh-CN" sz="2400" dirty="0">
                <a:latin typeface="Times New Roman" panose="02020603050405020304" pitchFamily="18" charset="0"/>
              </a:rPr>
              <a:t>何时做？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8197" grpId="0"/>
      <p:bldP spid="8198" grpId="0"/>
      <p:bldP spid="8199" grpId="0"/>
      <p:bldP spid="82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1678" y="590551"/>
            <a:ext cx="3061097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</a:t>
            </a:r>
          </a:p>
        </p:txBody>
      </p:sp>
      <p:sp>
        <p:nvSpPr>
          <p:cNvPr id="9219" name="矩形 1"/>
          <p:cNvSpPr>
            <a:spLocks noChangeArrowheads="1"/>
          </p:cNvSpPr>
          <p:nvPr/>
        </p:nvSpPr>
        <p:spPr bwMode="auto">
          <a:xfrm>
            <a:off x="236935" y="1435101"/>
            <a:ext cx="859274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600" b="1" dirty="0"/>
              <a:t>She doesn’t know which to choose!       </a:t>
            </a:r>
            <a:r>
              <a:rPr lang="zh-CN" altLang="zh-CN" sz="3600" b="1" dirty="0"/>
              <a:t>她不知道该选哪一个</a:t>
            </a:r>
            <a:r>
              <a:rPr lang="en-US" altLang="zh-CN" sz="3600" b="1" dirty="0"/>
              <a:t>.</a:t>
            </a:r>
            <a:endParaRPr lang="zh-CN" altLang="zh-CN" sz="3600" dirty="0"/>
          </a:p>
        </p:txBody>
      </p:sp>
      <p:sp>
        <p:nvSpPr>
          <p:cNvPr id="9220" name="矩形 2"/>
          <p:cNvSpPr>
            <a:spLocks noChangeArrowheads="1"/>
          </p:cNvSpPr>
          <p:nvPr/>
        </p:nvSpPr>
        <p:spPr bwMode="auto">
          <a:xfrm>
            <a:off x="344093" y="3300414"/>
            <a:ext cx="8799908" cy="2796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一般现在时的否定句的构成形式：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）当主语为第三人称单数时，否定句的结构为：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 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主语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+ doesn’t +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动词原形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+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其他。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）当主语为非第三人称单数单数时，否定句的结构为：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 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主语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+don’t+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动词原形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+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其他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1678" y="590551"/>
            <a:ext cx="3034294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</a:t>
            </a:r>
          </a:p>
        </p:txBody>
      </p:sp>
      <p:sp>
        <p:nvSpPr>
          <p:cNvPr id="9221" name="矩形 3"/>
          <p:cNvSpPr>
            <a:spLocks noChangeArrowheads="1"/>
          </p:cNvSpPr>
          <p:nvPr/>
        </p:nvSpPr>
        <p:spPr bwMode="auto">
          <a:xfrm>
            <a:off x="459711" y="1748724"/>
            <a:ext cx="805338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I don’t know how to do. </a:t>
            </a:r>
            <a:r>
              <a:rPr lang="zh-CN" altLang="zh-CN" sz="2800" dirty="0" smtClean="0">
                <a:latin typeface="Times New Roman" panose="02020603050405020304" pitchFamily="18" charset="0"/>
              </a:rPr>
              <a:t>我</a:t>
            </a:r>
            <a:r>
              <a:rPr lang="zh-CN" altLang="zh-CN" sz="2800" dirty="0">
                <a:latin typeface="Times New Roman" panose="02020603050405020304" pitchFamily="18" charset="0"/>
              </a:rPr>
              <a:t>不知道该怎么做。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He doesn’t go to school at the weekends.  </a:t>
            </a:r>
            <a:r>
              <a:rPr lang="zh-CN" altLang="zh-CN" sz="2800" dirty="0" smtClean="0">
                <a:latin typeface="Times New Roman" panose="02020603050405020304" pitchFamily="18" charset="0"/>
              </a:rPr>
              <a:t>他</a:t>
            </a:r>
            <a:r>
              <a:rPr lang="zh-CN" altLang="zh-CN" sz="2800" dirty="0">
                <a:latin typeface="Times New Roman" panose="02020603050405020304" pitchFamily="18" charset="0"/>
              </a:rPr>
              <a:t>周末不去学校。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2" name="矩形 4"/>
          <p:cNvSpPr>
            <a:spLocks noChangeArrowheads="1"/>
          </p:cNvSpPr>
          <p:nvPr/>
        </p:nvSpPr>
        <p:spPr bwMode="auto">
          <a:xfrm>
            <a:off x="170260" y="3581400"/>
            <a:ext cx="8030765" cy="168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小练习：</a:t>
            </a:r>
            <a:r>
              <a:rPr lang="zh-CN" altLang="zh-CN" sz="2400" dirty="0">
                <a:latin typeface="Times New Roman" panose="02020603050405020304" pitchFamily="18" charset="0"/>
              </a:rPr>
              <a:t>句型转换：</a:t>
            </a:r>
            <a:endParaRPr lang="en-US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      Linda goes shopping at the weekends(</a:t>
            </a:r>
            <a:r>
              <a:rPr lang="zh-CN" altLang="zh-CN" sz="2400" dirty="0">
                <a:latin typeface="Times New Roman" panose="02020603050405020304" pitchFamily="18" charset="0"/>
              </a:rPr>
              <a:t>改成否定句</a:t>
            </a:r>
            <a:r>
              <a:rPr lang="en-US" altLang="zh-CN" sz="2400" dirty="0">
                <a:latin typeface="Times New Roman" panose="02020603050405020304" pitchFamily="18" charset="0"/>
              </a:rPr>
              <a:t>)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      _____________________________________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3" name="矩形 5"/>
          <p:cNvSpPr>
            <a:spLocks noChangeArrowheads="1"/>
          </p:cNvSpPr>
          <p:nvPr/>
        </p:nvSpPr>
        <p:spPr bwMode="auto">
          <a:xfrm>
            <a:off x="1265469" y="4701175"/>
            <a:ext cx="64844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Linda doesn’t go shopping at the weekends.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559638" y="5015950"/>
            <a:ext cx="1559232" cy="1814945"/>
          </a:xfrm>
          <a:prstGeom prst="ellipse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  <p:bldP spid="92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1678" y="590551"/>
            <a:ext cx="2704685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</a:t>
            </a:r>
          </a:p>
        </p:txBody>
      </p:sp>
      <p:sp>
        <p:nvSpPr>
          <p:cNvPr id="10243" name="矩形 7"/>
          <p:cNvSpPr>
            <a:spLocks noChangeArrowheads="1"/>
          </p:cNvSpPr>
          <p:nvPr/>
        </p:nvSpPr>
        <p:spPr bwMode="auto">
          <a:xfrm>
            <a:off x="532210" y="1352551"/>
            <a:ext cx="69046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 dirty="0">
                <a:latin typeface="Times New Roman" panose="02020603050405020304" pitchFamily="18" charset="0"/>
              </a:rPr>
              <a:t>Where’s the toilet.     </a:t>
            </a:r>
            <a:r>
              <a:rPr lang="zh-CN" altLang="zh-CN" sz="3600" b="1" dirty="0">
                <a:latin typeface="Times New Roman" panose="02020603050405020304" pitchFamily="18" charset="0"/>
              </a:rPr>
              <a:t>厕所在哪里</a:t>
            </a:r>
            <a:r>
              <a:rPr lang="en-US" altLang="zh-CN" sz="3600" b="1" dirty="0">
                <a:latin typeface="Times New Roman" panose="02020603050405020304" pitchFamily="18" charset="0"/>
              </a:rPr>
              <a:t>?</a:t>
            </a:r>
            <a:endParaRPr lang="zh-CN" altLang="zh-C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矩形 8"/>
          <p:cNvSpPr>
            <a:spLocks noChangeArrowheads="1"/>
          </p:cNvSpPr>
          <p:nvPr/>
        </p:nvSpPr>
        <p:spPr bwMode="auto">
          <a:xfrm>
            <a:off x="-3627" y="1858963"/>
            <a:ext cx="99441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</a:t>
            </a:r>
            <a:r>
              <a:rPr lang="zh-CN" altLang="zh-CN" sz="2800" dirty="0">
                <a:latin typeface="Times New Roman" panose="02020603050405020304" pitchFamily="18" charset="0"/>
              </a:rPr>
              <a:t>由</a:t>
            </a:r>
            <a:r>
              <a:rPr lang="en-US" altLang="zh-CN" sz="2800" dirty="0">
                <a:latin typeface="Times New Roman" panose="02020603050405020304" pitchFamily="18" charset="0"/>
              </a:rPr>
              <a:t>where</a:t>
            </a:r>
            <a:r>
              <a:rPr lang="zh-CN" altLang="zh-CN" sz="2800" dirty="0">
                <a:latin typeface="Times New Roman" panose="02020603050405020304" pitchFamily="18" charset="0"/>
              </a:rPr>
              <a:t>引导的特殊疑问句，询问某人或者某物在哪里？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Where + is +</a:t>
            </a:r>
            <a:r>
              <a:rPr lang="zh-CN" altLang="zh-CN" sz="2800" dirty="0">
                <a:latin typeface="Times New Roman" panose="02020603050405020304" pitchFamily="18" charset="0"/>
              </a:rPr>
              <a:t>单数名词</a:t>
            </a:r>
            <a:r>
              <a:rPr lang="en-US" altLang="zh-CN" sz="2800" dirty="0">
                <a:latin typeface="Times New Roman" panose="02020603050405020304" pitchFamily="18" charset="0"/>
              </a:rPr>
              <a:t> / </a:t>
            </a:r>
            <a:r>
              <a:rPr lang="zh-CN" altLang="zh-CN" sz="2800" dirty="0">
                <a:latin typeface="Times New Roman" panose="02020603050405020304" pitchFamily="18" charset="0"/>
              </a:rPr>
              <a:t>不可数名词？ 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</a:t>
            </a:r>
            <a:r>
              <a:rPr lang="zh-CN" altLang="zh-CN" sz="2800" dirty="0">
                <a:latin typeface="Times New Roman" panose="02020603050405020304" pitchFamily="18" charset="0"/>
              </a:rPr>
              <a:t>主语</a:t>
            </a:r>
            <a:r>
              <a:rPr lang="en-US" altLang="zh-CN" sz="2800" dirty="0">
                <a:latin typeface="Times New Roman" panose="02020603050405020304" pitchFamily="18" charset="0"/>
              </a:rPr>
              <a:t>+ is +in / on /under...+ </a:t>
            </a:r>
            <a:r>
              <a:rPr lang="zh-CN" altLang="zh-CN" sz="2800" dirty="0">
                <a:latin typeface="Times New Roman" panose="02020603050405020304" pitchFamily="18" charset="0"/>
              </a:rPr>
              <a:t>地点。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5" name="矩形 9"/>
          <p:cNvSpPr>
            <a:spLocks noChangeArrowheads="1"/>
          </p:cNvSpPr>
          <p:nvPr/>
        </p:nvSpPr>
        <p:spPr bwMode="auto">
          <a:xfrm>
            <a:off x="605115" y="3851276"/>
            <a:ext cx="5882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 err="1">
                <a:latin typeface="Times New Roman" panose="02020603050405020304" pitchFamily="18" charset="0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</a:rPr>
              <a:t>Where is my key?      It’s under your bed.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6" name="矩形 10"/>
          <p:cNvSpPr>
            <a:spLocks noChangeArrowheads="1"/>
          </p:cNvSpPr>
          <p:nvPr/>
        </p:nvSpPr>
        <p:spPr bwMode="auto">
          <a:xfrm>
            <a:off x="532210" y="4514850"/>
            <a:ext cx="844034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dirty="0">
                <a:latin typeface="Times New Roman" panose="02020603050405020304" pitchFamily="18" charset="0"/>
              </a:rPr>
              <a:t>小练习：</a:t>
            </a:r>
            <a:r>
              <a:rPr lang="en-US" altLang="zh-CN" sz="2800" dirty="0">
                <a:latin typeface="Times New Roman" panose="02020603050405020304" pitchFamily="18" charset="0"/>
              </a:rPr>
              <a:t>My purse is </a:t>
            </a:r>
            <a:r>
              <a:rPr lang="en-US" altLang="zh-CN" sz="2800" u="sng" dirty="0">
                <a:latin typeface="Times New Roman" panose="02020603050405020304" pitchFamily="18" charset="0"/>
              </a:rPr>
              <a:t>on the ground</a:t>
            </a:r>
            <a:r>
              <a:rPr lang="en-US" altLang="zh-CN" sz="2800" dirty="0">
                <a:latin typeface="Times New Roman" panose="02020603050405020304" pitchFamily="18" charset="0"/>
              </a:rPr>
              <a:t>. (</a:t>
            </a:r>
            <a:r>
              <a:rPr lang="zh-CN" altLang="zh-CN" sz="2800" dirty="0">
                <a:latin typeface="Times New Roman" panose="02020603050405020304" pitchFamily="18" charset="0"/>
              </a:rPr>
              <a:t>对划线部分提问</a:t>
            </a:r>
            <a:r>
              <a:rPr lang="en-US" altLang="zh-CN" sz="2800" dirty="0">
                <a:latin typeface="Times New Roman" panose="02020603050405020304" pitchFamily="18" charset="0"/>
              </a:rPr>
              <a:t>)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7" name="矩形 11"/>
          <p:cNvSpPr>
            <a:spLocks noChangeArrowheads="1"/>
          </p:cNvSpPr>
          <p:nvPr/>
        </p:nvSpPr>
        <p:spPr bwMode="auto">
          <a:xfrm>
            <a:off x="1974029" y="5003211"/>
            <a:ext cx="32431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Where is your purse?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8" name="矩形 12"/>
          <p:cNvSpPr>
            <a:spLocks noChangeArrowheads="1"/>
          </p:cNvSpPr>
          <p:nvPr/>
        </p:nvSpPr>
        <p:spPr bwMode="auto">
          <a:xfrm>
            <a:off x="413148" y="5434014"/>
            <a:ext cx="855940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拓展：</a:t>
            </a:r>
            <a:r>
              <a:rPr lang="zh-CN" altLang="zh-CN" sz="2400" dirty="0">
                <a:latin typeface="Times New Roman" panose="02020603050405020304" pitchFamily="18" charset="0"/>
              </a:rPr>
              <a:t>由</a:t>
            </a:r>
            <a:r>
              <a:rPr lang="en-US" altLang="zh-CN" sz="2400" dirty="0">
                <a:latin typeface="Times New Roman" panose="02020603050405020304" pitchFamily="18" charset="0"/>
              </a:rPr>
              <a:t>where</a:t>
            </a:r>
            <a:r>
              <a:rPr lang="zh-CN" altLang="zh-CN" sz="2400" dirty="0">
                <a:latin typeface="Times New Roman" panose="02020603050405020304" pitchFamily="18" charset="0"/>
              </a:rPr>
              <a:t>引导的特殊疑问句其复数结构为：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</a:rPr>
              <a:t>Where </a:t>
            </a:r>
            <a:r>
              <a:rPr lang="en-US" altLang="zh-CN" sz="2400" dirty="0">
                <a:latin typeface="Times New Roman" panose="02020603050405020304" pitchFamily="18" charset="0"/>
              </a:rPr>
              <a:t>+ are +</a:t>
            </a:r>
            <a:r>
              <a:rPr lang="zh-CN" altLang="zh-CN" sz="2400" dirty="0">
                <a:latin typeface="Times New Roman" panose="02020603050405020304" pitchFamily="18" charset="0"/>
              </a:rPr>
              <a:t>复数名词？ </a:t>
            </a:r>
            <a:r>
              <a:rPr lang="en-US" altLang="zh-CN" sz="2400" dirty="0">
                <a:latin typeface="Times New Roman" panose="02020603050405020304" pitchFamily="18" charset="0"/>
              </a:rPr>
              <a:t> </a:t>
            </a:r>
            <a:r>
              <a:rPr lang="zh-CN" altLang="zh-CN" sz="2400" dirty="0" smtClean="0">
                <a:latin typeface="Times New Roman" panose="02020603050405020304" pitchFamily="18" charset="0"/>
              </a:rPr>
              <a:t>主</a:t>
            </a:r>
            <a:r>
              <a:rPr lang="zh-CN" altLang="zh-CN" sz="2400" dirty="0">
                <a:latin typeface="Times New Roman" panose="02020603050405020304" pitchFamily="18" charset="0"/>
              </a:rPr>
              <a:t>语</a:t>
            </a:r>
            <a:r>
              <a:rPr lang="en-US" altLang="zh-CN" sz="2400" dirty="0">
                <a:latin typeface="Times New Roman" panose="02020603050405020304" pitchFamily="18" charset="0"/>
              </a:rPr>
              <a:t>+ are +in / on /under...+ </a:t>
            </a:r>
            <a:r>
              <a:rPr lang="zh-CN" altLang="zh-CN" sz="2400" dirty="0">
                <a:latin typeface="Times New Roman" panose="02020603050405020304" pitchFamily="18" charset="0"/>
              </a:rPr>
              <a:t>地点。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24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79964" y="2433637"/>
            <a:ext cx="2164035" cy="1940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5" grpId="0"/>
      <p:bldP spid="10246" grpId="0"/>
      <p:bldP spid="10247" grpId="0"/>
      <p:bldP spid="102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723512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Dialogue</a:t>
            </a:r>
          </a:p>
        </p:txBody>
      </p:sp>
      <p:sp>
        <p:nvSpPr>
          <p:cNvPr id="11267" name="矩形 1"/>
          <p:cNvSpPr>
            <a:spLocks noChangeArrowheads="1"/>
          </p:cNvSpPr>
          <p:nvPr/>
        </p:nvSpPr>
        <p:spPr bwMode="auto">
          <a:xfrm>
            <a:off x="253604" y="1319213"/>
            <a:ext cx="6306740" cy="5370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ts val="6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Sharon is in the shoe shop.             </a:t>
            </a:r>
          </a:p>
          <a:p>
            <a:pPr eaLnBrk="0" hangingPunct="0">
              <a:spcBef>
                <a:spcPts val="600"/>
              </a:spcBef>
            </a:pPr>
            <a:r>
              <a:rPr lang="en-US" altLang="zh-CN" sz="2400" dirty="0">
                <a:latin typeface="Times New Roman" panose="02020603050405020304" pitchFamily="18" charset="0"/>
              </a:rPr>
              <a:t> </a:t>
            </a:r>
            <a:r>
              <a:rPr lang="zh-CN" altLang="zh-CN" sz="2400" dirty="0">
                <a:latin typeface="Times New Roman" panose="02020603050405020304" pitchFamily="18" charset="0"/>
              </a:rPr>
              <a:t>莎伦在鞋店里。</a:t>
            </a:r>
          </a:p>
          <a:p>
            <a:pPr eaLnBrk="0" hangingPunct="0">
              <a:spcBef>
                <a:spcPts val="6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She likes shiny shoes.                  </a:t>
            </a:r>
          </a:p>
          <a:p>
            <a:pPr eaLnBrk="0" hangingPunct="0">
              <a:spcBef>
                <a:spcPts val="600"/>
              </a:spcBef>
            </a:pPr>
            <a:r>
              <a:rPr lang="zh-CN" altLang="zh-CN" sz="2400" dirty="0">
                <a:latin typeface="Times New Roman" panose="02020603050405020304" pitchFamily="18" charset="0"/>
              </a:rPr>
              <a:t>她喜欢有光泽的鞋子。</a:t>
            </a:r>
          </a:p>
          <a:p>
            <a:pPr eaLnBrk="0" hangingPunct="0">
              <a:spcBef>
                <a:spcPts val="6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But there are so many.                 </a:t>
            </a:r>
          </a:p>
          <a:p>
            <a:pPr eaLnBrk="0" hangingPunct="0">
              <a:spcBef>
                <a:spcPts val="600"/>
              </a:spcBef>
            </a:pPr>
            <a:r>
              <a:rPr lang="zh-CN" altLang="zh-CN" sz="2400" dirty="0">
                <a:latin typeface="Times New Roman" panose="02020603050405020304" pitchFamily="18" charset="0"/>
              </a:rPr>
              <a:t>但是有许多。</a:t>
            </a:r>
          </a:p>
          <a:p>
            <a:pPr eaLnBrk="0" hangingPunct="0">
              <a:spcBef>
                <a:spcPts val="6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She doesn’t know which to choose!       </a:t>
            </a:r>
          </a:p>
          <a:p>
            <a:pPr eaLnBrk="0" hangingPunct="0">
              <a:spcBef>
                <a:spcPts val="600"/>
              </a:spcBef>
            </a:pPr>
            <a:r>
              <a:rPr lang="zh-CN" altLang="zh-CN" sz="2400" dirty="0">
                <a:latin typeface="Times New Roman" panose="02020603050405020304" pitchFamily="18" charset="0"/>
              </a:rPr>
              <a:t>她不知道该选哪一个</a:t>
            </a:r>
            <a:r>
              <a:rPr lang="en-US" altLang="zh-CN" sz="2400" dirty="0">
                <a:latin typeface="Times New Roman" panose="02020603050405020304" pitchFamily="18" charset="0"/>
              </a:rPr>
              <a:t>.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spcBef>
                <a:spcPts val="6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In the 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UK,we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ask “Where’s the toilet?  ” </a:t>
            </a:r>
          </a:p>
          <a:p>
            <a:pPr eaLnBrk="0" hangingPunct="0">
              <a:spcBef>
                <a:spcPts val="600"/>
              </a:spcBef>
            </a:pPr>
            <a:r>
              <a:rPr lang="zh-CN" altLang="zh-CN" sz="2400" dirty="0">
                <a:latin typeface="Times New Roman" panose="02020603050405020304" pitchFamily="18" charset="0"/>
              </a:rPr>
              <a:t>在英国，我们问厕所在哪里？</a:t>
            </a:r>
          </a:p>
          <a:p>
            <a:pPr eaLnBrk="0" hangingPunct="0">
              <a:spcBef>
                <a:spcPts val="6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In the US, we ask “Where’s the restroom?”</a:t>
            </a:r>
          </a:p>
          <a:p>
            <a:pPr eaLnBrk="0" hangingPunct="0">
              <a:spcBef>
                <a:spcPts val="600"/>
              </a:spcBef>
            </a:pPr>
            <a:r>
              <a:rPr lang="en-US" altLang="zh-CN" sz="2400" dirty="0">
                <a:latin typeface="Times New Roman" panose="02020603050405020304" pitchFamily="18" charset="0"/>
              </a:rPr>
              <a:t> </a:t>
            </a:r>
            <a:r>
              <a:rPr lang="zh-CN" altLang="zh-CN" sz="2400" dirty="0">
                <a:latin typeface="Times New Roman" panose="02020603050405020304" pitchFamily="18" charset="0"/>
              </a:rPr>
              <a:t>在美国，我们问休息室在哪里？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3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22034" y="1147726"/>
            <a:ext cx="3070622" cy="357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3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Office 主题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950</Words>
  <Application>Microsoft Office PowerPoint</Application>
  <PresentationFormat>全屏显示(4:3)</PresentationFormat>
  <Paragraphs>128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Introduce</vt:lpstr>
      <vt:lpstr>Words</vt:lpstr>
      <vt:lpstr>Words</vt:lpstr>
      <vt:lpstr>Words</vt:lpstr>
      <vt:lpstr>Expression</vt:lpstr>
      <vt:lpstr>Expression</vt:lpstr>
      <vt:lpstr>Expression</vt:lpstr>
      <vt:lpstr>Dialogue</vt:lpstr>
      <vt:lpstr>Expand</vt:lpstr>
      <vt:lpstr>PowerPoint 演示文稿</vt:lpstr>
      <vt:lpstr>Summary</vt:lpstr>
      <vt:lpstr>Exercise</vt:lpstr>
      <vt:lpstr>Exercise</vt:lpstr>
      <vt:lpstr>Exercise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2014-11-28T08:03:00Z</dcterms:created>
  <dcterms:modified xsi:type="dcterms:W3CDTF">2023-01-17T00:24:38Z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E977B30E76374A48A7E302EEC7032C8E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