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89" r:id="rId12"/>
    <p:sldId id="272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514194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  认识比例，理解比例的意义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16.wmf"/><Relationship Id="rId12" Type="http://schemas.openxmlformats.org/officeDocument/2006/relationships/slide" Target="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36158" y="2313152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988104" y="1059584"/>
            <a:ext cx="588366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啤酒生产中的数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</a:t>
            </a:r>
            <a:r>
              <a:rPr lang="zh-CN" altLang="en-US" sz="32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73723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1154042" y="1078418"/>
            <a:ext cx="654847" cy="648072"/>
            <a:chOff x="1306635" y="1440417"/>
            <a:chExt cx="654847" cy="648072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三</a:t>
              </a:r>
            </a:p>
          </p:txBody>
        </p:sp>
      </p:grpSp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8" action="ppaction://hlinksldjump"/>
          </p:cNvPr>
          <p:cNvSpPr/>
          <p:nvPr/>
        </p:nvSpPr>
        <p:spPr>
          <a:xfrm>
            <a:off x="3840477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076786" y="435416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832752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05872" y="771552"/>
            <a:ext cx="7632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有两个长方形，如图所示,从图中你能得到哪些比例？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9" name="Group 10"/>
          <p:cNvGrpSpPr/>
          <p:nvPr/>
        </p:nvGrpSpPr>
        <p:grpSpPr bwMode="auto">
          <a:xfrm>
            <a:off x="2101899" y="1311334"/>
            <a:ext cx="4323291" cy="1187508"/>
            <a:chOff x="0" y="0"/>
            <a:chExt cx="6730" cy="1847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0" y="680"/>
              <a:ext cx="1701" cy="68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b="1">
                <a:latin typeface="Arial" panose="020B060402020202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719" y="0"/>
              <a:ext cx="3288" cy="136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b="1">
                <a:latin typeface="Arial" panose="020B060402020202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78" y="1303"/>
              <a:ext cx="1103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>
                  <a:latin typeface="Arial" panose="020B0604020202020204" pitchFamily="34" charset="0"/>
                  <a:ea typeface="楷体" panose="02010609060101010101" pitchFamily="49" charset="-122"/>
                </a:rPr>
                <a:t>50</a:t>
              </a:r>
              <a:r>
                <a:rPr lang="en-US" altLang="zh-CN" sz="1600" b="1">
                  <a:latin typeface="Arial" panose="020B0604020202020204" pitchFamily="34" charset="0"/>
                  <a:ea typeface="楷体" panose="02010609060101010101" pitchFamily="49" charset="-122"/>
                </a:rPr>
                <a:t>c</a:t>
              </a:r>
              <a:r>
                <a:rPr lang="zh-CN" altLang="en-US" sz="1600" b="1">
                  <a:latin typeface="Arial" panose="020B0604020202020204" pitchFamily="34" charset="0"/>
                  <a:ea typeface="楷体" panose="02010609060101010101" pitchFamily="49" charset="-122"/>
                </a:rPr>
                <a:t>m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 rot="10800000">
              <a:off x="1723" y="532"/>
              <a:ext cx="671" cy="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 dirty="0">
                  <a:latin typeface="Arial" panose="020B0604020202020204" pitchFamily="34" charset="0"/>
                  <a:ea typeface="楷体" panose="02010609060101010101" pitchFamily="49" charset="-122"/>
                </a:rPr>
                <a:t>20</a:t>
              </a:r>
              <a:r>
                <a:rPr lang="en-US" altLang="zh-CN" sz="1600" b="1" dirty="0">
                  <a:latin typeface="Arial" panose="020B0604020202020204" pitchFamily="34" charset="0"/>
                  <a:ea typeface="楷体" panose="02010609060101010101" pitchFamily="49" charset="-122"/>
                </a:rPr>
                <a:t>c</a:t>
              </a:r>
              <a:r>
                <a:rPr lang="zh-CN" altLang="en-US" sz="1600" b="1" dirty="0">
                  <a:latin typeface="Arial" panose="020B0604020202020204" pitchFamily="34" charset="0"/>
                  <a:ea typeface="楷体" panose="02010609060101010101" pitchFamily="49" charset="-122"/>
                </a:rPr>
                <a:t>m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859" y="1320"/>
              <a:ext cx="1281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>
                  <a:latin typeface="Arial" panose="020B0604020202020204" pitchFamily="34" charset="0"/>
                  <a:ea typeface="楷体" panose="02010609060101010101" pitchFamily="49" charset="-122"/>
                </a:rPr>
                <a:t>100</a:t>
              </a:r>
              <a:r>
                <a:rPr lang="en-US" altLang="zh-CN" sz="1600" b="1">
                  <a:latin typeface="Arial" panose="020B0604020202020204" pitchFamily="34" charset="0"/>
                  <a:ea typeface="楷体" panose="02010609060101010101" pitchFamily="49" charset="-122"/>
                </a:rPr>
                <a:t>c</a:t>
              </a:r>
              <a:r>
                <a:rPr lang="zh-CN" altLang="en-US" sz="1600" b="1">
                  <a:latin typeface="Arial" panose="020B0604020202020204" pitchFamily="34" charset="0"/>
                  <a:ea typeface="楷体" panose="02010609060101010101" pitchFamily="49" charset="-122"/>
                </a:rPr>
                <a:t>m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 rot="10800000">
              <a:off x="6059" y="198"/>
              <a:ext cx="671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 dirty="0">
                  <a:latin typeface="Arial" panose="020B0604020202020204" pitchFamily="34" charset="0"/>
                  <a:ea typeface="楷体" panose="02010609060101010101" pitchFamily="49" charset="-122"/>
                </a:rPr>
                <a:t>40</a:t>
              </a:r>
              <a:r>
                <a:rPr lang="en-US" altLang="zh-CN" sz="1600" b="1" dirty="0">
                  <a:latin typeface="Arial" panose="020B0604020202020204" pitchFamily="34" charset="0"/>
                  <a:ea typeface="楷体" panose="02010609060101010101" pitchFamily="49" charset="-122"/>
                </a:rPr>
                <a:t>c</a:t>
              </a:r>
              <a:r>
                <a:rPr lang="zh-CN" altLang="en-US" sz="1600" b="1" dirty="0">
                  <a:latin typeface="Arial" panose="020B0604020202020204" pitchFamily="34" charset="0"/>
                  <a:ea typeface="楷体" panose="02010609060101010101" pitchFamily="49" charset="-122"/>
                </a:rPr>
                <a:t>m</a:t>
              </a:r>
            </a:p>
          </p:txBody>
        </p:sp>
      </p:grp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1600516" y="2617687"/>
            <a:ext cx="2537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: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 =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: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0991" y="3022499"/>
            <a:ext cx="2537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50:10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 =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20: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1586228" y="3828552"/>
            <a:ext cx="2537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100:40 =5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0: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 </a:t>
            </a: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1600516" y="3427312"/>
            <a:ext cx="2537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40: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 =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100:50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4692725" y="2605566"/>
            <a:ext cx="25360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20:5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 =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40:100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4685582" y="3005616"/>
            <a:ext cx="25360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20:4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 =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50:100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4667718" y="3434241"/>
            <a:ext cx="2537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100:5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 =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40:20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5" name="Text Box 49"/>
          <p:cNvSpPr txBox="1">
            <a:spLocks noChangeArrowheads="1"/>
          </p:cNvSpPr>
          <p:nvPr/>
        </p:nvSpPr>
        <p:spPr bwMode="auto">
          <a:xfrm>
            <a:off x="4683200" y="3831909"/>
            <a:ext cx="25360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40:10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0 =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20:50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 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27" name="图片 2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8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utoUpdateAnimBg="0"/>
      <p:bldP spid="17" grpId="0" bldLvl="0" autoUpdateAnimBg="0"/>
      <p:bldP spid="18" grpId="0" bldLvl="0" autoUpdateAnimBg="0"/>
      <p:bldP spid="19" grpId="0" bldLvl="0" autoUpdateAnimBg="0"/>
      <p:bldP spid="22" grpId="0" bldLvl="0" autoUpdateAnimBg="0"/>
      <p:bldP spid="23" grpId="0" bldLvl="0" autoUpdateAnimBg="0"/>
      <p:bldP spid="24" grpId="0" bldLvl="0" autoUpdateAnimBg="0"/>
      <p:bldP spid="25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246541" y="1856469"/>
            <a:ext cx="1287463" cy="2700337"/>
            <a:chOff x="1246538" y="1856467"/>
            <a:chExt cx="1287463" cy="2700337"/>
          </a:xfrm>
        </p:grpSpPr>
        <p:sp>
          <p:nvSpPr>
            <p:cNvPr id="56" name="MH_Other_1"/>
            <p:cNvSpPr/>
            <p:nvPr/>
          </p:nvSpPr>
          <p:spPr bwMode="auto">
            <a:xfrm>
              <a:off x="1246538" y="2470829"/>
              <a:ext cx="1287463" cy="100013"/>
            </a:xfrm>
            <a:custGeom>
              <a:avLst/>
              <a:gdLst>
                <a:gd name="T0" fmla="*/ 2147483646 w 1520"/>
                <a:gd name="T1" fmla="*/ 0 h 69"/>
                <a:gd name="T2" fmla="*/ 0 w 1520"/>
                <a:gd name="T3" fmla="*/ 2147483646 h 69"/>
                <a:gd name="T4" fmla="*/ 2147483646 w 1520"/>
                <a:gd name="T5" fmla="*/ 2147483646 h 69"/>
                <a:gd name="T6" fmla="*/ 2147483646 w 1520"/>
                <a:gd name="T7" fmla="*/ 0 h 69"/>
                <a:gd name="T8" fmla="*/ 2147483646 w 152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0" h="69">
                  <a:moveTo>
                    <a:pt x="163" y="0"/>
                  </a:moveTo>
                  <a:lnTo>
                    <a:pt x="0" y="69"/>
                  </a:lnTo>
                  <a:lnTo>
                    <a:pt x="1520" y="69"/>
                  </a:lnTo>
                  <a:lnTo>
                    <a:pt x="1357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18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57" name="MH_Other_2"/>
            <p:cNvSpPr/>
            <p:nvPr/>
          </p:nvSpPr>
          <p:spPr bwMode="auto">
            <a:xfrm>
              <a:off x="1246538" y="2031092"/>
              <a:ext cx="1287463" cy="2525712"/>
            </a:xfrm>
            <a:custGeom>
              <a:avLst/>
              <a:gdLst>
                <a:gd name="T0" fmla="*/ 2147483646 w 641"/>
                <a:gd name="T1" fmla="*/ 0 h 746"/>
                <a:gd name="T2" fmla="*/ 2147483646 w 641"/>
                <a:gd name="T3" fmla="*/ 2147483646 h 746"/>
                <a:gd name="T4" fmla="*/ 2147483646 w 641"/>
                <a:gd name="T5" fmla="*/ 2147483646 h 746"/>
                <a:gd name="T6" fmla="*/ 0 w 641"/>
                <a:gd name="T7" fmla="*/ 2147483646 h 746"/>
                <a:gd name="T8" fmla="*/ 0 w 641"/>
                <a:gd name="T9" fmla="*/ 0 h 746"/>
                <a:gd name="T10" fmla="*/ 2147483646 w 641"/>
                <a:gd name="T11" fmla="*/ 0 h 7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1" h="746">
                  <a:moveTo>
                    <a:pt x="641" y="0"/>
                  </a:moveTo>
                  <a:cubicBezTo>
                    <a:pt x="641" y="425"/>
                    <a:pt x="641" y="425"/>
                    <a:pt x="641" y="425"/>
                  </a:cubicBezTo>
                  <a:cubicBezTo>
                    <a:pt x="641" y="602"/>
                    <a:pt x="497" y="746"/>
                    <a:pt x="320" y="746"/>
                  </a:cubicBezTo>
                  <a:cubicBezTo>
                    <a:pt x="143" y="746"/>
                    <a:pt x="0" y="60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41" y="0"/>
                  </a:lnTo>
                  <a:close/>
                </a:path>
              </a:pathLst>
            </a:custGeom>
            <a:solidFill>
              <a:srgbClr val="01A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58" name="MH_SubTitle_1"/>
            <p:cNvSpPr/>
            <p:nvPr/>
          </p:nvSpPr>
          <p:spPr bwMode="auto">
            <a:xfrm>
              <a:off x="1344960" y="2069192"/>
              <a:ext cx="1066800" cy="2338387"/>
            </a:xfrm>
            <a:custGeom>
              <a:avLst/>
              <a:gdLst>
                <a:gd name="T0" fmla="*/ 2147483646 w 531"/>
                <a:gd name="T1" fmla="*/ 0 h 691"/>
                <a:gd name="T2" fmla="*/ 2147483646 w 531"/>
                <a:gd name="T3" fmla="*/ 2147483646 h 691"/>
                <a:gd name="T4" fmla="*/ 2147483646 w 531"/>
                <a:gd name="T5" fmla="*/ 2147483646 h 691"/>
                <a:gd name="T6" fmla="*/ 0 w 531"/>
                <a:gd name="T7" fmla="*/ 2147483646 h 691"/>
                <a:gd name="T8" fmla="*/ 0 w 531"/>
                <a:gd name="T9" fmla="*/ 0 h 691"/>
                <a:gd name="T10" fmla="*/ 2147483646 w 531"/>
                <a:gd name="T11" fmla="*/ 0 h 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1"/>
                <a:gd name="T19" fmla="*/ 0 h 691"/>
                <a:gd name="T20" fmla="*/ 531 w 531"/>
                <a:gd name="T21" fmla="*/ 691 h 6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1" h="691">
                  <a:moveTo>
                    <a:pt x="531" y="0"/>
                  </a:moveTo>
                  <a:cubicBezTo>
                    <a:pt x="531" y="425"/>
                    <a:pt x="531" y="425"/>
                    <a:pt x="531" y="425"/>
                  </a:cubicBezTo>
                  <a:cubicBezTo>
                    <a:pt x="531" y="572"/>
                    <a:pt x="412" y="691"/>
                    <a:pt x="265" y="691"/>
                  </a:cubicBezTo>
                  <a:cubicBezTo>
                    <a:pt x="119" y="691"/>
                    <a:pt x="0" y="57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0" rIns="54000" bIns="108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endPara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r>
                <a:rPr lang="zh-CN" altLang="zh-CN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表示两个比相等的式子叫作</a:t>
              </a:r>
              <a:r>
                <a:rPr lang="zh-CN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比例</a:t>
              </a:r>
              <a:endPara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59" name="MH_Other_3"/>
            <p:cNvSpPr/>
            <p:nvPr/>
          </p:nvSpPr>
          <p:spPr bwMode="auto">
            <a:xfrm>
              <a:off x="1371951" y="1856467"/>
              <a:ext cx="1011237" cy="852487"/>
            </a:xfrm>
            <a:custGeom>
              <a:avLst/>
              <a:gdLst>
                <a:gd name="T0" fmla="*/ 2147483646 w 503"/>
                <a:gd name="T1" fmla="*/ 2147483646 h 252"/>
                <a:gd name="T2" fmla="*/ 2147483646 w 503"/>
                <a:gd name="T3" fmla="*/ 0 h 252"/>
                <a:gd name="T4" fmla="*/ 0 w 503"/>
                <a:gd name="T5" fmla="*/ 2147483646 h 252"/>
                <a:gd name="T6" fmla="*/ 2147483646 w 503"/>
                <a:gd name="T7" fmla="*/ 2147483646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3" h="252">
                  <a:moveTo>
                    <a:pt x="503" y="252"/>
                  </a:moveTo>
                  <a:cubicBezTo>
                    <a:pt x="503" y="113"/>
                    <a:pt x="390" y="0"/>
                    <a:pt x="251" y="0"/>
                  </a:cubicBezTo>
                  <a:cubicBezTo>
                    <a:pt x="112" y="0"/>
                    <a:pt x="0" y="113"/>
                    <a:pt x="0" y="252"/>
                  </a:cubicBezTo>
                  <a:lnTo>
                    <a:pt x="503" y="252"/>
                  </a:lnTo>
                  <a:close/>
                </a:path>
              </a:pathLst>
            </a:custGeom>
            <a:solidFill>
              <a:srgbClr val="01A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60" name="MH_Other_4"/>
            <p:cNvSpPr/>
            <p:nvPr/>
          </p:nvSpPr>
          <p:spPr bwMode="auto">
            <a:xfrm>
              <a:off x="1451326" y="1964417"/>
              <a:ext cx="838200" cy="708025"/>
            </a:xfrm>
            <a:custGeom>
              <a:avLst/>
              <a:gdLst>
                <a:gd name="T0" fmla="*/ 0 w 417"/>
                <a:gd name="T1" fmla="*/ 2147483646 h 209"/>
                <a:gd name="T2" fmla="*/ 2147483646 w 417"/>
                <a:gd name="T3" fmla="*/ 0 h 209"/>
                <a:gd name="T4" fmla="*/ 2147483646 w 417"/>
                <a:gd name="T5" fmla="*/ 2147483646 h 209"/>
                <a:gd name="T6" fmla="*/ 0 w 417"/>
                <a:gd name="T7" fmla="*/ 2147483646 h 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7"/>
                <a:gd name="T13" fmla="*/ 0 h 209"/>
                <a:gd name="T14" fmla="*/ 417 w 417"/>
                <a:gd name="T15" fmla="*/ 209 h 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7" h="209">
                  <a:moveTo>
                    <a:pt x="0" y="209"/>
                  </a:moveTo>
                  <a:cubicBezTo>
                    <a:pt x="0" y="94"/>
                    <a:pt x="93" y="0"/>
                    <a:pt x="208" y="0"/>
                  </a:cubicBezTo>
                  <a:cubicBezTo>
                    <a:pt x="323" y="0"/>
                    <a:pt x="417" y="94"/>
                    <a:pt x="417" y="209"/>
                  </a:cubicBezTo>
                  <a:lnTo>
                    <a:pt x="0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5400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100" b="1">
                  <a:solidFill>
                    <a:srgbClr val="01A8BC"/>
                  </a:solidFill>
                  <a:latin typeface="Impact" panose="020B0806030902050204" pitchFamily="34" charset="0"/>
                  <a:ea typeface="楷体" panose="02010609060101010101" pitchFamily="49" charset="-122"/>
                </a:rPr>
                <a:t>1</a:t>
              </a:r>
              <a:endParaRPr lang="zh-CN" altLang="en-US" sz="2100" b="1">
                <a:solidFill>
                  <a:srgbClr val="01A8BC"/>
                </a:solidFill>
                <a:latin typeface="Impact" panose="020B080603090205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61" name="MH_Other_5"/>
            <p:cNvSpPr/>
            <p:nvPr/>
          </p:nvSpPr>
          <p:spPr bwMode="auto">
            <a:xfrm>
              <a:off x="1346551" y="2470829"/>
              <a:ext cx="1066800" cy="100013"/>
            </a:xfrm>
            <a:custGeom>
              <a:avLst/>
              <a:gdLst>
                <a:gd name="T0" fmla="*/ 2147483646 w 1260"/>
                <a:gd name="T1" fmla="*/ 0 h 69"/>
                <a:gd name="T2" fmla="*/ 2147483646 w 1260"/>
                <a:gd name="T3" fmla="*/ 2147483646 h 69"/>
                <a:gd name="T4" fmla="*/ 0 w 1260"/>
                <a:gd name="T5" fmla="*/ 2147483646 h 69"/>
                <a:gd name="T6" fmla="*/ 2147483646 w 1260"/>
                <a:gd name="T7" fmla="*/ 0 h 69"/>
                <a:gd name="T8" fmla="*/ 2147483646 w 126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0" h="69">
                  <a:moveTo>
                    <a:pt x="1125" y="0"/>
                  </a:moveTo>
                  <a:lnTo>
                    <a:pt x="1260" y="69"/>
                  </a:lnTo>
                  <a:lnTo>
                    <a:pt x="0" y="69"/>
                  </a:lnTo>
                  <a:lnTo>
                    <a:pt x="135" y="0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E7E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965236" y="1856469"/>
            <a:ext cx="1289050" cy="2700337"/>
            <a:chOff x="2661001" y="1856467"/>
            <a:chExt cx="1289050" cy="2700337"/>
          </a:xfrm>
        </p:grpSpPr>
        <p:sp>
          <p:nvSpPr>
            <p:cNvPr id="63" name="MH_Other_6"/>
            <p:cNvSpPr/>
            <p:nvPr/>
          </p:nvSpPr>
          <p:spPr bwMode="auto">
            <a:xfrm>
              <a:off x="2661001" y="2470829"/>
              <a:ext cx="1289050" cy="100013"/>
            </a:xfrm>
            <a:custGeom>
              <a:avLst/>
              <a:gdLst>
                <a:gd name="T0" fmla="*/ 2147483646 w 1520"/>
                <a:gd name="T1" fmla="*/ 0 h 69"/>
                <a:gd name="T2" fmla="*/ 0 w 1520"/>
                <a:gd name="T3" fmla="*/ 2147483646 h 69"/>
                <a:gd name="T4" fmla="*/ 2147483646 w 1520"/>
                <a:gd name="T5" fmla="*/ 2147483646 h 69"/>
                <a:gd name="T6" fmla="*/ 2147483646 w 1520"/>
                <a:gd name="T7" fmla="*/ 0 h 69"/>
                <a:gd name="T8" fmla="*/ 2147483646 w 152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0" h="69">
                  <a:moveTo>
                    <a:pt x="163" y="0"/>
                  </a:moveTo>
                  <a:lnTo>
                    <a:pt x="0" y="69"/>
                  </a:lnTo>
                  <a:lnTo>
                    <a:pt x="1520" y="69"/>
                  </a:lnTo>
                  <a:lnTo>
                    <a:pt x="1357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658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64" name="MH_Other_7"/>
            <p:cNvSpPr/>
            <p:nvPr/>
          </p:nvSpPr>
          <p:spPr bwMode="auto">
            <a:xfrm>
              <a:off x="2661001" y="2031092"/>
              <a:ext cx="1289050" cy="2525712"/>
            </a:xfrm>
            <a:custGeom>
              <a:avLst/>
              <a:gdLst>
                <a:gd name="T0" fmla="*/ 2147483646 w 641"/>
                <a:gd name="T1" fmla="*/ 0 h 746"/>
                <a:gd name="T2" fmla="*/ 2147483646 w 641"/>
                <a:gd name="T3" fmla="*/ 2147483646 h 746"/>
                <a:gd name="T4" fmla="*/ 2147483646 w 641"/>
                <a:gd name="T5" fmla="*/ 2147483646 h 746"/>
                <a:gd name="T6" fmla="*/ 0 w 641"/>
                <a:gd name="T7" fmla="*/ 2147483646 h 746"/>
                <a:gd name="T8" fmla="*/ 0 w 641"/>
                <a:gd name="T9" fmla="*/ 0 h 746"/>
                <a:gd name="T10" fmla="*/ 2147483646 w 641"/>
                <a:gd name="T11" fmla="*/ 0 h 7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1" h="746">
                  <a:moveTo>
                    <a:pt x="641" y="0"/>
                  </a:moveTo>
                  <a:cubicBezTo>
                    <a:pt x="641" y="425"/>
                    <a:pt x="641" y="425"/>
                    <a:pt x="641" y="425"/>
                  </a:cubicBezTo>
                  <a:cubicBezTo>
                    <a:pt x="641" y="602"/>
                    <a:pt x="497" y="746"/>
                    <a:pt x="320" y="746"/>
                  </a:cubicBezTo>
                  <a:cubicBezTo>
                    <a:pt x="143" y="746"/>
                    <a:pt x="0" y="60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41" y="0"/>
                  </a:lnTo>
                  <a:close/>
                </a:path>
              </a:pathLst>
            </a:custGeom>
            <a:solidFill>
              <a:srgbClr val="85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65" name="MH_SubTitle_2"/>
            <p:cNvSpPr/>
            <p:nvPr/>
          </p:nvSpPr>
          <p:spPr bwMode="auto">
            <a:xfrm>
              <a:off x="2752282" y="2069192"/>
              <a:ext cx="1066800" cy="2338387"/>
            </a:xfrm>
            <a:custGeom>
              <a:avLst/>
              <a:gdLst>
                <a:gd name="T0" fmla="*/ 2147483646 w 531"/>
                <a:gd name="T1" fmla="*/ 0 h 691"/>
                <a:gd name="T2" fmla="*/ 2147483646 w 531"/>
                <a:gd name="T3" fmla="*/ 2147483646 h 691"/>
                <a:gd name="T4" fmla="*/ 2147483646 w 531"/>
                <a:gd name="T5" fmla="*/ 2147483646 h 691"/>
                <a:gd name="T6" fmla="*/ 0 w 531"/>
                <a:gd name="T7" fmla="*/ 2147483646 h 691"/>
                <a:gd name="T8" fmla="*/ 0 w 531"/>
                <a:gd name="T9" fmla="*/ 0 h 691"/>
                <a:gd name="T10" fmla="*/ 2147483646 w 531"/>
                <a:gd name="T11" fmla="*/ 0 h 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1"/>
                <a:gd name="T19" fmla="*/ 0 h 691"/>
                <a:gd name="T20" fmla="*/ 531 w 531"/>
                <a:gd name="T21" fmla="*/ 691 h 6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1" h="691">
                  <a:moveTo>
                    <a:pt x="531" y="0"/>
                  </a:moveTo>
                  <a:cubicBezTo>
                    <a:pt x="531" y="425"/>
                    <a:pt x="531" y="425"/>
                    <a:pt x="531" y="425"/>
                  </a:cubicBezTo>
                  <a:cubicBezTo>
                    <a:pt x="531" y="572"/>
                    <a:pt x="412" y="691"/>
                    <a:pt x="265" y="691"/>
                  </a:cubicBezTo>
                  <a:cubicBezTo>
                    <a:pt x="119" y="691"/>
                    <a:pt x="0" y="57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0" rIns="54000" bIns="108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pPr>
                <a:spcBef>
                  <a:spcPct val="0"/>
                </a:spcBef>
              </a:pPr>
              <a:endPara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组成比例的四个数叫作比例的</a:t>
              </a:r>
              <a:r>
                <a:rPr lang="zh-CN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项</a:t>
              </a:r>
              <a:endPara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66" name="MH_Other_8"/>
            <p:cNvSpPr/>
            <p:nvPr/>
          </p:nvSpPr>
          <p:spPr bwMode="auto">
            <a:xfrm>
              <a:off x="2788001" y="1856467"/>
              <a:ext cx="1011237" cy="852487"/>
            </a:xfrm>
            <a:custGeom>
              <a:avLst/>
              <a:gdLst>
                <a:gd name="T0" fmla="*/ 2147483646 w 503"/>
                <a:gd name="T1" fmla="*/ 2147483646 h 252"/>
                <a:gd name="T2" fmla="*/ 2147483646 w 503"/>
                <a:gd name="T3" fmla="*/ 0 h 252"/>
                <a:gd name="T4" fmla="*/ 0 w 503"/>
                <a:gd name="T5" fmla="*/ 2147483646 h 252"/>
                <a:gd name="T6" fmla="*/ 2147483646 w 503"/>
                <a:gd name="T7" fmla="*/ 2147483646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3" h="252">
                  <a:moveTo>
                    <a:pt x="503" y="252"/>
                  </a:moveTo>
                  <a:cubicBezTo>
                    <a:pt x="503" y="113"/>
                    <a:pt x="390" y="0"/>
                    <a:pt x="251" y="0"/>
                  </a:cubicBezTo>
                  <a:cubicBezTo>
                    <a:pt x="112" y="0"/>
                    <a:pt x="0" y="113"/>
                    <a:pt x="0" y="252"/>
                  </a:cubicBezTo>
                  <a:lnTo>
                    <a:pt x="503" y="252"/>
                  </a:lnTo>
                  <a:close/>
                </a:path>
              </a:pathLst>
            </a:custGeom>
            <a:solidFill>
              <a:srgbClr val="85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67" name="MH_Other_9"/>
            <p:cNvSpPr/>
            <p:nvPr/>
          </p:nvSpPr>
          <p:spPr bwMode="auto">
            <a:xfrm>
              <a:off x="2867376" y="1964417"/>
              <a:ext cx="836612" cy="708025"/>
            </a:xfrm>
            <a:custGeom>
              <a:avLst/>
              <a:gdLst>
                <a:gd name="T0" fmla="*/ 0 w 417"/>
                <a:gd name="T1" fmla="*/ 2147483646 h 209"/>
                <a:gd name="T2" fmla="*/ 2147483646 w 417"/>
                <a:gd name="T3" fmla="*/ 0 h 209"/>
                <a:gd name="T4" fmla="*/ 2147483646 w 417"/>
                <a:gd name="T5" fmla="*/ 2147483646 h 209"/>
                <a:gd name="T6" fmla="*/ 0 w 417"/>
                <a:gd name="T7" fmla="*/ 2147483646 h 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7"/>
                <a:gd name="T13" fmla="*/ 0 h 209"/>
                <a:gd name="T14" fmla="*/ 417 w 417"/>
                <a:gd name="T15" fmla="*/ 209 h 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7" h="209">
                  <a:moveTo>
                    <a:pt x="0" y="209"/>
                  </a:moveTo>
                  <a:cubicBezTo>
                    <a:pt x="0" y="94"/>
                    <a:pt x="93" y="0"/>
                    <a:pt x="208" y="0"/>
                  </a:cubicBezTo>
                  <a:cubicBezTo>
                    <a:pt x="323" y="0"/>
                    <a:pt x="417" y="94"/>
                    <a:pt x="417" y="209"/>
                  </a:cubicBezTo>
                  <a:lnTo>
                    <a:pt x="0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5400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100" b="1">
                  <a:solidFill>
                    <a:srgbClr val="85B622"/>
                  </a:solidFill>
                  <a:latin typeface="Impact" panose="020B0806030902050204" pitchFamily="34" charset="0"/>
                  <a:ea typeface="楷体" panose="02010609060101010101" pitchFamily="49" charset="-122"/>
                </a:rPr>
                <a:t>2</a:t>
              </a:r>
              <a:endParaRPr lang="zh-CN" altLang="en-US" sz="2100" b="1">
                <a:solidFill>
                  <a:srgbClr val="85B622"/>
                </a:solidFill>
                <a:latin typeface="Impact" panose="020B080603090205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68" name="MH_Other_10"/>
            <p:cNvSpPr/>
            <p:nvPr/>
          </p:nvSpPr>
          <p:spPr bwMode="auto">
            <a:xfrm>
              <a:off x="2762601" y="2470829"/>
              <a:ext cx="1066800" cy="100013"/>
            </a:xfrm>
            <a:custGeom>
              <a:avLst/>
              <a:gdLst>
                <a:gd name="T0" fmla="*/ 2147483646 w 1260"/>
                <a:gd name="T1" fmla="*/ 0 h 69"/>
                <a:gd name="T2" fmla="*/ 2147483646 w 1260"/>
                <a:gd name="T3" fmla="*/ 2147483646 h 69"/>
                <a:gd name="T4" fmla="*/ 0 w 1260"/>
                <a:gd name="T5" fmla="*/ 2147483646 h 69"/>
                <a:gd name="T6" fmla="*/ 2147483646 w 1260"/>
                <a:gd name="T7" fmla="*/ 0 h 69"/>
                <a:gd name="T8" fmla="*/ 2147483646 w 126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0" h="69">
                  <a:moveTo>
                    <a:pt x="1125" y="0"/>
                  </a:moveTo>
                  <a:lnTo>
                    <a:pt x="1260" y="69"/>
                  </a:lnTo>
                  <a:lnTo>
                    <a:pt x="0" y="69"/>
                  </a:lnTo>
                  <a:lnTo>
                    <a:pt x="135" y="0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E7E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685521" y="1856469"/>
            <a:ext cx="1287462" cy="2700337"/>
            <a:chOff x="4077051" y="1856467"/>
            <a:chExt cx="1287462" cy="2700337"/>
          </a:xfrm>
        </p:grpSpPr>
        <p:sp>
          <p:nvSpPr>
            <p:cNvPr id="70" name="MH_Other_11"/>
            <p:cNvSpPr/>
            <p:nvPr/>
          </p:nvSpPr>
          <p:spPr bwMode="auto">
            <a:xfrm>
              <a:off x="4077051" y="2470829"/>
              <a:ext cx="1287462" cy="100013"/>
            </a:xfrm>
            <a:custGeom>
              <a:avLst/>
              <a:gdLst>
                <a:gd name="T0" fmla="*/ 2147483646 w 1520"/>
                <a:gd name="T1" fmla="*/ 0 h 69"/>
                <a:gd name="T2" fmla="*/ 0 w 1520"/>
                <a:gd name="T3" fmla="*/ 2147483646 h 69"/>
                <a:gd name="T4" fmla="*/ 2147483646 w 1520"/>
                <a:gd name="T5" fmla="*/ 2147483646 h 69"/>
                <a:gd name="T6" fmla="*/ 2147483646 w 1520"/>
                <a:gd name="T7" fmla="*/ 0 h 69"/>
                <a:gd name="T8" fmla="*/ 2147483646 w 152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0" h="69">
                  <a:moveTo>
                    <a:pt x="163" y="0"/>
                  </a:moveTo>
                  <a:lnTo>
                    <a:pt x="0" y="69"/>
                  </a:lnTo>
                  <a:lnTo>
                    <a:pt x="1520" y="69"/>
                  </a:lnTo>
                  <a:lnTo>
                    <a:pt x="1357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AD6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71" name="MH_Other_12"/>
            <p:cNvSpPr/>
            <p:nvPr/>
          </p:nvSpPr>
          <p:spPr bwMode="auto">
            <a:xfrm>
              <a:off x="4077051" y="2031092"/>
              <a:ext cx="1287462" cy="2525712"/>
            </a:xfrm>
            <a:custGeom>
              <a:avLst/>
              <a:gdLst>
                <a:gd name="T0" fmla="*/ 2147483646 w 641"/>
                <a:gd name="T1" fmla="*/ 0 h 746"/>
                <a:gd name="T2" fmla="*/ 2147483646 w 641"/>
                <a:gd name="T3" fmla="*/ 2147483646 h 746"/>
                <a:gd name="T4" fmla="*/ 2147483646 w 641"/>
                <a:gd name="T5" fmla="*/ 2147483646 h 746"/>
                <a:gd name="T6" fmla="*/ 0 w 641"/>
                <a:gd name="T7" fmla="*/ 2147483646 h 746"/>
                <a:gd name="T8" fmla="*/ 0 w 641"/>
                <a:gd name="T9" fmla="*/ 0 h 746"/>
                <a:gd name="T10" fmla="*/ 2147483646 w 641"/>
                <a:gd name="T11" fmla="*/ 0 h 7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1" h="746">
                  <a:moveTo>
                    <a:pt x="641" y="0"/>
                  </a:moveTo>
                  <a:cubicBezTo>
                    <a:pt x="641" y="425"/>
                    <a:pt x="641" y="425"/>
                    <a:pt x="641" y="425"/>
                  </a:cubicBezTo>
                  <a:cubicBezTo>
                    <a:pt x="641" y="602"/>
                    <a:pt x="497" y="746"/>
                    <a:pt x="320" y="746"/>
                  </a:cubicBezTo>
                  <a:cubicBezTo>
                    <a:pt x="143" y="746"/>
                    <a:pt x="0" y="60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41" y="0"/>
                  </a:lnTo>
                  <a:close/>
                </a:path>
              </a:pathLst>
            </a:custGeom>
            <a:solidFill>
              <a:srgbClr val="FA8C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72" name="MH_SubTitle_3"/>
            <p:cNvSpPr/>
            <p:nvPr/>
          </p:nvSpPr>
          <p:spPr bwMode="auto">
            <a:xfrm>
              <a:off x="4178651" y="2069192"/>
              <a:ext cx="1066800" cy="2338387"/>
            </a:xfrm>
            <a:custGeom>
              <a:avLst/>
              <a:gdLst>
                <a:gd name="T0" fmla="*/ 2147483646 w 531"/>
                <a:gd name="T1" fmla="*/ 0 h 691"/>
                <a:gd name="T2" fmla="*/ 2147483646 w 531"/>
                <a:gd name="T3" fmla="*/ 2147483646 h 691"/>
                <a:gd name="T4" fmla="*/ 2147483646 w 531"/>
                <a:gd name="T5" fmla="*/ 2147483646 h 691"/>
                <a:gd name="T6" fmla="*/ 0 w 531"/>
                <a:gd name="T7" fmla="*/ 2147483646 h 691"/>
                <a:gd name="T8" fmla="*/ 0 w 531"/>
                <a:gd name="T9" fmla="*/ 0 h 691"/>
                <a:gd name="T10" fmla="*/ 2147483646 w 531"/>
                <a:gd name="T11" fmla="*/ 0 h 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1"/>
                <a:gd name="T19" fmla="*/ 0 h 691"/>
                <a:gd name="T20" fmla="*/ 531 w 531"/>
                <a:gd name="T21" fmla="*/ 691 h 6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1" h="691">
                  <a:moveTo>
                    <a:pt x="531" y="0"/>
                  </a:moveTo>
                  <a:cubicBezTo>
                    <a:pt x="531" y="425"/>
                    <a:pt x="531" y="425"/>
                    <a:pt x="531" y="425"/>
                  </a:cubicBezTo>
                  <a:cubicBezTo>
                    <a:pt x="531" y="572"/>
                    <a:pt x="412" y="691"/>
                    <a:pt x="265" y="691"/>
                  </a:cubicBezTo>
                  <a:cubicBezTo>
                    <a:pt x="119" y="691"/>
                    <a:pt x="0" y="57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0" rIns="54000" bIns="108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两端的两项叫作比例的</a:t>
              </a:r>
              <a:r>
                <a:rPr lang="zh-CN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外项</a:t>
              </a:r>
              <a:endPara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73" name="MH_Other_13"/>
            <p:cNvSpPr/>
            <p:nvPr/>
          </p:nvSpPr>
          <p:spPr bwMode="auto">
            <a:xfrm>
              <a:off x="4204051" y="1856467"/>
              <a:ext cx="1011237" cy="852487"/>
            </a:xfrm>
            <a:custGeom>
              <a:avLst/>
              <a:gdLst>
                <a:gd name="T0" fmla="*/ 2147483646 w 503"/>
                <a:gd name="T1" fmla="*/ 2147483646 h 252"/>
                <a:gd name="T2" fmla="*/ 2147483646 w 503"/>
                <a:gd name="T3" fmla="*/ 0 h 252"/>
                <a:gd name="T4" fmla="*/ 0 w 503"/>
                <a:gd name="T5" fmla="*/ 2147483646 h 252"/>
                <a:gd name="T6" fmla="*/ 2147483646 w 503"/>
                <a:gd name="T7" fmla="*/ 2147483646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3" h="252">
                  <a:moveTo>
                    <a:pt x="503" y="252"/>
                  </a:moveTo>
                  <a:cubicBezTo>
                    <a:pt x="503" y="113"/>
                    <a:pt x="390" y="0"/>
                    <a:pt x="251" y="0"/>
                  </a:cubicBezTo>
                  <a:cubicBezTo>
                    <a:pt x="112" y="0"/>
                    <a:pt x="0" y="113"/>
                    <a:pt x="0" y="252"/>
                  </a:cubicBezTo>
                  <a:lnTo>
                    <a:pt x="503" y="252"/>
                  </a:lnTo>
                  <a:close/>
                </a:path>
              </a:pathLst>
            </a:custGeom>
            <a:solidFill>
              <a:srgbClr val="FA8C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74" name="MH_Other_14"/>
            <p:cNvSpPr/>
            <p:nvPr/>
          </p:nvSpPr>
          <p:spPr bwMode="auto">
            <a:xfrm>
              <a:off x="4283426" y="1964417"/>
              <a:ext cx="838200" cy="708025"/>
            </a:xfrm>
            <a:custGeom>
              <a:avLst/>
              <a:gdLst>
                <a:gd name="T0" fmla="*/ 0 w 417"/>
                <a:gd name="T1" fmla="*/ 2147483646 h 209"/>
                <a:gd name="T2" fmla="*/ 2147483646 w 417"/>
                <a:gd name="T3" fmla="*/ 0 h 209"/>
                <a:gd name="T4" fmla="*/ 2147483646 w 417"/>
                <a:gd name="T5" fmla="*/ 2147483646 h 209"/>
                <a:gd name="T6" fmla="*/ 0 w 417"/>
                <a:gd name="T7" fmla="*/ 2147483646 h 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7"/>
                <a:gd name="T13" fmla="*/ 0 h 209"/>
                <a:gd name="T14" fmla="*/ 417 w 417"/>
                <a:gd name="T15" fmla="*/ 209 h 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7" h="209">
                  <a:moveTo>
                    <a:pt x="0" y="209"/>
                  </a:moveTo>
                  <a:cubicBezTo>
                    <a:pt x="0" y="94"/>
                    <a:pt x="93" y="0"/>
                    <a:pt x="208" y="0"/>
                  </a:cubicBezTo>
                  <a:cubicBezTo>
                    <a:pt x="323" y="0"/>
                    <a:pt x="417" y="94"/>
                    <a:pt x="417" y="209"/>
                  </a:cubicBezTo>
                  <a:lnTo>
                    <a:pt x="0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5400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100" b="1">
                  <a:solidFill>
                    <a:srgbClr val="FA8C07"/>
                  </a:solidFill>
                  <a:latin typeface="Impact" panose="020B0806030902050204" pitchFamily="34" charset="0"/>
                  <a:ea typeface="楷体" panose="02010609060101010101" pitchFamily="49" charset="-122"/>
                </a:rPr>
                <a:t>3</a:t>
              </a:r>
              <a:endParaRPr lang="zh-CN" altLang="en-US" sz="2100" b="1">
                <a:solidFill>
                  <a:srgbClr val="FA8C07"/>
                </a:solidFill>
                <a:latin typeface="Impact" panose="020B080603090205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75" name="MH_Other_15"/>
            <p:cNvSpPr/>
            <p:nvPr/>
          </p:nvSpPr>
          <p:spPr bwMode="auto">
            <a:xfrm>
              <a:off x="4178651" y="2470829"/>
              <a:ext cx="1066800" cy="100013"/>
            </a:xfrm>
            <a:custGeom>
              <a:avLst/>
              <a:gdLst>
                <a:gd name="T0" fmla="*/ 2147483646 w 1260"/>
                <a:gd name="T1" fmla="*/ 0 h 69"/>
                <a:gd name="T2" fmla="*/ 2147483646 w 1260"/>
                <a:gd name="T3" fmla="*/ 2147483646 h 69"/>
                <a:gd name="T4" fmla="*/ 0 w 1260"/>
                <a:gd name="T5" fmla="*/ 2147483646 h 69"/>
                <a:gd name="T6" fmla="*/ 2147483646 w 1260"/>
                <a:gd name="T7" fmla="*/ 0 h 69"/>
                <a:gd name="T8" fmla="*/ 2147483646 w 126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0" h="69">
                  <a:moveTo>
                    <a:pt x="1125" y="0"/>
                  </a:moveTo>
                  <a:lnTo>
                    <a:pt x="1260" y="69"/>
                  </a:lnTo>
                  <a:lnTo>
                    <a:pt x="0" y="69"/>
                  </a:lnTo>
                  <a:lnTo>
                    <a:pt x="135" y="0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E7E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404222" y="1856469"/>
            <a:ext cx="1285875" cy="2700337"/>
            <a:chOff x="5494688" y="1856467"/>
            <a:chExt cx="1285875" cy="2700337"/>
          </a:xfrm>
        </p:grpSpPr>
        <p:sp>
          <p:nvSpPr>
            <p:cNvPr id="77" name="MH_Other_16"/>
            <p:cNvSpPr/>
            <p:nvPr/>
          </p:nvSpPr>
          <p:spPr bwMode="auto">
            <a:xfrm>
              <a:off x="5494688" y="2470829"/>
              <a:ext cx="1285875" cy="100013"/>
            </a:xfrm>
            <a:custGeom>
              <a:avLst/>
              <a:gdLst>
                <a:gd name="T0" fmla="*/ 2147483646 w 1520"/>
                <a:gd name="T1" fmla="*/ 0 h 69"/>
                <a:gd name="T2" fmla="*/ 0 w 1520"/>
                <a:gd name="T3" fmla="*/ 2147483646 h 69"/>
                <a:gd name="T4" fmla="*/ 2147483646 w 1520"/>
                <a:gd name="T5" fmla="*/ 2147483646 h 69"/>
                <a:gd name="T6" fmla="*/ 2147483646 w 1520"/>
                <a:gd name="T7" fmla="*/ 0 h 69"/>
                <a:gd name="T8" fmla="*/ 2147483646 w 152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0" h="69">
                  <a:moveTo>
                    <a:pt x="163" y="0"/>
                  </a:moveTo>
                  <a:lnTo>
                    <a:pt x="0" y="69"/>
                  </a:lnTo>
                  <a:lnTo>
                    <a:pt x="1520" y="69"/>
                  </a:lnTo>
                  <a:lnTo>
                    <a:pt x="1357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7508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78" name="MH_Other_17"/>
            <p:cNvSpPr/>
            <p:nvPr/>
          </p:nvSpPr>
          <p:spPr bwMode="auto">
            <a:xfrm>
              <a:off x="5494688" y="2031092"/>
              <a:ext cx="1285875" cy="2525712"/>
            </a:xfrm>
            <a:custGeom>
              <a:avLst/>
              <a:gdLst>
                <a:gd name="T0" fmla="*/ 2147483646 w 641"/>
                <a:gd name="T1" fmla="*/ 0 h 746"/>
                <a:gd name="T2" fmla="*/ 2147483646 w 641"/>
                <a:gd name="T3" fmla="*/ 2147483646 h 746"/>
                <a:gd name="T4" fmla="*/ 2147483646 w 641"/>
                <a:gd name="T5" fmla="*/ 2147483646 h 746"/>
                <a:gd name="T6" fmla="*/ 0 w 641"/>
                <a:gd name="T7" fmla="*/ 2147483646 h 746"/>
                <a:gd name="T8" fmla="*/ 0 w 641"/>
                <a:gd name="T9" fmla="*/ 0 h 746"/>
                <a:gd name="T10" fmla="*/ 2147483646 w 641"/>
                <a:gd name="T11" fmla="*/ 0 h 7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1" h="746">
                  <a:moveTo>
                    <a:pt x="641" y="0"/>
                  </a:moveTo>
                  <a:cubicBezTo>
                    <a:pt x="641" y="425"/>
                    <a:pt x="641" y="425"/>
                    <a:pt x="641" y="425"/>
                  </a:cubicBezTo>
                  <a:cubicBezTo>
                    <a:pt x="641" y="602"/>
                    <a:pt x="497" y="746"/>
                    <a:pt x="320" y="746"/>
                  </a:cubicBezTo>
                  <a:cubicBezTo>
                    <a:pt x="143" y="746"/>
                    <a:pt x="0" y="60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41" y="0"/>
                  </a:lnTo>
                  <a:close/>
                </a:path>
              </a:pathLst>
            </a:custGeom>
            <a:solidFill>
              <a:srgbClr val="C00C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79" name="MH_SubTitle_4"/>
            <p:cNvSpPr/>
            <p:nvPr/>
          </p:nvSpPr>
          <p:spPr bwMode="auto">
            <a:xfrm>
              <a:off x="5594701" y="2069192"/>
              <a:ext cx="1066800" cy="2338387"/>
            </a:xfrm>
            <a:custGeom>
              <a:avLst/>
              <a:gdLst>
                <a:gd name="T0" fmla="*/ 2147483646 w 531"/>
                <a:gd name="T1" fmla="*/ 0 h 691"/>
                <a:gd name="T2" fmla="*/ 2147483646 w 531"/>
                <a:gd name="T3" fmla="*/ 2147483646 h 691"/>
                <a:gd name="T4" fmla="*/ 2147483646 w 531"/>
                <a:gd name="T5" fmla="*/ 2147483646 h 691"/>
                <a:gd name="T6" fmla="*/ 0 w 531"/>
                <a:gd name="T7" fmla="*/ 2147483646 h 691"/>
                <a:gd name="T8" fmla="*/ 0 w 531"/>
                <a:gd name="T9" fmla="*/ 0 h 691"/>
                <a:gd name="T10" fmla="*/ 2147483646 w 531"/>
                <a:gd name="T11" fmla="*/ 0 h 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1"/>
                <a:gd name="T19" fmla="*/ 0 h 691"/>
                <a:gd name="T20" fmla="*/ 531 w 531"/>
                <a:gd name="T21" fmla="*/ 691 h 6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1" h="691">
                  <a:moveTo>
                    <a:pt x="531" y="0"/>
                  </a:moveTo>
                  <a:cubicBezTo>
                    <a:pt x="531" y="425"/>
                    <a:pt x="531" y="425"/>
                    <a:pt x="531" y="425"/>
                  </a:cubicBezTo>
                  <a:cubicBezTo>
                    <a:pt x="531" y="572"/>
                    <a:pt x="412" y="691"/>
                    <a:pt x="265" y="691"/>
                  </a:cubicBezTo>
                  <a:cubicBezTo>
                    <a:pt x="119" y="691"/>
                    <a:pt x="0" y="572"/>
                    <a:pt x="0" y="42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0" rIns="54000" bIns="108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中间的两项叫作比例的</a:t>
              </a:r>
              <a:r>
                <a:rPr lang="zh-CN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内项</a:t>
              </a:r>
              <a:endPara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80" name="MH_Other_18"/>
            <p:cNvSpPr/>
            <p:nvPr/>
          </p:nvSpPr>
          <p:spPr bwMode="auto">
            <a:xfrm>
              <a:off x="5620101" y="1856467"/>
              <a:ext cx="1011237" cy="852487"/>
            </a:xfrm>
            <a:custGeom>
              <a:avLst/>
              <a:gdLst>
                <a:gd name="T0" fmla="*/ 2147483646 w 503"/>
                <a:gd name="T1" fmla="*/ 2147483646 h 252"/>
                <a:gd name="T2" fmla="*/ 2147483646 w 503"/>
                <a:gd name="T3" fmla="*/ 0 h 252"/>
                <a:gd name="T4" fmla="*/ 0 w 503"/>
                <a:gd name="T5" fmla="*/ 2147483646 h 252"/>
                <a:gd name="T6" fmla="*/ 2147483646 w 503"/>
                <a:gd name="T7" fmla="*/ 2147483646 h 2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3" h="252">
                  <a:moveTo>
                    <a:pt x="503" y="252"/>
                  </a:moveTo>
                  <a:cubicBezTo>
                    <a:pt x="503" y="113"/>
                    <a:pt x="390" y="0"/>
                    <a:pt x="251" y="0"/>
                  </a:cubicBezTo>
                  <a:cubicBezTo>
                    <a:pt x="112" y="0"/>
                    <a:pt x="0" y="113"/>
                    <a:pt x="0" y="252"/>
                  </a:cubicBezTo>
                  <a:lnTo>
                    <a:pt x="503" y="252"/>
                  </a:lnTo>
                  <a:close/>
                </a:path>
              </a:pathLst>
            </a:custGeom>
            <a:solidFill>
              <a:srgbClr val="C00C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  <p:sp>
          <p:nvSpPr>
            <p:cNvPr id="81" name="MH_Other_19"/>
            <p:cNvSpPr/>
            <p:nvPr/>
          </p:nvSpPr>
          <p:spPr bwMode="auto">
            <a:xfrm>
              <a:off x="5699476" y="1964417"/>
              <a:ext cx="838200" cy="708025"/>
            </a:xfrm>
            <a:custGeom>
              <a:avLst/>
              <a:gdLst>
                <a:gd name="T0" fmla="*/ 0 w 417"/>
                <a:gd name="T1" fmla="*/ 2147483646 h 209"/>
                <a:gd name="T2" fmla="*/ 2147483646 w 417"/>
                <a:gd name="T3" fmla="*/ 0 h 209"/>
                <a:gd name="T4" fmla="*/ 2147483646 w 417"/>
                <a:gd name="T5" fmla="*/ 2147483646 h 209"/>
                <a:gd name="T6" fmla="*/ 0 w 417"/>
                <a:gd name="T7" fmla="*/ 2147483646 h 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7"/>
                <a:gd name="T13" fmla="*/ 0 h 209"/>
                <a:gd name="T14" fmla="*/ 417 w 417"/>
                <a:gd name="T15" fmla="*/ 209 h 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7" h="209">
                  <a:moveTo>
                    <a:pt x="0" y="209"/>
                  </a:moveTo>
                  <a:cubicBezTo>
                    <a:pt x="0" y="94"/>
                    <a:pt x="93" y="0"/>
                    <a:pt x="208" y="0"/>
                  </a:cubicBezTo>
                  <a:cubicBezTo>
                    <a:pt x="323" y="0"/>
                    <a:pt x="417" y="94"/>
                    <a:pt x="417" y="209"/>
                  </a:cubicBezTo>
                  <a:lnTo>
                    <a:pt x="0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5400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100" b="1">
                  <a:solidFill>
                    <a:srgbClr val="C00C08"/>
                  </a:solidFill>
                  <a:latin typeface="Impact" panose="020B0806030902050204" pitchFamily="34" charset="0"/>
                  <a:ea typeface="楷体" panose="02010609060101010101" pitchFamily="49" charset="-122"/>
                </a:rPr>
                <a:t>4</a:t>
              </a:r>
              <a:endParaRPr lang="zh-CN" altLang="en-US" sz="2100" b="1">
                <a:solidFill>
                  <a:srgbClr val="C00C08"/>
                </a:solidFill>
                <a:latin typeface="Impact" panose="020B080603090205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82" name="MH_Other_20"/>
            <p:cNvSpPr/>
            <p:nvPr/>
          </p:nvSpPr>
          <p:spPr bwMode="auto">
            <a:xfrm>
              <a:off x="5594701" y="2470829"/>
              <a:ext cx="1066800" cy="100013"/>
            </a:xfrm>
            <a:custGeom>
              <a:avLst/>
              <a:gdLst>
                <a:gd name="T0" fmla="*/ 2147483646 w 1260"/>
                <a:gd name="T1" fmla="*/ 0 h 69"/>
                <a:gd name="T2" fmla="*/ 2147483646 w 1260"/>
                <a:gd name="T3" fmla="*/ 2147483646 h 69"/>
                <a:gd name="T4" fmla="*/ 0 w 1260"/>
                <a:gd name="T5" fmla="*/ 2147483646 h 69"/>
                <a:gd name="T6" fmla="*/ 2147483646 w 1260"/>
                <a:gd name="T7" fmla="*/ 0 h 69"/>
                <a:gd name="T8" fmla="*/ 2147483646 w 1260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0" h="69">
                  <a:moveTo>
                    <a:pt x="1125" y="0"/>
                  </a:moveTo>
                  <a:lnTo>
                    <a:pt x="1260" y="69"/>
                  </a:lnTo>
                  <a:lnTo>
                    <a:pt x="0" y="69"/>
                  </a:lnTo>
                  <a:lnTo>
                    <a:pt x="135" y="0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E7E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pitchFamily="49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84" name="图片 8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8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555776" y="1601239"/>
            <a:ext cx="403244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5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6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987147" y="3075806"/>
            <a:ext cx="3156857" cy="1439932"/>
          </a:xfrm>
          <a:prstGeom prst="rect">
            <a:avLst/>
          </a:prstGeom>
        </p:spPr>
      </p:pic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572004" y="1163305"/>
            <a:ext cx="35735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一辆货车两天运输大麦芽情况如下表。</a:t>
            </a:r>
          </a:p>
        </p:txBody>
      </p:sp>
      <p:grpSp>
        <p:nvGrpSpPr>
          <p:cNvPr id="19" name="Group 23"/>
          <p:cNvGrpSpPr/>
          <p:nvPr/>
        </p:nvGrpSpPr>
        <p:grpSpPr bwMode="auto">
          <a:xfrm>
            <a:off x="4718595" y="2067695"/>
            <a:ext cx="3496560" cy="1072745"/>
            <a:chOff x="-307729" y="635"/>
            <a:chExt cx="3546766" cy="1438099"/>
          </a:xfrm>
        </p:grpSpPr>
        <p:sp>
          <p:nvSpPr>
            <p:cNvPr id="20" name="矩形 32"/>
            <p:cNvSpPr>
              <a:spLocks noChangeArrowheads="1"/>
            </p:cNvSpPr>
            <p:nvPr/>
          </p:nvSpPr>
          <p:spPr bwMode="auto">
            <a:xfrm>
              <a:off x="-307729" y="646"/>
              <a:ext cx="3523784" cy="1428799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200" b="1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" name="直接连接符 36"/>
            <p:cNvCxnSpPr>
              <a:cxnSpLocks noChangeShapeType="1"/>
            </p:cNvCxnSpPr>
            <p:nvPr/>
          </p:nvCxnSpPr>
          <p:spPr bwMode="auto">
            <a:xfrm flipV="1">
              <a:off x="-307729" y="459221"/>
              <a:ext cx="3523783" cy="63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接连接符 39"/>
            <p:cNvCxnSpPr>
              <a:cxnSpLocks noChangeShapeType="1"/>
            </p:cNvCxnSpPr>
            <p:nvPr/>
          </p:nvCxnSpPr>
          <p:spPr bwMode="auto">
            <a:xfrm>
              <a:off x="-307729" y="930532"/>
              <a:ext cx="3523783" cy="27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接连接符 40"/>
            <p:cNvCxnSpPr>
              <a:cxnSpLocks noChangeShapeType="1"/>
            </p:cNvCxnSpPr>
            <p:nvPr/>
          </p:nvCxnSpPr>
          <p:spPr bwMode="auto">
            <a:xfrm rot="5400000">
              <a:off x="787347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43"/>
            <p:cNvCxnSpPr>
              <a:cxnSpLocks noChangeShapeType="1"/>
            </p:cNvCxnSpPr>
            <p:nvPr/>
          </p:nvCxnSpPr>
          <p:spPr bwMode="auto">
            <a:xfrm rot="5400000">
              <a:off x="1643973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-127459" y="477455"/>
              <a:ext cx="1418658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运输次数</a:t>
              </a: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-83894" y="928642"/>
              <a:ext cx="1648484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运输量（吨）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452656" y="30370"/>
              <a:ext cx="944379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第一天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296749" y="30370"/>
              <a:ext cx="942288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第二天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1559212" y="388454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2       4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551205" y="902355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16     32</a:t>
              </a:r>
            </a:p>
          </p:txBody>
        </p:sp>
      </p:grp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2189510" y="3285545"/>
            <a:ext cx="41552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第一天运了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次，共运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2189510" y="3687558"/>
            <a:ext cx="41552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第二天运了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次，共运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3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37" name="图片 36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9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6" grpId="0" build="allAtOnce" autoUpdateAnimBg="0"/>
      <p:bldP spid="38" grpId="0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5" y="26437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095667" y="2633622"/>
            <a:ext cx="3156857" cy="1439932"/>
          </a:xfrm>
          <a:prstGeom prst="rect">
            <a:avLst/>
          </a:prstGeom>
        </p:spPr>
      </p:pic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680524" y="571552"/>
            <a:ext cx="35735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一辆货车两天运输大麦芽情况如下表。</a:t>
            </a:r>
          </a:p>
        </p:txBody>
      </p:sp>
      <p:grpSp>
        <p:nvGrpSpPr>
          <p:cNvPr id="19" name="Group 23"/>
          <p:cNvGrpSpPr/>
          <p:nvPr/>
        </p:nvGrpSpPr>
        <p:grpSpPr bwMode="auto">
          <a:xfrm>
            <a:off x="4827115" y="1475942"/>
            <a:ext cx="3496560" cy="1072745"/>
            <a:chOff x="-307729" y="635"/>
            <a:chExt cx="3546766" cy="1438099"/>
          </a:xfrm>
        </p:grpSpPr>
        <p:sp>
          <p:nvSpPr>
            <p:cNvPr id="20" name="矩形 32"/>
            <p:cNvSpPr>
              <a:spLocks noChangeArrowheads="1"/>
            </p:cNvSpPr>
            <p:nvPr/>
          </p:nvSpPr>
          <p:spPr bwMode="auto">
            <a:xfrm>
              <a:off x="-307729" y="646"/>
              <a:ext cx="3523784" cy="1428799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200" b="1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" name="直接连接符 36"/>
            <p:cNvCxnSpPr>
              <a:cxnSpLocks noChangeShapeType="1"/>
            </p:cNvCxnSpPr>
            <p:nvPr/>
          </p:nvCxnSpPr>
          <p:spPr bwMode="auto">
            <a:xfrm flipV="1">
              <a:off x="-307729" y="459221"/>
              <a:ext cx="3523783" cy="63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接连接符 39"/>
            <p:cNvCxnSpPr>
              <a:cxnSpLocks noChangeShapeType="1"/>
            </p:cNvCxnSpPr>
            <p:nvPr/>
          </p:nvCxnSpPr>
          <p:spPr bwMode="auto">
            <a:xfrm>
              <a:off x="-307729" y="930532"/>
              <a:ext cx="3523783" cy="27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接连接符 40"/>
            <p:cNvCxnSpPr>
              <a:cxnSpLocks noChangeShapeType="1"/>
            </p:cNvCxnSpPr>
            <p:nvPr/>
          </p:nvCxnSpPr>
          <p:spPr bwMode="auto">
            <a:xfrm rot="5400000">
              <a:off x="787347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43"/>
            <p:cNvCxnSpPr>
              <a:cxnSpLocks noChangeShapeType="1"/>
            </p:cNvCxnSpPr>
            <p:nvPr/>
          </p:nvCxnSpPr>
          <p:spPr bwMode="auto">
            <a:xfrm rot="5400000">
              <a:off x="1643973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-127459" y="477455"/>
              <a:ext cx="1418658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运输次数</a:t>
              </a: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-83894" y="928642"/>
              <a:ext cx="1648484" cy="49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运输量（吨）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452656" y="30370"/>
              <a:ext cx="944379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第一天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296749" y="30370"/>
              <a:ext cx="942288" cy="41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1400" b="1">
                  <a:latin typeface="楷体" panose="02010609060101010101" pitchFamily="49" charset="-122"/>
                  <a:ea typeface="楷体" panose="02010609060101010101" pitchFamily="49" charset="-122"/>
                </a:rPr>
                <a:t>第二天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1559212" y="388454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2       4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551205" y="902355"/>
              <a:ext cx="1656843" cy="53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16     32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54035" y="821853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4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矩形 4"/>
            <p:cNvSpPr>
              <a:spLocks noChangeArrowheads="1"/>
            </p:cNvSpPr>
            <p:nvPr/>
          </p:nvSpPr>
          <p:spPr bwMode="auto">
            <a:xfrm>
              <a:off x="1027866" y="1837015"/>
              <a:ext cx="2753591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根据这些信息，你能提出什么问题？</a:t>
              </a:r>
            </a:p>
          </p:txBody>
        </p:sp>
      </p:grp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2298030" y="2693792"/>
            <a:ext cx="41552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第一天运了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次，共运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2298034" y="3497818"/>
            <a:ext cx="5120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运输量与运输次数的比各是多少？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2298030" y="3095805"/>
            <a:ext cx="41552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第二天运了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次，共运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372049" y="3899832"/>
            <a:ext cx="2755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它们有什么关系？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41" name="图片 4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5238123" y="2297058"/>
            <a:ext cx="810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6177524" y="2287533"/>
            <a:ext cx="428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5346465" y="3210595"/>
            <a:ext cx="58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32 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6157285" y="3210595"/>
            <a:ext cx="4822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4  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5832242" y="2275627"/>
            <a:ext cx="3750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1024895" y="2329207"/>
            <a:ext cx="4381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第一天运输量与运输次数的比：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Rectangle 21"/>
          <p:cNvSpPr>
            <a:spLocks noChangeArrowheads="1"/>
          </p:cNvSpPr>
          <p:nvPr/>
        </p:nvSpPr>
        <p:spPr bwMode="auto">
          <a:xfrm>
            <a:off x="2052010" y="3894876"/>
            <a:ext cx="2272903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1024895" y="3164430"/>
            <a:ext cx="4381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第二天运输量与运输次数的比：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5854865" y="3210595"/>
            <a:ext cx="3750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5077388" y="2697107"/>
            <a:ext cx="1997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16÷2 = 8</a:t>
            </a:r>
          </a:p>
        </p:txBody>
      </p: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5076197" y="3549595"/>
            <a:ext cx="1997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32÷4 = 8</a:t>
            </a:r>
          </a:p>
        </p:txBody>
      </p:sp>
      <p:sp>
        <p:nvSpPr>
          <p:cNvPr id="79" name="Text Box 8"/>
          <p:cNvSpPr txBox="1">
            <a:spLocks noChangeArrowheads="1"/>
          </p:cNvSpPr>
          <p:nvPr/>
        </p:nvSpPr>
        <p:spPr bwMode="auto">
          <a:xfrm>
            <a:off x="7020484" y="2923328"/>
            <a:ext cx="917972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比值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Line 32"/>
          <p:cNvSpPr>
            <a:spLocks noChangeShapeType="1"/>
          </p:cNvSpPr>
          <p:nvPr/>
        </p:nvSpPr>
        <p:spPr bwMode="auto">
          <a:xfrm flipH="1" flipV="1">
            <a:off x="6641869" y="2923329"/>
            <a:ext cx="378619" cy="37861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Line 33"/>
          <p:cNvSpPr>
            <a:spLocks noChangeShapeType="1"/>
          </p:cNvSpPr>
          <p:nvPr/>
        </p:nvSpPr>
        <p:spPr bwMode="auto">
          <a:xfrm flipH="1">
            <a:off x="6641869" y="3301948"/>
            <a:ext cx="378619" cy="431006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Rectangle 42"/>
          <p:cNvSpPr>
            <a:spLocks noChangeArrowheads="1"/>
          </p:cNvSpPr>
          <p:nvPr/>
        </p:nvSpPr>
        <p:spPr bwMode="auto">
          <a:xfrm>
            <a:off x="1024894" y="3999653"/>
            <a:ext cx="70755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两个比相等，可以写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成等式：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16∶2=32∶4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90" name="Group 23"/>
          <p:cNvGrpSpPr/>
          <p:nvPr/>
        </p:nvGrpSpPr>
        <p:grpSpPr bwMode="auto">
          <a:xfrm>
            <a:off x="2011306" y="1020040"/>
            <a:ext cx="5061727" cy="1130623"/>
            <a:chOff x="570" y="635"/>
            <a:chExt cx="3569620" cy="1455641"/>
          </a:xfrm>
        </p:grpSpPr>
        <p:sp>
          <p:nvSpPr>
            <p:cNvPr id="91" name="矩形 32"/>
            <p:cNvSpPr>
              <a:spLocks noChangeArrowheads="1"/>
            </p:cNvSpPr>
            <p:nvPr/>
          </p:nvSpPr>
          <p:spPr bwMode="auto">
            <a:xfrm>
              <a:off x="570" y="646"/>
              <a:ext cx="3215484" cy="1428799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 b="1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92" name="直接连接符 36"/>
            <p:cNvCxnSpPr>
              <a:cxnSpLocks noChangeShapeType="1"/>
            </p:cNvCxnSpPr>
            <p:nvPr/>
          </p:nvCxnSpPr>
          <p:spPr bwMode="auto">
            <a:xfrm>
              <a:off x="570" y="459220"/>
              <a:ext cx="32154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直接连接符 39"/>
            <p:cNvCxnSpPr>
              <a:cxnSpLocks noChangeShapeType="1"/>
            </p:cNvCxnSpPr>
            <p:nvPr/>
          </p:nvCxnSpPr>
          <p:spPr bwMode="auto">
            <a:xfrm>
              <a:off x="570" y="958132"/>
              <a:ext cx="32154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直接连接符 40"/>
            <p:cNvCxnSpPr>
              <a:cxnSpLocks noChangeShapeType="1"/>
            </p:cNvCxnSpPr>
            <p:nvPr/>
          </p:nvCxnSpPr>
          <p:spPr bwMode="auto">
            <a:xfrm rot="5400000">
              <a:off x="787347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直接连接符 43"/>
            <p:cNvCxnSpPr>
              <a:cxnSpLocks noChangeShapeType="1"/>
            </p:cNvCxnSpPr>
            <p:nvPr/>
          </p:nvCxnSpPr>
          <p:spPr bwMode="auto">
            <a:xfrm rot="5400000">
              <a:off x="1643973" y="713990"/>
              <a:ext cx="1428799" cy="2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63250" y="465589"/>
              <a:ext cx="1418658" cy="515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楷体" panose="02010609060101010101" pitchFamily="49" charset="-122"/>
                  <a:ea typeface="楷体" panose="02010609060101010101" pitchFamily="49" charset="-122"/>
                </a:rPr>
                <a:t>运输次数</a:t>
              </a:r>
            </a:p>
          </p:txBody>
        </p:sp>
        <p:sp>
          <p:nvSpPr>
            <p:cNvPr id="97" name="Text Box 30"/>
            <p:cNvSpPr txBox="1">
              <a:spLocks noChangeArrowheads="1"/>
            </p:cNvSpPr>
            <p:nvPr/>
          </p:nvSpPr>
          <p:spPr bwMode="auto">
            <a:xfrm>
              <a:off x="570" y="941147"/>
              <a:ext cx="1648484" cy="515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楷体" panose="02010609060101010101" pitchFamily="49" charset="-122"/>
                  <a:ea typeface="楷体" panose="02010609060101010101" pitchFamily="49" charset="-122"/>
                </a:rPr>
                <a:t>运输量（吨）</a:t>
              </a:r>
            </a:p>
          </p:txBody>
        </p:sp>
        <p:sp>
          <p:nvSpPr>
            <p:cNvPr id="98" name="Text Box 30"/>
            <p:cNvSpPr txBox="1">
              <a:spLocks noChangeArrowheads="1"/>
            </p:cNvSpPr>
            <p:nvPr/>
          </p:nvSpPr>
          <p:spPr bwMode="auto">
            <a:xfrm>
              <a:off x="1452657" y="30370"/>
              <a:ext cx="944379" cy="515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第一天</a:t>
              </a:r>
            </a:p>
          </p:txBody>
        </p:sp>
        <p:sp>
          <p:nvSpPr>
            <p:cNvPr id="99" name="Text Box 30"/>
            <p:cNvSpPr txBox="1">
              <a:spLocks noChangeArrowheads="1"/>
            </p:cNvSpPr>
            <p:nvPr/>
          </p:nvSpPr>
          <p:spPr bwMode="auto">
            <a:xfrm>
              <a:off x="2296749" y="30370"/>
              <a:ext cx="942288" cy="515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楷体" panose="02010609060101010101" pitchFamily="49" charset="-122"/>
                  <a:ea typeface="楷体" panose="02010609060101010101" pitchFamily="49" charset="-122"/>
                </a:rPr>
                <a:t>第二天</a:t>
              </a:r>
            </a:p>
          </p:txBody>
        </p:sp>
        <p:sp>
          <p:nvSpPr>
            <p:cNvPr id="100" name="Text Box 30"/>
            <p:cNvSpPr txBox="1">
              <a:spLocks noChangeArrowheads="1"/>
            </p:cNvSpPr>
            <p:nvPr/>
          </p:nvSpPr>
          <p:spPr bwMode="auto">
            <a:xfrm>
              <a:off x="1447288" y="402420"/>
              <a:ext cx="1810596" cy="515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        4</a:t>
              </a:r>
            </a:p>
          </p:txBody>
        </p:sp>
        <p:sp>
          <p:nvSpPr>
            <p:cNvPr id="101" name="Text Box 30"/>
            <p:cNvSpPr txBox="1">
              <a:spLocks noChangeArrowheads="1"/>
            </p:cNvSpPr>
            <p:nvPr/>
          </p:nvSpPr>
          <p:spPr bwMode="auto">
            <a:xfrm>
              <a:off x="1197985" y="900706"/>
              <a:ext cx="2372205" cy="515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16  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     32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42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44" name="图片 4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 animBg="1"/>
      <p:bldP spid="80" grpId="0" animBg="1"/>
      <p:bldP spid="81" grpId="0" animBg="1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096592" y="590661"/>
            <a:ext cx="7219824" cy="414133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18073" y="435365"/>
            <a:ext cx="2232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比例的意义</a:t>
            </a:r>
          </a:p>
        </p:txBody>
      </p:sp>
      <p:sp>
        <p:nvSpPr>
          <p:cNvPr id="3" name="矩形 2"/>
          <p:cNvSpPr/>
          <p:nvPr/>
        </p:nvSpPr>
        <p:spPr>
          <a:xfrm>
            <a:off x="2274139" y="1750248"/>
            <a:ext cx="56727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16∶2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32∶4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这两个比的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比值相等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可以将这两个比写成一个等式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即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16∶2=32∶4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16∶2=32∶4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这样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表示两个比相等的式子叫作比例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971952" y="657666"/>
            <a:ext cx="5267954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比例各部分的名称</a:t>
            </a:r>
          </a:p>
        </p:txBody>
      </p:sp>
      <p:grpSp>
        <p:nvGrpSpPr>
          <p:cNvPr id="8" name="Group 30"/>
          <p:cNvGrpSpPr/>
          <p:nvPr/>
        </p:nvGrpSpPr>
        <p:grpSpPr bwMode="auto">
          <a:xfrm>
            <a:off x="3605932" y="2710195"/>
            <a:ext cx="2613521" cy="560788"/>
            <a:chOff x="1635" y="2069"/>
            <a:chExt cx="1971" cy="471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635" y="2098"/>
              <a:ext cx="45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16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132" y="2098"/>
              <a:ext cx="36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728" y="2101"/>
              <a:ext cx="49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32 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201" y="2094"/>
              <a:ext cx="40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  </a:t>
              </a:r>
              <a:endPara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963" y="2074"/>
              <a:ext cx="31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  <a:endPara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069" y="2069"/>
              <a:ext cx="31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2421" y="2099"/>
              <a:ext cx="36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endPara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6" name="Group 33"/>
          <p:cNvGrpSpPr/>
          <p:nvPr/>
        </p:nvGrpSpPr>
        <p:grpSpPr bwMode="auto">
          <a:xfrm>
            <a:off x="4492014" y="3355504"/>
            <a:ext cx="180334" cy="270272"/>
            <a:chOff x="2290" y="2387"/>
            <a:chExt cx="136" cy="227"/>
          </a:xfrm>
        </p:grpSpPr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V="1">
              <a:off x="2290" y="2387"/>
              <a:ext cx="0" cy="227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>
              <a:off x="2290" y="2614"/>
              <a:ext cx="136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9" name="Group 34"/>
          <p:cNvGrpSpPr/>
          <p:nvPr/>
        </p:nvGrpSpPr>
        <p:grpSpPr bwMode="auto">
          <a:xfrm flipH="1">
            <a:off x="5245556" y="3365029"/>
            <a:ext cx="180334" cy="270272"/>
            <a:chOff x="2290" y="2387"/>
            <a:chExt cx="136" cy="227"/>
          </a:xfrm>
        </p:grpSpPr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V="1">
              <a:off x="2290" y="2387"/>
              <a:ext cx="0" cy="227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2290" y="2614"/>
              <a:ext cx="136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513422" y="3371371"/>
            <a:ext cx="891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内项</a:t>
            </a:r>
          </a:p>
        </p:txBody>
      </p:sp>
      <p:grpSp>
        <p:nvGrpSpPr>
          <p:cNvPr id="24" name="Group 38"/>
          <p:cNvGrpSpPr/>
          <p:nvPr/>
        </p:nvGrpSpPr>
        <p:grpSpPr bwMode="auto">
          <a:xfrm>
            <a:off x="4006242" y="3355504"/>
            <a:ext cx="721337" cy="594122"/>
            <a:chOff x="2290" y="2387"/>
            <a:chExt cx="136" cy="227"/>
          </a:xfrm>
        </p:grpSpPr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V="1">
              <a:off x="2290" y="2387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Line 40"/>
            <p:cNvSpPr>
              <a:spLocks noChangeShapeType="1"/>
            </p:cNvSpPr>
            <p:nvPr/>
          </p:nvSpPr>
          <p:spPr bwMode="auto">
            <a:xfrm>
              <a:off x="2290" y="2614"/>
              <a:ext cx="1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7" name="Group 41"/>
          <p:cNvGrpSpPr/>
          <p:nvPr/>
        </p:nvGrpSpPr>
        <p:grpSpPr bwMode="auto">
          <a:xfrm flipH="1">
            <a:off x="5194486" y="3355504"/>
            <a:ext cx="721337" cy="594122"/>
            <a:chOff x="2290" y="2387"/>
            <a:chExt cx="136" cy="227"/>
          </a:xfrm>
        </p:grpSpPr>
        <p:sp>
          <p:nvSpPr>
            <p:cNvPr id="28" name="Line 42"/>
            <p:cNvSpPr>
              <a:spLocks noChangeShapeType="1"/>
            </p:cNvSpPr>
            <p:nvPr/>
          </p:nvSpPr>
          <p:spPr bwMode="auto">
            <a:xfrm flipV="1">
              <a:off x="2290" y="2387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>
              <a:off x="2290" y="2614"/>
              <a:ext cx="1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4506030" y="3766271"/>
            <a:ext cx="891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外项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935087" y="1394623"/>
            <a:ext cx="47670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组成比例的四个数叫作比例的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项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4869104" y="2020076"/>
            <a:ext cx="431140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两端的两项叫作比例的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外项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935084" y="2020076"/>
            <a:ext cx="412659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中间的两项叫作比例的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内项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,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34" name="图片 3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/>
      <p:bldP spid="30" grpId="0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971604" y="2394548"/>
            <a:ext cx="2484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也可以写成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3659841" y="2090764"/>
            <a:ext cx="594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33" name="Line 55"/>
          <p:cNvSpPr>
            <a:spLocks noChangeShapeType="1"/>
          </p:cNvSpPr>
          <p:nvPr/>
        </p:nvSpPr>
        <p:spPr bwMode="auto">
          <a:xfrm>
            <a:off x="3724138" y="2598219"/>
            <a:ext cx="4321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56"/>
          <p:cNvSpPr txBox="1">
            <a:spLocks noChangeArrowheads="1"/>
          </p:cNvSpPr>
          <p:nvPr/>
        </p:nvSpPr>
        <p:spPr bwMode="auto">
          <a:xfrm>
            <a:off x="3659841" y="2557738"/>
            <a:ext cx="594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4478876" y="2090374"/>
            <a:ext cx="594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</a:p>
        </p:txBody>
      </p:sp>
      <p:sp>
        <p:nvSpPr>
          <p:cNvPr id="36" name="Line 58"/>
          <p:cNvSpPr>
            <a:spLocks noChangeShapeType="1"/>
          </p:cNvSpPr>
          <p:nvPr/>
        </p:nvSpPr>
        <p:spPr bwMode="auto">
          <a:xfrm>
            <a:off x="4544478" y="2595838"/>
            <a:ext cx="4321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59"/>
          <p:cNvSpPr txBox="1">
            <a:spLocks noChangeArrowheads="1"/>
          </p:cNvSpPr>
          <p:nvPr/>
        </p:nvSpPr>
        <p:spPr bwMode="auto">
          <a:xfrm>
            <a:off x="4454997" y="2581491"/>
            <a:ext cx="594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grpSp>
        <p:nvGrpSpPr>
          <p:cNvPr id="38" name="Group 60"/>
          <p:cNvGrpSpPr/>
          <p:nvPr/>
        </p:nvGrpSpPr>
        <p:grpSpPr bwMode="auto">
          <a:xfrm>
            <a:off x="2758095" y="699546"/>
            <a:ext cx="3349574" cy="560788"/>
            <a:chOff x="1635" y="2069"/>
            <a:chExt cx="1971" cy="471"/>
          </a:xfrm>
        </p:grpSpPr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1635" y="2098"/>
              <a:ext cx="45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16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2132" y="2098"/>
              <a:ext cx="36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2728" y="2101"/>
              <a:ext cx="49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32 </a:t>
              </a:r>
              <a:endPara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3201" y="2094"/>
              <a:ext cx="40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  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1963" y="2074"/>
              <a:ext cx="31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3069" y="2069"/>
              <a:ext cx="31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2421" y="2099"/>
              <a:ext cx="36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endPara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6" name="Text Box 68"/>
          <p:cNvSpPr txBox="1">
            <a:spLocks noChangeArrowheads="1"/>
          </p:cNvSpPr>
          <p:nvPr/>
        </p:nvSpPr>
        <p:spPr bwMode="auto">
          <a:xfrm>
            <a:off x="4168654" y="2304529"/>
            <a:ext cx="432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47" name="Oval 35"/>
          <p:cNvSpPr>
            <a:spLocks noChangeArrowheads="1"/>
          </p:cNvSpPr>
          <p:nvPr/>
        </p:nvSpPr>
        <p:spPr bwMode="auto">
          <a:xfrm rot="1531992">
            <a:off x="3594764" y="2375422"/>
            <a:ext cx="1676619" cy="49991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auto">
          <a:xfrm rot="19541944">
            <a:off x="3508564" y="2375073"/>
            <a:ext cx="1782365" cy="477040"/>
          </a:xfrm>
          <a:prstGeom prst="ellips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5544188" y="1991328"/>
            <a:ext cx="936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内项</a:t>
            </a:r>
          </a:p>
        </p:txBody>
      </p:sp>
      <p:sp>
        <p:nvSpPr>
          <p:cNvPr id="50" name="Text Box 72"/>
          <p:cNvSpPr txBox="1">
            <a:spLocks noChangeArrowheads="1"/>
          </p:cNvSpPr>
          <p:nvPr/>
        </p:nvSpPr>
        <p:spPr bwMode="auto">
          <a:xfrm>
            <a:off x="5510577" y="2646173"/>
            <a:ext cx="9671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外项</a:t>
            </a:r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53914" y="2565781"/>
            <a:ext cx="1617872" cy="192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组合 27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  <p:bldP spid="34" grpId="0"/>
      <p:bldP spid="35" grpId="0"/>
      <p:bldP spid="36" grpId="0" animBg="1"/>
      <p:bldP spid="37" grpId="0"/>
      <p:bldP spid="46" grpId="0"/>
      <p:bldP spid="47" grpId="0" animBg="1" autoUpdateAnimBg="0"/>
      <p:bldP spid="48" grpId="0" animBg="1" autoUpdateAnimBg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61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05426" y="2605881"/>
            <a:ext cx="75329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7973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后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天加工的数量和所用时间的比是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______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。         </a:t>
            </a:r>
            <a:endParaRPr lang="en-US" altLang="zh-CN" sz="2400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739804" y="995657"/>
            <a:ext cx="62871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7973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天加工的数量和所用时间的</a:t>
            </a:r>
            <a:endParaRPr lang="en-US" altLang="zh-CN" sz="2400" b="1" dirty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         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比是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______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64952" y="3156897"/>
            <a:ext cx="674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）这两个比能组成比例吗？为什么？</a:t>
            </a:r>
          </a:p>
        </p:txBody>
      </p:sp>
      <p:sp>
        <p:nvSpPr>
          <p:cNvPr id="14" name="矩形 17"/>
          <p:cNvSpPr>
            <a:spLocks noChangeArrowheads="1"/>
          </p:cNvSpPr>
          <p:nvPr/>
        </p:nvSpPr>
        <p:spPr bwMode="auto">
          <a:xfrm>
            <a:off x="4468028" y="1660777"/>
            <a:ext cx="1511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150:3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588224" y="2571752"/>
            <a:ext cx="1008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200:4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9"/>
          <p:cNvSpPr>
            <a:spLocks noChangeArrowheads="1"/>
          </p:cNvSpPr>
          <p:nvPr/>
        </p:nvSpPr>
        <p:spPr bwMode="auto">
          <a:xfrm>
            <a:off x="1979716" y="3624990"/>
            <a:ext cx="3076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 : 3 =200 : 4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7" name="矩形 20"/>
          <p:cNvSpPr>
            <a:spLocks noChangeArrowheads="1"/>
          </p:cNvSpPr>
          <p:nvPr/>
        </p:nvSpPr>
        <p:spPr bwMode="auto">
          <a:xfrm>
            <a:off x="1979716" y="4103098"/>
            <a:ext cx="3072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150 </a:t>
            </a:r>
            <a:r>
              <a:rPr lang="en-US" altLang="en-US" sz="1600" b="1">
                <a:latin typeface="Arial" panose="020B0604020202020204" pitchFamily="34" charset="0"/>
                <a:ea typeface="楷体" panose="02010609060101010101" pitchFamily="49" charset="-122"/>
              </a:rPr>
              <a:t>÷</a:t>
            </a:r>
            <a:r>
              <a:rPr lang="en-US" altLang="zh-CN" sz="1600" b="1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 = 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400" b="1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8" name="矩形 21"/>
          <p:cNvSpPr>
            <a:spLocks noChangeArrowheads="1"/>
          </p:cNvSpPr>
          <p:nvPr/>
        </p:nvSpPr>
        <p:spPr bwMode="auto">
          <a:xfrm>
            <a:off x="4776309" y="4103098"/>
            <a:ext cx="38877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200 </a:t>
            </a:r>
            <a:r>
              <a:rPr lang="en-US" altLang="en-US" sz="1600" b="1" dirty="0">
                <a:latin typeface="Arial" panose="020B0604020202020204" pitchFamily="34" charset="0"/>
                <a:ea typeface="楷体" panose="02010609060101010101" pitchFamily="49" charset="-122"/>
              </a:rPr>
              <a:t>÷</a:t>
            </a:r>
            <a:r>
              <a:rPr lang="en-US" altLang="zh-CN" sz="1600" b="1" dirty="0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 =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</a:p>
        </p:txBody>
      </p:sp>
      <p:grpSp>
        <p:nvGrpSpPr>
          <p:cNvPr id="19" name="Group 45"/>
          <p:cNvGrpSpPr/>
          <p:nvPr/>
        </p:nvGrpSpPr>
        <p:grpSpPr bwMode="auto">
          <a:xfrm>
            <a:off x="1428336" y="1040838"/>
            <a:ext cx="1919802" cy="1447129"/>
            <a:chOff x="0" y="895"/>
            <a:chExt cx="2006072" cy="1928826"/>
          </a:xfrm>
        </p:grpSpPr>
        <p:pic>
          <p:nvPicPr>
            <p:cNvPr id="22" name="Picture 56" descr="C:\Users\ZHN\Desktop\徐爱琴\图片2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895"/>
              <a:ext cx="1881604" cy="1928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181977" y="947535"/>
              <a:ext cx="1714501" cy="943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后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天加工</a:t>
              </a:r>
              <a:endParaRPr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了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200</a:t>
              </a: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个。</a:t>
              </a:r>
              <a:endParaRPr lang="zh-CN" altLang="en-US" sz="2800" b="1" dirty="0">
                <a:latin typeface="Arial" panose="020B060402020202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24" name="矩形 12"/>
            <p:cNvSpPr>
              <a:spLocks noChangeArrowheads="1"/>
            </p:cNvSpPr>
            <p:nvPr/>
          </p:nvSpPr>
          <p:spPr bwMode="auto">
            <a:xfrm>
              <a:off x="124468" y="91770"/>
              <a:ext cx="1881604" cy="943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前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天加工</a:t>
              </a:r>
              <a:endParaRPr lang="en-US" altLang="zh-CN" sz="2000" b="1" dirty="0">
                <a:latin typeface="Arial" panose="020B0604020202020204" pitchFamily="34" charset="0"/>
                <a:ea typeface="楷体" panose="02010609060101010101" pitchFamily="49" charset="-122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了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150</a:t>
              </a:r>
              <a:r>
                <a:rPr lang="zh-CN" altLang="en-US" sz="2000" b="1" dirty="0">
                  <a:latin typeface="Arial" panose="020B0604020202020204" pitchFamily="34" charset="0"/>
                  <a:ea typeface="楷体" panose="02010609060101010101" pitchFamily="49" charset="-122"/>
                </a:rPr>
                <a:t>个， </a:t>
              </a: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26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28" name="图片 27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9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7493" y="838577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2"/>
          <p:cNvGrpSpPr/>
          <p:nvPr/>
        </p:nvGrpSpPr>
        <p:grpSpPr bwMode="auto">
          <a:xfrm>
            <a:off x="1780598" y="1610927"/>
            <a:ext cx="5400675" cy="1079897"/>
            <a:chOff x="0" y="0"/>
            <a:chExt cx="11340" cy="2268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568" y="0"/>
              <a:ext cx="10772" cy="226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350" b="1">
                <a:latin typeface="Arial" panose="020B060402020202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0" y="203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6:9</a:t>
              </a: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225" y="1110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14:20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240" y="280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2720" y="255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2.8:4   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83" y="1223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0.4:0.5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8028" y="1248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0.9:1.2</a:t>
              </a: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7825" y="285"/>
              <a:ext cx="329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2:2.5</a:t>
              </a:r>
            </a:p>
          </p:txBody>
        </p:sp>
        <p:graphicFrame>
          <p:nvGraphicFramePr>
            <p:cNvPr id="17" name="Object 11"/>
            <p:cNvGraphicFramePr>
              <a:graphicFrameLocks noChangeAspect="1"/>
            </p:cNvGraphicFramePr>
            <p:nvPr/>
          </p:nvGraphicFramePr>
          <p:xfrm>
            <a:off x="6125" y="90"/>
            <a:ext cx="448" cy="1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r:id="rId4" imgW="153670" imgH="396875" progId="Equation.3">
                    <p:embed/>
                  </p:oleObj>
                </mc:Choice>
                <mc:Fallback>
                  <p:oleObj r:id="rId4" imgW="153670" imgH="396875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5" y="90"/>
                          <a:ext cx="448" cy="1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2"/>
            <p:cNvGraphicFramePr>
              <a:graphicFrameLocks noChangeAspect="1"/>
            </p:cNvGraphicFramePr>
            <p:nvPr/>
          </p:nvGraphicFramePr>
          <p:xfrm>
            <a:off x="7033" y="90"/>
            <a:ext cx="597" cy="1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r:id="rId6" imgW="205105" imgH="396875" progId="Equation.3">
                    <p:embed/>
                  </p:oleObj>
                </mc:Choice>
                <mc:Fallback>
                  <p:oleObj r:id="rId6" imgW="205105" imgH="396875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3" y="90"/>
                          <a:ext cx="597" cy="1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3"/>
            <p:cNvGraphicFramePr>
              <a:graphicFrameLocks noChangeAspect="1"/>
            </p:cNvGraphicFramePr>
            <p:nvPr/>
          </p:nvGraphicFramePr>
          <p:xfrm>
            <a:off x="4538" y="998"/>
            <a:ext cx="447" cy="1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r:id="rId8" imgW="153670" imgH="396875" progId="Equation.3">
                    <p:embed/>
                  </p:oleObj>
                </mc:Choice>
                <mc:Fallback>
                  <p:oleObj r:id="rId8" imgW="153670" imgH="396875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8" y="998"/>
                          <a:ext cx="447" cy="1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4"/>
            <p:cNvGraphicFramePr>
              <a:graphicFrameLocks noChangeAspect="1"/>
            </p:cNvGraphicFramePr>
            <p:nvPr/>
          </p:nvGraphicFramePr>
          <p:xfrm>
            <a:off x="3743" y="998"/>
            <a:ext cx="410" cy="1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r:id="rId10" imgW="140970" imgH="396875" progId="Equation.3">
                    <p:embed/>
                  </p:oleObj>
                </mc:Choice>
                <mc:Fallback>
                  <p:oleObj r:id="rId10" imgW="140970" imgH="396875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3" y="998"/>
                          <a:ext cx="410" cy="1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304494" y="720079"/>
            <a:ext cx="72999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下列各比中，哪两个能组成比例？请把组成的比例写下来。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3061310" y="2142316"/>
            <a:ext cx="1566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grpSp>
        <p:nvGrpSpPr>
          <p:cNvPr id="25" name="Group 37"/>
          <p:cNvGrpSpPr/>
          <p:nvPr/>
        </p:nvGrpSpPr>
        <p:grpSpPr bwMode="auto">
          <a:xfrm>
            <a:off x="1780595" y="2977712"/>
            <a:ext cx="2318147" cy="402431"/>
            <a:chOff x="0" y="0"/>
            <a:chExt cx="1947" cy="338"/>
          </a:xfrm>
        </p:grpSpPr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0" y="0"/>
              <a:ext cx="131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14:20</a:t>
              </a:r>
              <a:r>
                <a:rPr lang="en-US" altLang="zh-CN" sz="2000" b="1">
                  <a:solidFill>
                    <a:srgbClr val="FF33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631" y="2"/>
              <a:ext cx="131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Arial" panose="020B0604020202020204" pitchFamily="34" charset="0"/>
                </a:rPr>
                <a:t>2.8:4   </a:t>
              </a:r>
            </a:p>
          </p:txBody>
        </p:sp>
      </p:grpSp>
      <p:grpSp>
        <p:nvGrpSpPr>
          <p:cNvPr id="28" name="Group 40"/>
          <p:cNvGrpSpPr/>
          <p:nvPr/>
        </p:nvGrpSpPr>
        <p:grpSpPr bwMode="auto">
          <a:xfrm>
            <a:off x="4655725" y="2959211"/>
            <a:ext cx="2430065" cy="407193"/>
            <a:chOff x="0" y="0"/>
            <a:chExt cx="2041" cy="342"/>
          </a:xfrm>
        </p:grpSpPr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0" y="6"/>
              <a:ext cx="131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Arial" panose="020B0604020202020204" pitchFamily="34" charset="0"/>
                </a:rPr>
                <a:t>0.4:0.5 =</a:t>
              </a:r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725" y="0"/>
              <a:ext cx="131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Arial" panose="020B0604020202020204" pitchFamily="34" charset="0"/>
                </a:rPr>
                <a:t>2:2.5</a:t>
              </a:r>
            </a:p>
          </p:txBody>
        </p:sp>
      </p:grpSp>
      <p:grpSp>
        <p:nvGrpSpPr>
          <p:cNvPr id="31" name="Group 50"/>
          <p:cNvGrpSpPr/>
          <p:nvPr/>
        </p:nvGrpSpPr>
        <p:grpSpPr bwMode="auto">
          <a:xfrm>
            <a:off x="2192317" y="3627003"/>
            <a:ext cx="1819265" cy="672941"/>
            <a:chOff x="0" y="-53"/>
            <a:chExt cx="3819" cy="1413"/>
          </a:xfrm>
        </p:grpSpPr>
        <p:grpSp>
          <p:nvGrpSpPr>
            <p:cNvPr id="32" name="Group 51"/>
            <p:cNvGrpSpPr/>
            <p:nvPr/>
          </p:nvGrpSpPr>
          <p:grpSpPr bwMode="auto">
            <a:xfrm>
              <a:off x="0" y="-53"/>
              <a:ext cx="3819" cy="1408"/>
              <a:chOff x="0" y="-60"/>
              <a:chExt cx="3819" cy="1408"/>
            </a:xfrm>
          </p:grpSpPr>
          <p:sp>
            <p:nvSpPr>
              <p:cNvPr id="41" name="Text Box 52"/>
              <p:cNvSpPr txBox="1">
                <a:spLocks noChangeArrowheads="1"/>
              </p:cNvSpPr>
              <p:nvPr/>
            </p:nvSpPr>
            <p:spPr bwMode="auto">
              <a:xfrm>
                <a:off x="2057" y="223"/>
                <a:ext cx="1050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</a:p>
            </p:txBody>
          </p:sp>
          <p:sp>
            <p:nvSpPr>
              <p:cNvPr id="42" name="Text Box 53"/>
              <p:cNvSpPr txBox="1">
                <a:spLocks noChangeArrowheads="1"/>
              </p:cNvSpPr>
              <p:nvPr/>
            </p:nvSpPr>
            <p:spPr bwMode="auto">
              <a:xfrm>
                <a:off x="422" y="195"/>
                <a:ext cx="680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  <a:endParaRPr lang="en-US" altLang="zh-CN" sz="2000" b="1">
                  <a:solidFill>
                    <a:srgbClr val="FF33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Text Box 54"/>
              <p:cNvSpPr txBox="1">
                <a:spLocks noChangeArrowheads="1"/>
              </p:cNvSpPr>
              <p:nvPr/>
            </p:nvSpPr>
            <p:spPr bwMode="auto">
              <a:xfrm>
                <a:off x="1269" y="250"/>
                <a:ext cx="740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=</a:t>
                </a:r>
              </a:p>
            </p:txBody>
          </p:sp>
          <p:grpSp>
            <p:nvGrpSpPr>
              <p:cNvPr id="44" name="Group 55"/>
              <p:cNvGrpSpPr/>
              <p:nvPr/>
            </p:nvGrpSpPr>
            <p:grpSpPr bwMode="auto">
              <a:xfrm>
                <a:off x="0" y="-60"/>
                <a:ext cx="1139" cy="1408"/>
                <a:chOff x="0" y="-24"/>
                <a:chExt cx="456" cy="563"/>
              </a:xfrm>
            </p:grpSpPr>
            <p:sp>
              <p:nvSpPr>
                <p:cNvPr id="4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" y="-24"/>
                  <a:ext cx="453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000" b="1" dirty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5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0" y="203"/>
                  <a:ext cx="453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0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8</a:t>
                  </a:r>
                  <a:r>
                    <a:rPr lang="en-US" altLang="zh-CN" sz="2000" b="1">
                      <a:solidFill>
                        <a:srgbClr val="FF33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51" name="Line 58"/>
                <p:cNvSpPr>
                  <a:spLocks noChangeShapeType="1"/>
                </p:cNvSpPr>
                <p:nvPr/>
              </p:nvSpPr>
              <p:spPr bwMode="auto">
                <a:xfrm>
                  <a:off x="56" y="254"/>
                  <a:ext cx="20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 sz="2000"/>
                </a:p>
              </p:txBody>
            </p:sp>
          </p:grpSp>
          <p:grpSp>
            <p:nvGrpSpPr>
              <p:cNvPr id="45" name="Group 59"/>
              <p:cNvGrpSpPr/>
              <p:nvPr/>
            </p:nvGrpSpPr>
            <p:grpSpPr bwMode="auto">
              <a:xfrm>
                <a:off x="2567" y="-60"/>
                <a:ext cx="1252" cy="1405"/>
                <a:chOff x="-28" y="-24"/>
                <a:chExt cx="501" cy="562"/>
              </a:xfrm>
            </p:grpSpPr>
            <p:sp>
              <p:nvSpPr>
                <p:cNvPr id="4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0" y="-24"/>
                  <a:ext cx="453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0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4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-28" y="202"/>
                  <a:ext cx="453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000" b="1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10</a:t>
                  </a:r>
                  <a:r>
                    <a:rPr lang="en-US" altLang="zh-CN" sz="2000" b="1">
                      <a:solidFill>
                        <a:srgbClr val="FF33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48" name="Line 62"/>
                <p:cNvSpPr>
                  <a:spLocks noChangeShapeType="1"/>
                </p:cNvSpPr>
                <p:nvPr/>
              </p:nvSpPr>
              <p:spPr bwMode="auto">
                <a:xfrm>
                  <a:off x="48" y="254"/>
                  <a:ext cx="20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 sz="2000"/>
                </a:p>
              </p:txBody>
            </p:sp>
          </p:grpSp>
        </p:grpSp>
        <p:grpSp>
          <p:nvGrpSpPr>
            <p:cNvPr id="33" name="Group 63"/>
            <p:cNvGrpSpPr/>
            <p:nvPr/>
          </p:nvGrpSpPr>
          <p:grpSpPr bwMode="auto">
            <a:xfrm>
              <a:off x="762" y="-52"/>
              <a:ext cx="1170" cy="1400"/>
              <a:chOff x="0" y="-21"/>
              <a:chExt cx="468" cy="561"/>
            </a:xfrm>
          </p:grpSpPr>
          <p:sp>
            <p:nvSpPr>
              <p:cNvPr id="38" name="Text Box 64"/>
              <p:cNvSpPr txBox="1">
                <a:spLocks noChangeArrowheads="1"/>
              </p:cNvSpPr>
              <p:nvPr/>
            </p:nvSpPr>
            <p:spPr bwMode="auto">
              <a:xfrm>
                <a:off x="15" y="-21"/>
                <a:ext cx="453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9" name="Text Box 65"/>
              <p:cNvSpPr txBox="1">
                <a:spLocks noChangeArrowheads="1"/>
              </p:cNvSpPr>
              <p:nvPr/>
            </p:nvSpPr>
            <p:spPr bwMode="auto">
              <a:xfrm>
                <a:off x="0" y="203"/>
                <a:ext cx="453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Arial" panose="020B0604020202020204" pitchFamily="34" charset="0"/>
                  </a:rPr>
                  <a:t>4</a:t>
                </a:r>
                <a:r>
                  <a:rPr lang="en-US" altLang="zh-CN" sz="20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</a:p>
            </p:txBody>
          </p:sp>
          <p:sp>
            <p:nvSpPr>
              <p:cNvPr id="40" name="Line 66"/>
              <p:cNvSpPr>
                <a:spLocks noChangeShapeType="1"/>
              </p:cNvSpPr>
              <p:nvPr/>
            </p:nvSpPr>
            <p:spPr bwMode="auto">
              <a:xfrm>
                <a:off x="53" y="254"/>
                <a:ext cx="203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 sz="2000"/>
              </a:p>
            </p:txBody>
          </p:sp>
        </p:grpSp>
        <p:grpSp>
          <p:nvGrpSpPr>
            <p:cNvPr id="34" name="Group 67"/>
            <p:cNvGrpSpPr/>
            <p:nvPr/>
          </p:nvGrpSpPr>
          <p:grpSpPr bwMode="auto">
            <a:xfrm>
              <a:off x="1782" y="-53"/>
              <a:ext cx="1173" cy="1413"/>
              <a:chOff x="-22" y="-26"/>
              <a:chExt cx="469" cy="565"/>
            </a:xfrm>
          </p:grpSpPr>
          <p:sp>
            <p:nvSpPr>
              <p:cNvPr id="35" name="Text Box 68"/>
              <p:cNvSpPr txBox="1">
                <a:spLocks noChangeArrowheads="1"/>
              </p:cNvSpPr>
              <p:nvPr/>
            </p:nvSpPr>
            <p:spPr bwMode="auto">
              <a:xfrm>
                <a:off x="-6" y="-26"/>
                <a:ext cx="45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6" name="Text Box 69"/>
              <p:cNvSpPr txBox="1">
                <a:spLocks noChangeArrowheads="1"/>
              </p:cNvSpPr>
              <p:nvPr/>
            </p:nvSpPr>
            <p:spPr bwMode="auto">
              <a:xfrm>
                <a:off x="-22" y="203"/>
                <a:ext cx="45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Arial" panose="020B0604020202020204" pitchFamily="34" charset="0"/>
                  </a:rPr>
                  <a:t>4</a:t>
                </a:r>
                <a:r>
                  <a:rPr lang="en-US" altLang="zh-CN" sz="2000" b="1" dirty="0">
                    <a:solidFill>
                      <a:srgbClr val="FF33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37" name="Line 70"/>
              <p:cNvSpPr>
                <a:spLocks noChangeShapeType="1"/>
              </p:cNvSpPr>
              <p:nvPr/>
            </p:nvSpPr>
            <p:spPr bwMode="auto">
              <a:xfrm>
                <a:off x="12" y="254"/>
                <a:ext cx="203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 sz="2000"/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7859446" y="4577297"/>
            <a:ext cx="1105042" cy="370719"/>
            <a:chOff x="7643422" y="4681236"/>
            <a:chExt cx="1105042" cy="370719"/>
          </a:xfrm>
        </p:grpSpPr>
        <p:pic>
          <p:nvPicPr>
            <p:cNvPr id="53" name="图片 52">
              <a:hlinkClick r:id="rId12" action="ppaction://hlinksldjump"/>
            </p:cNvPr>
            <p:cNvPicPr>
              <a:picLocks noChangeAspect="1"/>
            </p:cNvPicPr>
            <p:nvPr/>
          </p:nvPicPr>
          <p:blipFill>
            <a:blip r:embed="rId1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54" name="文本框 26">
              <a:hlinkClick r:id="rId1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全屏显示(16:9)</PresentationFormat>
  <Paragraphs>172</Paragraphs>
  <Slides>12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Impact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2023-01-17T00:24:48Z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A6D53D4D36404471B8F2E8BE2B142289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