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handoutMasterIdLst>
    <p:handoutMasterId r:id="rId32"/>
  </p:handoutMasterIdLst>
  <p:sldIdLst>
    <p:sldId id="323" r:id="rId2"/>
    <p:sldId id="319" r:id="rId3"/>
    <p:sldId id="332" r:id="rId4"/>
    <p:sldId id="366" r:id="rId5"/>
    <p:sldId id="388" r:id="rId6"/>
    <p:sldId id="370" r:id="rId7"/>
    <p:sldId id="389" r:id="rId8"/>
    <p:sldId id="325" r:id="rId9"/>
    <p:sldId id="352" r:id="rId10"/>
    <p:sldId id="367" r:id="rId11"/>
    <p:sldId id="396" r:id="rId12"/>
    <p:sldId id="372" r:id="rId13"/>
    <p:sldId id="339" r:id="rId14"/>
    <p:sldId id="340" r:id="rId15"/>
    <p:sldId id="390" r:id="rId16"/>
    <p:sldId id="391" r:id="rId17"/>
    <p:sldId id="368" r:id="rId18"/>
    <p:sldId id="397" r:id="rId19"/>
    <p:sldId id="375" r:id="rId20"/>
    <p:sldId id="376" r:id="rId21"/>
    <p:sldId id="377" r:id="rId22"/>
    <p:sldId id="378" r:id="rId23"/>
    <p:sldId id="379" r:id="rId24"/>
    <p:sldId id="392" r:id="rId25"/>
    <p:sldId id="393" r:id="rId26"/>
    <p:sldId id="394" r:id="rId27"/>
    <p:sldId id="398" r:id="rId28"/>
    <p:sldId id="395" r:id="rId29"/>
    <p:sldId id="327" r:id="rId30"/>
  </p:sldIdLst>
  <p:sldSz cx="12192000" cy="6858000"/>
  <p:notesSz cx="7104063" cy="10234613"/>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43">
          <p15:clr>
            <a:srgbClr val="A4A3A4"/>
          </p15:clr>
        </p15:guide>
        <p15:guide id="2" pos="38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6CF"/>
    <a:srgbClr val="0000FF"/>
    <a:srgbClr val="2E74B6"/>
    <a:srgbClr val="B9B9B9"/>
    <a:srgbClr val="BABABA"/>
    <a:srgbClr val="187E72"/>
    <a:srgbClr val="00A6AD"/>
    <a:srgbClr val="C50023"/>
    <a:srgbClr val="F1A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20" y="-90"/>
      </p:cViewPr>
      <p:guideLst>
        <p:guide orient="horz" pos="2243"/>
        <p:guide pos="381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90"/>
            </a:lvl1pPr>
          </a:lstStyle>
          <a:p>
            <a:endParaRPr lang="zh-CN" altLang="en-US"/>
          </a:p>
        </p:txBody>
      </p:sp>
      <p:sp>
        <p:nvSpPr>
          <p:cNvPr id="3" name="日期占位符 2"/>
          <p:cNvSpPr>
            <a:spLocks noGrp="1"/>
          </p:cNvSpPr>
          <p:nvPr>
            <p:ph type="dt" sz="quarter" idx="1"/>
          </p:nvPr>
        </p:nvSpPr>
        <p:spPr>
          <a:xfrm>
            <a:off x="4167998" y="0"/>
            <a:ext cx="3188595" cy="574719"/>
          </a:xfrm>
          <a:prstGeom prst="rect">
            <a:avLst/>
          </a:prstGeom>
        </p:spPr>
        <p:txBody>
          <a:bodyPr vert="horz" lIns="91440" tIns="45720" rIns="91440" bIns="45720" rtlCol="0"/>
          <a:lstStyle>
            <a:lvl1pPr algn="r">
              <a:defRPr sz="1290"/>
            </a:lvl1pPr>
          </a:lstStyle>
          <a:p>
            <a:fld id="{0F9B84EA-7D68-4D60-9CB1-D50884785D1C}" type="datetimeFigureOut">
              <a:rPr lang="zh-CN" altLang="en-US" smtClean="0"/>
              <a:t>2023-01-17</a:t>
            </a:fld>
            <a:endParaRPr lang="zh-CN" altLang="en-US"/>
          </a:p>
        </p:txBody>
      </p:sp>
      <p:sp>
        <p:nvSpPr>
          <p:cNvPr id="4" name="页脚占位符 3"/>
          <p:cNvSpPr>
            <a:spLocks noGrp="1"/>
          </p:cNvSpPr>
          <p:nvPr>
            <p:ph type="ftr" sz="quarter" idx="2"/>
          </p:nvPr>
        </p:nvSpPr>
        <p:spPr>
          <a:xfrm>
            <a:off x="0" y="10879875"/>
            <a:ext cx="3188595" cy="574718"/>
          </a:xfrm>
          <a:prstGeom prst="rect">
            <a:avLst/>
          </a:prstGeom>
        </p:spPr>
        <p:txBody>
          <a:bodyPr vert="horz" lIns="91440" tIns="45720" rIns="91440" bIns="45720" rtlCol="0" anchor="b"/>
          <a:lstStyle>
            <a:lvl1pPr algn="l">
              <a:defRPr sz="1290"/>
            </a:lvl1pPr>
          </a:lstStyle>
          <a:p>
            <a:endParaRPr lang="zh-CN" altLang="en-US"/>
          </a:p>
        </p:txBody>
      </p:sp>
      <p:sp>
        <p:nvSpPr>
          <p:cNvPr id="5" name="灯片编号占位符 4"/>
          <p:cNvSpPr>
            <a:spLocks noGrp="1"/>
          </p:cNvSpPr>
          <p:nvPr>
            <p:ph type="sldNum" sz="quarter" idx="3"/>
          </p:nvPr>
        </p:nvSpPr>
        <p:spPr>
          <a:xfrm>
            <a:off x="4167998" y="10879875"/>
            <a:ext cx="3188595" cy="574718"/>
          </a:xfrm>
          <a:prstGeom prst="rect">
            <a:avLst/>
          </a:prstGeom>
        </p:spPr>
        <p:txBody>
          <a:bodyPr vert="horz" lIns="91440" tIns="45720" rIns="91440" bIns="45720" rtlCol="0" anchor="b"/>
          <a:lstStyle>
            <a:lvl1pPr algn="r">
              <a:defRPr sz="129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167998" y="0"/>
            <a:ext cx="3188595" cy="574719"/>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2023-01-17</a:t>
            </a:fld>
            <a:endParaRPr lang="zh-CN" altLang="en-US"/>
          </a:p>
        </p:txBody>
      </p:sp>
      <p:sp>
        <p:nvSpPr>
          <p:cNvPr id="4" name="幻灯片图像占位符 3"/>
          <p:cNvSpPr>
            <a:spLocks noGrp="1" noRot="1" noChangeAspect="1"/>
          </p:cNvSpPr>
          <p:nvPr>
            <p:ph type="sldImg" idx="2"/>
          </p:nvPr>
        </p:nvSpPr>
        <p:spPr>
          <a:xfrm>
            <a:off x="242770" y="1431824"/>
            <a:ext cx="6872756" cy="38659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35830" y="5512523"/>
            <a:ext cx="5886637" cy="4510246"/>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10879875"/>
            <a:ext cx="3188595" cy="574718"/>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167998" y="10879875"/>
            <a:ext cx="3188595" cy="574718"/>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5" name="矩形 4"/>
          <p:cNvSpPr/>
          <p:nvPr userDrawn="1"/>
        </p:nvSpPr>
        <p:spPr>
          <a:xfrm>
            <a:off x="1270" y="142875"/>
            <a:ext cx="158115" cy="5340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userDrawn="1"/>
        </p:nvSpPr>
        <p:spPr>
          <a:xfrm>
            <a:off x="-35560" y="6708775"/>
            <a:ext cx="12280265" cy="1454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2023-01-17</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2023-01-17</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平行四边形 2"/>
          <p:cNvSpPr/>
          <p:nvPr/>
        </p:nvSpPr>
        <p:spPr>
          <a:xfrm>
            <a:off x="-2254885" y="1036320"/>
            <a:ext cx="16614140" cy="2753995"/>
          </a:xfrm>
          <a:prstGeom prst="parallelogram">
            <a:avLst>
              <a:gd name="adj" fmla="val 45244"/>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4" name="平行四边形 3"/>
          <p:cNvSpPr/>
          <p:nvPr/>
        </p:nvSpPr>
        <p:spPr>
          <a:xfrm>
            <a:off x="-1979930" y="1036320"/>
            <a:ext cx="4958080" cy="2753995"/>
          </a:xfrm>
          <a:prstGeom prst="parallelogram">
            <a:avLst>
              <a:gd name="adj" fmla="val 44396"/>
            </a:avLst>
          </a:prstGeom>
          <a:blipFill dpi="0" rotWithShape="1">
            <a:blip r:embed="rId2"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9" name="Rectangle 5"/>
          <p:cNvSpPr/>
          <p:nvPr/>
        </p:nvSpPr>
        <p:spPr>
          <a:xfrm>
            <a:off x="924929" y="4256226"/>
            <a:ext cx="10658901" cy="646331"/>
          </a:xfrm>
          <a:prstGeom prst="rect">
            <a:avLst/>
          </a:prstGeom>
          <a:noFill/>
          <a:ln w="9525">
            <a:noFill/>
          </a:ln>
        </p:spPr>
        <p:txBody>
          <a:bodyPr wrap="squar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algn="ctr">
              <a:buNone/>
            </a:pPr>
            <a:r>
              <a:rPr lang="zh-CN" altLang="en-US" sz="3600" dirty="0" smtClean="0">
                <a:latin typeface="微软雅黑" panose="020B0503020204020204" charset="-122"/>
                <a:ea typeface="微软雅黑" panose="020B0503020204020204" charset="-122"/>
                <a:cs typeface="微软雅黑" panose="020B0503020204020204" charset="-122"/>
              </a:rPr>
              <a:t>第</a:t>
            </a:r>
            <a:r>
              <a:rPr lang="en-US" altLang="zh-CN" sz="3600" dirty="0" smtClean="0">
                <a:latin typeface="微软雅黑" panose="020B0503020204020204" charset="-122"/>
                <a:ea typeface="微软雅黑" panose="020B0503020204020204" charset="-122"/>
                <a:cs typeface="微软雅黑" panose="020B0503020204020204" charset="-122"/>
              </a:rPr>
              <a:t>4</a:t>
            </a:r>
            <a:r>
              <a:rPr lang="zh-CN" altLang="en-US" sz="3600" dirty="0" smtClean="0">
                <a:latin typeface="微软雅黑" panose="020B0503020204020204" charset="-122"/>
                <a:ea typeface="微软雅黑" panose="020B0503020204020204" charset="-122"/>
                <a:cs typeface="微软雅黑" panose="020B0503020204020204" charset="-122"/>
              </a:rPr>
              <a:t>课时</a:t>
            </a:r>
          </a:p>
        </p:txBody>
      </p:sp>
      <p:sp>
        <p:nvSpPr>
          <p:cNvPr id="7" name="文本框 5"/>
          <p:cNvSpPr txBox="1"/>
          <p:nvPr/>
        </p:nvSpPr>
        <p:spPr>
          <a:xfrm>
            <a:off x="2396605" y="1191980"/>
            <a:ext cx="9437521" cy="2308324"/>
          </a:xfrm>
          <a:prstGeom prst="rect">
            <a:avLst/>
          </a:prstGeom>
          <a:noFill/>
        </p:spPr>
        <p:txBody>
          <a:bodyPr wrap="square" rtlCol="0">
            <a:spAutoFit/>
          </a:bodyPr>
          <a:lstStyle/>
          <a:p>
            <a:pPr algn="ctr"/>
            <a:r>
              <a:rPr lang="en-US" altLang="en-US" sz="4800" b="1" dirty="0" smtClean="0">
                <a:solidFill>
                  <a:schemeClr val="bg1"/>
                </a:solidFill>
                <a:latin typeface="微软雅黑" panose="020B0503020204020204" charset="-122"/>
                <a:ea typeface="微软雅黑" panose="020B0503020204020204" charset="-122"/>
              </a:rPr>
              <a:t>Unit 2</a:t>
            </a:r>
            <a:endParaRPr lang="en-US" altLang="zh-CN" sz="4800" b="1" dirty="0" smtClean="0">
              <a:solidFill>
                <a:schemeClr val="bg1"/>
              </a:solidFill>
              <a:latin typeface="微软雅黑" panose="020B0503020204020204" charset="-122"/>
              <a:ea typeface="微软雅黑" panose="020B0503020204020204" charset="-122"/>
            </a:endParaRPr>
          </a:p>
          <a:p>
            <a:pPr algn="ctr"/>
            <a:r>
              <a:rPr lang="en-US" altLang="en-US" sz="4800" b="1" dirty="0" smtClean="0">
                <a:solidFill>
                  <a:schemeClr val="bg1"/>
                </a:solidFill>
                <a:latin typeface="微软雅黑" panose="020B0503020204020204" charset="-122"/>
                <a:ea typeface="微软雅黑" panose="020B0503020204020204" charset="-122"/>
              </a:rPr>
              <a:t>I think that </a:t>
            </a:r>
            <a:r>
              <a:rPr lang="en-US" altLang="en-US" sz="4800" b="1" dirty="0" err="1" smtClean="0">
                <a:solidFill>
                  <a:schemeClr val="bg1"/>
                </a:solidFill>
                <a:latin typeface="微软雅黑" panose="020B0503020204020204" charset="-122"/>
                <a:ea typeface="微软雅黑" panose="020B0503020204020204" charset="-122"/>
              </a:rPr>
              <a:t>mooncakes</a:t>
            </a:r>
            <a:r>
              <a:rPr lang="en-US" altLang="en-US" sz="4800" b="1" dirty="0" smtClean="0">
                <a:solidFill>
                  <a:schemeClr val="bg1"/>
                </a:solidFill>
                <a:latin typeface="微软雅黑" panose="020B0503020204020204" charset="-122"/>
                <a:ea typeface="微软雅黑" panose="020B0503020204020204" charset="-122"/>
              </a:rPr>
              <a:t> are delicious</a:t>
            </a:r>
            <a:r>
              <a:rPr lang="zh-CN" altLang="en-US" sz="4800" b="1" dirty="0" smtClean="0">
                <a:solidFill>
                  <a:schemeClr val="bg1"/>
                </a:solidFill>
                <a:latin typeface="微软雅黑" panose="020B0503020204020204" charset="-122"/>
                <a:ea typeface="微软雅黑" panose="020B0503020204020204" charset="-122"/>
              </a:rPr>
              <a:t>！</a:t>
            </a:r>
            <a:r>
              <a:rPr lang="en-US" altLang="en-US" sz="4800" b="1" dirty="0" smtClean="0">
                <a:solidFill>
                  <a:schemeClr val="bg1"/>
                </a:solidFill>
                <a:latin typeface="微软雅黑" panose="020B0503020204020204" charset="-122"/>
                <a:ea typeface="微软雅黑" panose="020B0503020204020204" charset="-122"/>
              </a:rPr>
              <a:t> </a:t>
            </a:r>
            <a:endParaRPr lang="zh-CN" altLang="en-US" sz="4800" b="1" dirty="0" smtClean="0">
              <a:solidFill>
                <a:schemeClr val="bg1"/>
              </a:solidFill>
              <a:latin typeface="微软雅黑" panose="020B0503020204020204" charset="-122"/>
              <a:ea typeface="微软雅黑" panose="020B0503020204020204" charset="-122"/>
            </a:endParaRPr>
          </a:p>
        </p:txBody>
      </p:sp>
      <p:sp>
        <p:nvSpPr>
          <p:cNvPr id="6" name="矩形 5"/>
          <p:cNvSpPr/>
          <p:nvPr/>
        </p:nvSpPr>
        <p:spPr>
          <a:xfrm>
            <a:off x="0" y="5801183"/>
            <a:ext cx="12192000" cy="565150"/>
          </a:xfrm>
          <a:prstGeom prst="rect">
            <a:avLst/>
          </a:prstGeom>
        </p:spPr>
        <p:txBody>
          <a:bodyPr wrap="square">
            <a:spAutoFit/>
          </a:bodyPr>
          <a:lstStyle/>
          <a:p>
            <a:pPr marL="342900" lvl="0" indent="-342900" algn="ctr" fontAlgn="base">
              <a:lnSpc>
                <a:spcPct val="110000"/>
              </a:lnSpc>
              <a:spcBef>
                <a:spcPct val="0"/>
              </a:spcBef>
              <a:spcAft>
                <a:spcPct val="0"/>
              </a:spcAft>
            </a:pPr>
            <a:r>
              <a:rPr lang="en-US" altLang="zh-CN" sz="2800" b="1" kern="0" smtClean="0">
                <a:solidFill>
                  <a:srgbClr val="000000"/>
                </a:solidFill>
                <a:latin typeface="微软雅黑" panose="020B0503020204020204" charset="-122"/>
                <a:ea typeface="微软雅黑" panose="020B0503020204020204" charset="-122"/>
                <a:sym typeface="+mn-ea"/>
              </a:rPr>
              <a:t>WWW.PPT818.COM</a:t>
            </a:r>
            <a:endParaRPr lang="en-US" altLang="zh-CN" sz="2800" b="1" kern="0" dirty="0">
              <a:solidFill>
                <a:srgbClr val="000000"/>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000" fill="hold">
                                          <p:stCondLst>
                                            <p:cond delay="0"/>
                                          </p:stCondLst>
                                        </p:cTn>
                                        <p:tgtEl>
                                          <p:spTgt spid="7"/>
                                        </p:tgtEl>
                                        <p:attrNameLst>
                                          <p:attrName>style.visibility</p:attrName>
                                        </p:attrNameLst>
                                      </p:cBhvr>
                                      <p:to>
                                        <p:strVal val="visible"/>
                                      </p:to>
                                    </p:set>
                                    <p:animEffect transition="in" filter="box(in)">
                                      <p:cBhvr>
                                        <p:cTn id="15" dur="1000"/>
                                        <p:tgtEl>
                                          <p:spTgt spid="7"/>
                                        </p:tgtEl>
                                      </p:cBhvr>
                                    </p:animEffect>
                                  </p:childTnLst>
                                </p:cTn>
                              </p:par>
                            </p:childTnLst>
                          </p:cTn>
                        </p:par>
                        <p:par>
                          <p:cTn id="16" fill="hold">
                            <p:stCondLst>
                              <p:cond delay="2000"/>
                            </p:stCondLst>
                            <p:childTnLst>
                              <p:par>
                                <p:cTn id="17" presetID="21" presetClass="entr" presetSubtype="3" fill="hold" grpId="0" nodeType="afterEffect">
                                  <p:stCondLst>
                                    <p:cond delay="0"/>
                                  </p:stCondLst>
                                  <p:childTnLst>
                                    <p:set>
                                      <p:cBhvr>
                                        <p:cTn id="18" dur="500" fill="hold">
                                          <p:stCondLst>
                                            <p:cond delay="0"/>
                                          </p:stCondLst>
                                        </p:cTn>
                                        <p:tgtEl>
                                          <p:spTgt spid="9"/>
                                        </p:tgtEl>
                                        <p:attrNameLst>
                                          <p:attrName>style.visibility</p:attrName>
                                        </p:attrNameLst>
                                      </p:cBhvr>
                                      <p:to>
                                        <p:strVal val="visible"/>
                                      </p:to>
                                    </p:set>
                                    <p:animEffect transition="in" filter="wheel(3)">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9"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25555" y="1461048"/>
            <a:ext cx="11072192" cy="2169825"/>
          </a:xfrm>
          <a:prstGeom prst="rect">
            <a:avLst/>
          </a:prstGeom>
          <a:noFill/>
        </p:spPr>
        <p:txBody>
          <a:bodyPr wrap="square" rtlCol="0">
            <a:spAutoFit/>
          </a:bodyPr>
          <a:lstStyle/>
          <a:p>
            <a:pPr>
              <a:lnSpc>
                <a:spcPct val="150000"/>
              </a:lnSpc>
            </a:pPr>
            <a:r>
              <a:rPr lang="en-US" sz="3000" b="1" dirty="0" smtClean="0"/>
              <a:t>(</a:t>
            </a:r>
            <a:r>
              <a:rPr lang="zh-CN" altLang="en-US" sz="3000" b="1" dirty="0" smtClean="0"/>
              <a:t>　　</a:t>
            </a:r>
            <a:r>
              <a:rPr lang="en-US" sz="3000" b="1" dirty="0" smtClean="0"/>
              <a:t>)3.It is my favorite song. It always reminds me ________ the </a:t>
            </a:r>
          </a:p>
          <a:p>
            <a:pPr indent="1252855">
              <a:lnSpc>
                <a:spcPct val="150000"/>
              </a:lnSpc>
            </a:pPr>
            <a:r>
              <a:rPr lang="en-US" sz="3000" b="1" dirty="0" smtClean="0"/>
              <a:t>movie </a:t>
            </a:r>
            <a:r>
              <a:rPr lang="en-US" sz="3000" b="1" i="1" dirty="0" smtClean="0"/>
              <a:t>Titanic</a:t>
            </a:r>
            <a:r>
              <a:rPr lang="en-US" sz="3000" b="1" dirty="0" smtClean="0"/>
              <a:t>. </a:t>
            </a:r>
            <a:endParaRPr lang="zh-CN" altLang="en-US" sz="3000" dirty="0" smtClean="0"/>
          </a:p>
          <a:p>
            <a:pPr indent="1252855">
              <a:lnSpc>
                <a:spcPct val="150000"/>
              </a:lnSpc>
            </a:pPr>
            <a:r>
              <a:rPr lang="en-US" sz="3000" b="1" dirty="0" smtClean="0"/>
              <a:t>A</a:t>
            </a:r>
            <a:r>
              <a:rPr lang="zh-CN" altLang="en-US" sz="3000" b="1" dirty="0" smtClean="0"/>
              <a:t>．</a:t>
            </a:r>
            <a:r>
              <a:rPr lang="en-US" sz="3000" b="1" dirty="0" smtClean="0"/>
              <a:t>for  		B</a:t>
            </a:r>
            <a:r>
              <a:rPr lang="zh-CN" altLang="en-US" sz="3000" b="1" dirty="0" smtClean="0"/>
              <a:t>．</a:t>
            </a:r>
            <a:r>
              <a:rPr lang="en-US" sz="3000" b="1" dirty="0" smtClean="0"/>
              <a:t>about 		 C</a:t>
            </a:r>
            <a:r>
              <a:rPr lang="zh-CN" altLang="en-US" sz="3000" b="1" dirty="0" smtClean="0"/>
              <a:t>．</a:t>
            </a:r>
            <a:r>
              <a:rPr lang="en-US" sz="3000" b="1" dirty="0" smtClean="0"/>
              <a:t>of  		D</a:t>
            </a:r>
            <a:r>
              <a:rPr lang="zh-CN" altLang="en-US" sz="3000" b="1" dirty="0" smtClean="0"/>
              <a:t>．</a:t>
            </a:r>
            <a:r>
              <a:rPr lang="en-US" sz="3000" b="1" dirty="0" smtClean="0"/>
              <a:t>With</a:t>
            </a:r>
          </a:p>
        </p:txBody>
      </p:sp>
      <p:sp>
        <p:nvSpPr>
          <p:cNvPr id="4" name="Rectangle 1"/>
          <p:cNvSpPr>
            <a:spLocks noChangeArrowheads="1"/>
          </p:cNvSpPr>
          <p:nvPr/>
        </p:nvSpPr>
        <p:spPr bwMode="auto">
          <a:xfrm>
            <a:off x="1143000" y="1689652"/>
            <a:ext cx="407484" cy="461665"/>
          </a:xfrm>
          <a:prstGeom prst="rect">
            <a:avLst/>
          </a:prstGeom>
          <a:noFill/>
          <a:ln w="9525">
            <a:noFill/>
            <a:miter lim="800000"/>
          </a:ln>
          <a:effectLst/>
        </p:spPr>
        <p:txBody>
          <a:bodyPr vert="horz" wrap="none" lIns="91440" tIns="45720" rIns="91440" bIns="45720" numCol="1" anchor="ctr" anchorCtr="0" compatLnSpc="1">
            <a:spAutoFit/>
          </a:bodyPr>
          <a:lstStyle/>
          <a:p>
            <a:pPr lvl="0" fontAlgn="base">
              <a:spcBef>
                <a:spcPct val="0"/>
              </a:spcBef>
              <a:spcAft>
                <a:spcPct val="0"/>
              </a:spcAft>
            </a:pPr>
            <a:r>
              <a:rPr lang="en-US" sz="2400" b="1" dirty="0" smtClean="0">
                <a:solidFill>
                  <a:srgbClr val="57C6CF"/>
                </a:solidFill>
              </a:rPr>
              <a:t>C</a:t>
            </a:r>
            <a:endParaRPr kumimoji="0" lang="zh-CN" altLang="en-US" sz="2400" b="1" i="0" u="none" strike="noStrike" cap="none" normalizeH="0" baseline="0" dirty="0" smtClean="0">
              <a:ln>
                <a:noFill/>
              </a:ln>
              <a:solidFill>
                <a:srgbClr val="57C6CF"/>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25555" y="1023732"/>
            <a:ext cx="11072192" cy="2862322"/>
          </a:xfrm>
          <a:prstGeom prst="rect">
            <a:avLst/>
          </a:prstGeom>
          <a:noFill/>
        </p:spPr>
        <p:txBody>
          <a:bodyPr wrap="square" rtlCol="0">
            <a:spAutoFit/>
          </a:bodyPr>
          <a:lstStyle/>
          <a:p>
            <a:pPr>
              <a:lnSpc>
                <a:spcPct val="150000"/>
              </a:lnSpc>
            </a:pPr>
            <a:r>
              <a:rPr lang="en-US" sz="3000" b="1" dirty="0" smtClean="0"/>
              <a:t>(</a:t>
            </a:r>
            <a:r>
              <a:rPr lang="zh-CN" altLang="en-US" sz="3000" b="1" dirty="0" smtClean="0"/>
              <a:t>　　</a:t>
            </a:r>
            <a:r>
              <a:rPr lang="en-US" sz="3000" b="1" dirty="0" smtClean="0"/>
              <a:t>)4.2017·</a:t>
            </a:r>
            <a:r>
              <a:rPr lang="zh-CN" altLang="en-US" sz="3000" b="1" dirty="0" smtClean="0"/>
              <a:t>孝感   </a:t>
            </a:r>
            <a:r>
              <a:rPr lang="en-US" sz="3000" b="1" dirty="0" smtClean="0"/>
              <a:t>To keep children away from danger, we warn </a:t>
            </a:r>
          </a:p>
          <a:p>
            <a:pPr indent="1341755">
              <a:lnSpc>
                <a:spcPct val="150000"/>
              </a:lnSpc>
            </a:pPr>
            <a:r>
              <a:rPr lang="en-US" sz="3000" b="1" dirty="0" smtClean="0"/>
              <a:t>parents ________ children at home alone. </a:t>
            </a:r>
            <a:endParaRPr lang="zh-CN" altLang="en-US" sz="3000" dirty="0" smtClean="0"/>
          </a:p>
          <a:p>
            <a:pPr indent="1341755">
              <a:lnSpc>
                <a:spcPct val="150000"/>
              </a:lnSpc>
            </a:pPr>
            <a:r>
              <a:rPr lang="en-US" sz="3000" b="1" dirty="0" smtClean="0"/>
              <a:t>A</a:t>
            </a:r>
            <a:r>
              <a:rPr lang="zh-CN" altLang="en-US" sz="3000" b="1" dirty="0" smtClean="0"/>
              <a:t>．</a:t>
            </a:r>
            <a:r>
              <a:rPr lang="en-US" sz="3000" b="1" dirty="0" smtClean="0"/>
              <a:t>leave   				B</a:t>
            </a:r>
            <a:r>
              <a:rPr lang="zh-CN" altLang="en-US" sz="3000" b="1" dirty="0" smtClean="0"/>
              <a:t>．</a:t>
            </a:r>
            <a:r>
              <a:rPr lang="en-US" sz="3000" b="1" dirty="0" smtClean="0"/>
              <a:t>to leave </a:t>
            </a:r>
            <a:endParaRPr lang="zh-CN" altLang="en-US" sz="3000" dirty="0" smtClean="0"/>
          </a:p>
          <a:p>
            <a:pPr indent="1341755">
              <a:lnSpc>
                <a:spcPct val="150000"/>
              </a:lnSpc>
            </a:pPr>
            <a:r>
              <a:rPr lang="en-US" sz="3000" b="1" dirty="0" smtClean="0"/>
              <a:t>C</a:t>
            </a:r>
            <a:r>
              <a:rPr lang="zh-CN" altLang="en-US" sz="3000" b="1" dirty="0" smtClean="0"/>
              <a:t>．</a:t>
            </a:r>
            <a:r>
              <a:rPr lang="en-US" sz="3000" b="1" dirty="0" smtClean="0"/>
              <a:t>not leave  				D</a:t>
            </a:r>
            <a:r>
              <a:rPr lang="zh-CN" altLang="en-US" sz="3000" b="1" dirty="0" smtClean="0"/>
              <a:t>．</a:t>
            </a:r>
            <a:r>
              <a:rPr lang="en-US" sz="3000" b="1" dirty="0" smtClean="0"/>
              <a:t>not to leave </a:t>
            </a:r>
            <a:endParaRPr lang="zh-CN" altLang="en-US" sz="3000" dirty="0" smtClean="0"/>
          </a:p>
        </p:txBody>
      </p:sp>
      <p:sp>
        <p:nvSpPr>
          <p:cNvPr id="5" name="矩形 4"/>
          <p:cNvSpPr/>
          <p:nvPr/>
        </p:nvSpPr>
        <p:spPr>
          <a:xfrm>
            <a:off x="1109772" y="1246569"/>
            <a:ext cx="407484" cy="461665"/>
          </a:xfrm>
          <a:prstGeom prst="rect">
            <a:avLst/>
          </a:prstGeom>
        </p:spPr>
        <p:txBody>
          <a:bodyPr wrap="none">
            <a:spAutoFit/>
          </a:bodyPr>
          <a:lstStyle/>
          <a:p>
            <a:r>
              <a:rPr lang="en-US" sz="2400" b="1" dirty="0" smtClean="0">
                <a:solidFill>
                  <a:srgbClr val="57C6CF"/>
                </a:solidFill>
              </a:rPr>
              <a:t>D</a:t>
            </a:r>
            <a:endParaRPr lang="zh-CN" altLang="en-US" sz="2400" dirty="0">
              <a:solidFill>
                <a:srgbClr val="57C6CF"/>
              </a:solidFill>
            </a:endParaRPr>
          </a:p>
        </p:txBody>
      </p:sp>
      <p:sp>
        <p:nvSpPr>
          <p:cNvPr id="6" name="TextBox 5"/>
          <p:cNvSpPr txBox="1"/>
          <p:nvPr/>
        </p:nvSpPr>
        <p:spPr>
          <a:xfrm>
            <a:off x="576466" y="3826564"/>
            <a:ext cx="10843590" cy="1216743"/>
          </a:xfrm>
          <a:prstGeom prst="rect">
            <a:avLst/>
          </a:prstGeom>
          <a:noFill/>
        </p:spPr>
        <p:txBody>
          <a:bodyPr wrap="square" rtlCol="0">
            <a:spAutoFit/>
          </a:bodyPr>
          <a:lstStyle/>
          <a:p>
            <a:pPr>
              <a:lnSpc>
                <a:spcPct val="150000"/>
              </a:lnSpc>
            </a:pPr>
            <a:r>
              <a:rPr lang="en-US" altLang="zh-CN" sz="2600" b="1" dirty="0" smtClean="0">
                <a:solidFill>
                  <a:srgbClr val="0000FF"/>
                </a:solidFill>
                <a:latin typeface="黑体" panose="02010609060101010101" pitchFamily="49" charset="-122"/>
                <a:ea typeface="黑体" panose="02010609060101010101" pitchFamily="49" charset="-122"/>
              </a:rPr>
              <a:t>[</a:t>
            </a:r>
            <a:r>
              <a:rPr lang="zh-CN" altLang="en-US" sz="2600" b="1" dirty="0" smtClean="0">
                <a:solidFill>
                  <a:srgbClr val="0000FF"/>
                </a:solidFill>
                <a:latin typeface="黑体" panose="02010609060101010101" pitchFamily="49" charset="-122"/>
                <a:ea typeface="黑体" panose="02010609060101010101" pitchFamily="49" charset="-122"/>
              </a:rPr>
              <a:t>解析</a:t>
            </a:r>
            <a:r>
              <a:rPr lang="en-US" altLang="zh-CN" sz="2600" b="1" dirty="0" smtClean="0">
                <a:solidFill>
                  <a:srgbClr val="0000FF"/>
                </a:solidFill>
                <a:latin typeface="黑体" panose="02010609060101010101" pitchFamily="49" charset="-122"/>
                <a:ea typeface="黑体" panose="02010609060101010101" pitchFamily="49" charset="-122"/>
              </a:rPr>
              <a:t>]</a:t>
            </a:r>
            <a:r>
              <a:rPr lang="zh-CN" altLang="en-US" sz="2600" b="1" dirty="0" smtClean="0">
                <a:latin typeface="+mj-lt"/>
                <a:ea typeface="仿宋" panose="02010609060101010101" pitchFamily="49" charset="-122"/>
              </a:rPr>
              <a:t> 根据本题语境可知，为了使孩子远离危险，“我们</a:t>
            </a:r>
            <a:r>
              <a:rPr lang="en-US" altLang="en-US" sz="2600" b="1" dirty="0" smtClean="0">
                <a:latin typeface="+mj-lt"/>
                <a:ea typeface="仿宋" panose="02010609060101010101" pitchFamily="49" charset="-122"/>
              </a:rPr>
              <a:t>”</a:t>
            </a:r>
            <a:r>
              <a:rPr lang="zh-CN" altLang="en-US" sz="2600" b="1" dirty="0" smtClean="0">
                <a:latin typeface="+mj-lt"/>
                <a:ea typeface="仿宋" panose="02010609060101010101" pitchFamily="49" charset="-122"/>
              </a:rPr>
              <a:t>告诫父母不要把孩子单独留在家里。根据</a:t>
            </a:r>
            <a:r>
              <a:rPr lang="en-US" altLang="en-US" sz="2600" b="1" dirty="0" smtClean="0">
                <a:latin typeface="+mj-lt"/>
                <a:ea typeface="仿宋" panose="02010609060101010101" pitchFamily="49" charset="-122"/>
              </a:rPr>
              <a:t>warn </a:t>
            </a:r>
            <a:r>
              <a:rPr lang="en-US" altLang="en-US" sz="2600" b="1" dirty="0" err="1" smtClean="0">
                <a:latin typeface="+mj-lt"/>
                <a:ea typeface="仿宋" panose="02010609060101010101" pitchFamily="49" charset="-122"/>
              </a:rPr>
              <a:t>sb.not</a:t>
            </a:r>
            <a:r>
              <a:rPr lang="en-US" altLang="en-US" sz="2600" b="1" dirty="0" smtClean="0">
                <a:latin typeface="+mj-lt"/>
                <a:ea typeface="仿宋" panose="02010609060101010101" pitchFamily="49" charset="-122"/>
              </a:rPr>
              <a:t> to do </a:t>
            </a:r>
            <a:r>
              <a:rPr lang="en-US" altLang="en-US" sz="2600" b="1" dirty="0" err="1" smtClean="0">
                <a:latin typeface="+mj-lt"/>
                <a:ea typeface="仿宋" panose="02010609060101010101" pitchFamily="49" charset="-122"/>
              </a:rPr>
              <a:t>sth</a:t>
            </a:r>
            <a:r>
              <a:rPr lang="en-US" altLang="en-US" sz="2600" b="1" dirty="0" smtClean="0">
                <a:latin typeface="+mj-lt"/>
                <a:ea typeface="仿宋" panose="02010609060101010101" pitchFamily="49" charset="-122"/>
              </a:rPr>
              <a:t>.</a:t>
            </a:r>
            <a:r>
              <a:rPr lang="zh-CN" altLang="en-US" sz="2600" b="1" dirty="0" smtClean="0">
                <a:latin typeface="+mj-lt"/>
                <a:ea typeface="仿宋" panose="02010609060101010101" pitchFamily="49" charset="-122"/>
              </a:rPr>
              <a:t>的固定搭配可知答案为</a:t>
            </a:r>
            <a:r>
              <a:rPr lang="en-US" altLang="en-US" sz="2600" b="1" dirty="0" smtClean="0">
                <a:latin typeface="+mj-lt"/>
                <a:ea typeface="仿宋" panose="02010609060101010101" pitchFamily="49" charset="-122"/>
              </a:rPr>
              <a:t>D</a:t>
            </a:r>
            <a:r>
              <a:rPr lang="zh-CN" altLang="en-US" sz="2600" b="1" dirty="0" smtClean="0">
                <a:latin typeface="+mj-lt"/>
                <a:ea typeface="仿宋" panose="02010609060101010101" pitchFamily="49"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45433" y="1381536"/>
            <a:ext cx="11072192" cy="2862322"/>
          </a:xfrm>
          <a:prstGeom prst="rect">
            <a:avLst/>
          </a:prstGeom>
          <a:noFill/>
        </p:spPr>
        <p:txBody>
          <a:bodyPr wrap="square" rtlCol="0">
            <a:spAutoFit/>
          </a:bodyPr>
          <a:lstStyle/>
          <a:p>
            <a:pPr>
              <a:lnSpc>
                <a:spcPct val="150000"/>
              </a:lnSpc>
            </a:pPr>
            <a:r>
              <a:rPr lang="en-US" sz="3000" b="1" dirty="0" smtClean="0"/>
              <a:t>(</a:t>
            </a:r>
            <a:r>
              <a:rPr lang="zh-CN" altLang="en-US" sz="3000" b="1" dirty="0" smtClean="0"/>
              <a:t>　　</a:t>
            </a:r>
            <a:r>
              <a:rPr lang="en-US" sz="3000" b="1" dirty="0" smtClean="0"/>
              <a:t>)5.2017·</a:t>
            </a:r>
            <a:r>
              <a:rPr lang="zh-CN" altLang="en-US" sz="3000" b="1" dirty="0" smtClean="0"/>
              <a:t>西宁   </a:t>
            </a:r>
            <a:r>
              <a:rPr lang="en-US" sz="3000" b="1" dirty="0" smtClean="0"/>
              <a:t>His grandmother ________ for 6 years. And he </a:t>
            </a:r>
          </a:p>
          <a:p>
            <a:pPr indent="1341755">
              <a:lnSpc>
                <a:spcPct val="150000"/>
              </a:lnSpc>
            </a:pPr>
            <a:r>
              <a:rPr lang="en-US" sz="3000" b="1" dirty="0" smtClean="0"/>
              <a:t>still misses her very much.</a:t>
            </a:r>
            <a:endParaRPr lang="zh-CN" altLang="en-US" sz="3000" dirty="0" smtClean="0"/>
          </a:p>
          <a:p>
            <a:pPr indent="1341755">
              <a:lnSpc>
                <a:spcPct val="150000"/>
              </a:lnSpc>
            </a:pPr>
            <a:r>
              <a:rPr lang="en-US" sz="3000" b="1" dirty="0" smtClean="0"/>
              <a:t>A</a:t>
            </a:r>
            <a:r>
              <a:rPr lang="zh-CN" altLang="en-US" sz="3000" b="1" dirty="0" smtClean="0"/>
              <a:t>．</a:t>
            </a:r>
            <a:r>
              <a:rPr lang="en-US" sz="3000" b="1" dirty="0" smtClean="0"/>
              <a:t>died  			B</a:t>
            </a:r>
            <a:r>
              <a:rPr lang="zh-CN" altLang="en-US" sz="3000" b="1" dirty="0" smtClean="0"/>
              <a:t>．</a:t>
            </a:r>
            <a:r>
              <a:rPr lang="en-US" sz="3000" b="1" dirty="0" smtClean="0"/>
              <a:t>has died </a:t>
            </a:r>
            <a:endParaRPr lang="zh-CN" altLang="en-US" sz="3000" dirty="0" smtClean="0"/>
          </a:p>
          <a:p>
            <a:pPr indent="1341755">
              <a:lnSpc>
                <a:spcPct val="150000"/>
              </a:lnSpc>
            </a:pPr>
            <a:r>
              <a:rPr lang="en-US" sz="3000" b="1" dirty="0" smtClean="0"/>
              <a:t>C</a:t>
            </a:r>
            <a:r>
              <a:rPr lang="zh-CN" altLang="en-US" sz="3000" b="1" dirty="0" smtClean="0"/>
              <a:t>．</a:t>
            </a:r>
            <a:r>
              <a:rPr lang="en-US" sz="3000" b="1" dirty="0" smtClean="0"/>
              <a:t>has been dead  		D</a:t>
            </a:r>
            <a:r>
              <a:rPr lang="zh-CN" altLang="en-US" sz="3000" b="1" dirty="0" smtClean="0"/>
              <a:t>．</a:t>
            </a:r>
            <a:r>
              <a:rPr lang="en-US" sz="3000" b="1" dirty="0" smtClean="0"/>
              <a:t>has been died</a:t>
            </a:r>
            <a:endParaRPr lang="zh-CN" altLang="en-US" sz="3000" dirty="0"/>
          </a:p>
        </p:txBody>
      </p:sp>
      <p:sp>
        <p:nvSpPr>
          <p:cNvPr id="3" name="Rectangle 1"/>
          <p:cNvSpPr>
            <a:spLocks noChangeArrowheads="1"/>
          </p:cNvSpPr>
          <p:nvPr/>
        </p:nvSpPr>
        <p:spPr bwMode="auto">
          <a:xfrm>
            <a:off x="1142998" y="1610140"/>
            <a:ext cx="407484" cy="461665"/>
          </a:xfrm>
          <a:prstGeom prst="rect">
            <a:avLst/>
          </a:prstGeom>
          <a:noFill/>
          <a:ln w="9525">
            <a:noFill/>
            <a:miter lim="800000"/>
          </a:ln>
          <a:effectLst/>
        </p:spPr>
        <p:txBody>
          <a:bodyPr vert="horz" wrap="none" lIns="91440" tIns="45720" rIns="91440" bIns="45720" numCol="1" anchor="ctr" anchorCtr="0" compatLnSpc="1">
            <a:spAutoFit/>
          </a:bodyPr>
          <a:lstStyle/>
          <a:p>
            <a:pPr lvl="0" fontAlgn="base">
              <a:spcBef>
                <a:spcPct val="0"/>
              </a:spcBef>
              <a:spcAft>
                <a:spcPct val="0"/>
              </a:spcAft>
            </a:pPr>
            <a:r>
              <a:rPr lang="en-US" sz="2400" b="1" dirty="0" smtClean="0">
                <a:solidFill>
                  <a:srgbClr val="57C6CF"/>
                </a:solidFill>
              </a:rPr>
              <a:t>C</a:t>
            </a:r>
            <a:endParaRPr kumimoji="0" lang="zh-CN" altLang="en-US" sz="2400" b="1" i="0" u="none" strike="noStrike" cap="none" normalizeH="0" baseline="0" dirty="0" smtClean="0">
              <a:ln>
                <a:noFill/>
              </a:ln>
              <a:solidFill>
                <a:srgbClr val="57C6CF"/>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06284" y="834886"/>
            <a:ext cx="11072192" cy="5909310"/>
            <a:chOff x="606284" y="695740"/>
            <a:chExt cx="11072192" cy="5909310"/>
          </a:xfrm>
        </p:grpSpPr>
        <p:sp>
          <p:nvSpPr>
            <p:cNvPr id="10" name="TextBox 9"/>
            <p:cNvSpPr txBox="1"/>
            <p:nvPr/>
          </p:nvSpPr>
          <p:spPr>
            <a:xfrm>
              <a:off x="606284" y="695740"/>
              <a:ext cx="11072192" cy="5909310"/>
            </a:xfrm>
            <a:prstGeom prst="rect">
              <a:avLst/>
            </a:prstGeom>
            <a:noFill/>
          </p:spPr>
          <p:txBody>
            <a:bodyPr wrap="square" rtlCol="0">
              <a:spAutoFit/>
            </a:bodyPr>
            <a:lstStyle/>
            <a:p>
              <a:pPr>
                <a:lnSpc>
                  <a:spcPct val="150000"/>
                </a:lnSpc>
              </a:pPr>
              <a:r>
                <a:rPr lang="en-US" sz="2800" b="1" dirty="0" smtClean="0"/>
                <a:t>Ⅱ.</a:t>
              </a:r>
              <a:r>
                <a:rPr lang="zh-CN" altLang="en-US" sz="2800" b="1" dirty="0" smtClean="0"/>
                <a:t>阅读理解</a:t>
              </a:r>
              <a:endParaRPr lang="zh-CN" altLang="en-US" sz="2800" dirty="0" smtClean="0"/>
            </a:p>
            <a:p>
              <a:pPr indent="625475">
                <a:lnSpc>
                  <a:spcPct val="150000"/>
                </a:lnSpc>
              </a:pPr>
              <a:r>
                <a:rPr lang="en-US" sz="2800" b="1" dirty="0" smtClean="0"/>
                <a:t>Chinese </a:t>
              </a:r>
              <a:r>
                <a:rPr lang="en-US" sz="2800" b="1" dirty="0" err="1" smtClean="0"/>
                <a:t>netizens</a:t>
              </a:r>
              <a:r>
                <a:rPr lang="en-US" sz="2800" b="1" dirty="0" smtClean="0"/>
                <a:t> are again showing their skills for online humor by turning the image of a classic Hong Kong actor, </a:t>
              </a:r>
              <a:r>
                <a:rPr lang="en-US" sz="2800" b="1" dirty="0" err="1" smtClean="0"/>
                <a:t>Xu</a:t>
              </a:r>
              <a:r>
                <a:rPr lang="en-US" sz="2800" b="1" dirty="0" smtClean="0"/>
                <a:t> </a:t>
              </a:r>
              <a:r>
                <a:rPr lang="en-US" sz="2800" b="1" dirty="0" err="1" smtClean="0"/>
                <a:t>Jinjiang</a:t>
              </a:r>
              <a:r>
                <a:rPr lang="en-US" sz="2800" b="1" dirty="0" smtClean="0"/>
                <a:t>, into a “Chinese Santa”. The character, first played by </a:t>
              </a:r>
              <a:r>
                <a:rPr lang="en-US" sz="2800" b="1" dirty="0" err="1" smtClean="0"/>
                <a:t>Xu</a:t>
              </a:r>
              <a:r>
                <a:rPr lang="en-US" sz="2800" b="1" dirty="0" smtClean="0"/>
                <a:t> in the 1992 period comedy movie </a:t>
              </a:r>
              <a:r>
                <a:rPr lang="en-US" sz="2800" b="1" i="1" dirty="0" smtClean="0"/>
                <a:t>Royal</a:t>
              </a:r>
              <a:r>
                <a:rPr lang="en-US" sz="2800" b="1" dirty="0" smtClean="0"/>
                <a:t> </a:t>
              </a:r>
              <a:r>
                <a:rPr lang="en-US" sz="2800" b="1" i="1" dirty="0" smtClean="0"/>
                <a:t>Tramp</a:t>
              </a:r>
              <a:r>
                <a:rPr lang="en-US" sz="2800" b="1" dirty="0" smtClean="0"/>
                <a:t>(</a:t>
              </a:r>
              <a:r>
                <a:rPr lang="en-US" altLang="zh-CN" sz="2800" b="1" dirty="0" smtClean="0"/>
                <a:t>《</a:t>
              </a:r>
              <a:r>
                <a:rPr lang="zh-CN" altLang="en-US" sz="2800" b="1" dirty="0" smtClean="0"/>
                <a:t>鹿鼎记</a:t>
              </a:r>
              <a:r>
                <a:rPr lang="en-US" altLang="zh-CN" sz="2800" b="1" dirty="0" smtClean="0"/>
                <a:t>》</a:t>
              </a:r>
              <a:r>
                <a:rPr lang="en-US" sz="2800" b="1" dirty="0" smtClean="0"/>
                <a:t>), wearing a red hat and long beard, looks much like Old Saint Nick. While Chinese </a:t>
              </a:r>
              <a:r>
                <a:rPr lang="en-US" sz="2800" b="1" dirty="0" err="1" smtClean="0"/>
                <a:t>netizens</a:t>
              </a:r>
              <a:r>
                <a:rPr lang="en-US" sz="2800" b="1" dirty="0" smtClean="0"/>
                <a:t> enjoy the “Chinese Santa”</a:t>
              </a:r>
              <a:r>
                <a:rPr lang="zh-CN" altLang="en-US" sz="2800" b="1" dirty="0" smtClean="0"/>
                <a:t>，</a:t>
              </a:r>
              <a:r>
                <a:rPr lang="en-US" sz="2800" b="1" dirty="0" smtClean="0"/>
                <a:t> Westerners living in China</a:t>
              </a:r>
            </a:p>
            <a:p>
              <a:pPr>
                <a:lnSpc>
                  <a:spcPct val="150000"/>
                </a:lnSpc>
              </a:pPr>
              <a:r>
                <a:rPr lang="en-US" sz="2800" b="1" dirty="0" smtClean="0"/>
                <a:t> are making it more interesting to celebrate </a:t>
              </a:r>
            </a:p>
            <a:p>
              <a:pPr>
                <a:lnSpc>
                  <a:spcPct val="150000"/>
                </a:lnSpc>
              </a:pPr>
              <a:r>
                <a:rPr lang="en-US" sz="2800" b="1" dirty="0" smtClean="0"/>
                <a:t>Christmas. </a:t>
              </a:r>
              <a:endParaRPr lang="zh-CN" altLang="en-US" sz="2800" dirty="0"/>
            </a:p>
          </p:txBody>
        </p:sp>
        <p:pic>
          <p:nvPicPr>
            <p:cNvPr id="1026" name="Picture 2" descr="19QZ2"/>
            <p:cNvPicPr>
              <a:picLocks noChangeAspect="1" noChangeArrowheads="1"/>
            </p:cNvPicPr>
            <p:nvPr/>
          </p:nvPicPr>
          <p:blipFill>
            <a:blip r:embed="rId2" cstate="email"/>
            <a:srcRect/>
            <a:stretch>
              <a:fillRect/>
            </a:stretch>
          </p:blipFill>
          <p:spPr bwMode="auto">
            <a:xfrm>
              <a:off x="8348871" y="4611757"/>
              <a:ext cx="2958633" cy="1878496"/>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95737" y="1272204"/>
            <a:ext cx="11072192" cy="2779351"/>
          </a:xfrm>
          <a:prstGeom prst="rect">
            <a:avLst/>
          </a:prstGeom>
          <a:noFill/>
        </p:spPr>
        <p:txBody>
          <a:bodyPr wrap="square" rtlCol="0">
            <a:spAutoFit/>
          </a:bodyPr>
          <a:lstStyle/>
          <a:p>
            <a:pPr indent="625475">
              <a:lnSpc>
                <a:spcPct val="150000"/>
              </a:lnSpc>
            </a:pPr>
            <a:r>
              <a:rPr lang="en-US" sz="3000" b="1" dirty="0" smtClean="0"/>
              <a:t>As we know, in the US, families get together and decorate their homes with colorful lights and a tree. They have a big fancy dinner with turkey and pie. And on Christmas morning, they all sit under the tree and open their presents.</a:t>
            </a:r>
            <a:endParaRPr lang="zh-CN" altLang="en-US"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95127" y="1142997"/>
            <a:ext cx="10823715" cy="4939814"/>
          </a:xfrm>
          <a:prstGeom prst="rect">
            <a:avLst/>
          </a:prstGeom>
          <a:noFill/>
        </p:spPr>
        <p:txBody>
          <a:bodyPr wrap="square" rtlCol="0">
            <a:spAutoFit/>
          </a:bodyPr>
          <a:lstStyle/>
          <a:p>
            <a:pPr indent="536575">
              <a:lnSpc>
                <a:spcPct val="150000"/>
              </a:lnSpc>
            </a:pPr>
            <a:r>
              <a:rPr lang="en-US" sz="3000" b="1" dirty="0" smtClean="0"/>
              <a:t>But here in Beijing, many foreign friends celebrate Christmas a bit differently. One of the things they like to do is to have a Christmas potluck dinner. This is a group dinner where each guest brings a dish they made at home. They bring dishes like mashed potatoes(</a:t>
            </a:r>
            <a:r>
              <a:rPr lang="zh-CN" altLang="en-US" sz="3000" b="1" dirty="0" smtClean="0"/>
              <a:t>土豆泥</a:t>
            </a:r>
            <a:r>
              <a:rPr lang="en-US" sz="3000" b="1" dirty="0" smtClean="0"/>
              <a:t>) and baked ham(</a:t>
            </a:r>
            <a:r>
              <a:rPr lang="zh-CN" altLang="en-US" sz="3000" b="1" dirty="0" smtClean="0"/>
              <a:t>烤火腿</a:t>
            </a:r>
            <a:r>
              <a:rPr lang="en-US" sz="3000" b="1" dirty="0" smtClean="0"/>
              <a:t>). It's a fun way to get together and celebrate when they can't all be with their own families.</a:t>
            </a:r>
            <a:endParaRPr lang="zh-CN" altLang="en-US"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05067" y="1172814"/>
            <a:ext cx="10714382" cy="4247317"/>
          </a:xfrm>
          <a:prstGeom prst="rect">
            <a:avLst/>
          </a:prstGeom>
          <a:noFill/>
        </p:spPr>
        <p:txBody>
          <a:bodyPr wrap="square" rtlCol="0">
            <a:spAutoFit/>
          </a:bodyPr>
          <a:lstStyle/>
          <a:p>
            <a:pPr indent="625475">
              <a:lnSpc>
                <a:spcPct val="150000"/>
              </a:lnSpc>
            </a:pPr>
            <a:r>
              <a:rPr lang="en-US" sz="3000" b="1" dirty="0" smtClean="0"/>
              <a:t>Another thing they enjoy is playing a game called “white elephant”. This is a </a:t>
            </a:r>
            <a:r>
              <a:rPr lang="en-US" sz="3000" b="1" dirty="0" err="1" smtClean="0"/>
              <a:t>gift­giving</a:t>
            </a:r>
            <a:r>
              <a:rPr lang="en-US" sz="3000" b="1" dirty="0" smtClean="0"/>
              <a:t> game where each person brings a “mystery gift”. They take turns trading the gifts with each other—and if someone else gets a gift that they think might be good, they even have one chance to steal it! Everyone ends up with an unusual gift.</a:t>
            </a:r>
            <a:endParaRPr lang="zh-CN" altLang="en-US"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96347" y="1361651"/>
            <a:ext cx="11072192" cy="2779351"/>
          </a:xfrm>
          <a:prstGeom prst="rect">
            <a:avLst/>
          </a:prstGeom>
          <a:noFill/>
        </p:spPr>
        <p:txBody>
          <a:bodyPr wrap="square" rtlCol="0">
            <a:spAutoFit/>
          </a:bodyPr>
          <a:lstStyle/>
          <a:p>
            <a:pPr indent="625475">
              <a:lnSpc>
                <a:spcPct val="150000"/>
              </a:lnSpc>
            </a:pPr>
            <a:r>
              <a:rPr lang="en-US" sz="3000" b="1" dirty="0" smtClean="0"/>
              <a:t>There is also an event called </a:t>
            </a:r>
            <a:r>
              <a:rPr lang="en-US" sz="3000" b="1" dirty="0" err="1" smtClean="0"/>
              <a:t>Santacon</a:t>
            </a:r>
            <a:r>
              <a:rPr lang="en-US" sz="3000" b="1" dirty="0" smtClean="0"/>
              <a:t>. It's an </a:t>
            </a:r>
            <a:r>
              <a:rPr lang="en-US" sz="3000" b="1" dirty="0" err="1" smtClean="0"/>
              <a:t>all­day</a:t>
            </a:r>
            <a:r>
              <a:rPr lang="en-US" sz="3000" b="1" dirty="0" smtClean="0"/>
              <a:t> party where people dress like Santa Claus and go to different places in a big group. It's a fun way to spend time with your friends and meet new people.</a:t>
            </a:r>
            <a:endParaRPr lang="zh-CN" altLang="en-US"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96347" y="1361651"/>
            <a:ext cx="11072192" cy="2862322"/>
          </a:xfrm>
          <a:prstGeom prst="rect">
            <a:avLst/>
          </a:prstGeom>
          <a:noFill/>
        </p:spPr>
        <p:txBody>
          <a:bodyPr wrap="square" rtlCol="0">
            <a:spAutoFit/>
          </a:bodyPr>
          <a:lstStyle/>
          <a:p>
            <a:pPr>
              <a:lnSpc>
                <a:spcPct val="150000"/>
              </a:lnSpc>
            </a:pPr>
            <a:r>
              <a:rPr lang="en-US" altLang="zh-CN" sz="3000" b="1" dirty="0" smtClean="0">
                <a:solidFill>
                  <a:srgbClr val="57C6CF"/>
                </a:solidFill>
              </a:rPr>
              <a:t>【</a:t>
            </a:r>
            <a:r>
              <a:rPr lang="zh-CN" altLang="en-US" sz="3000" b="1" dirty="0" smtClean="0">
                <a:solidFill>
                  <a:srgbClr val="57C6CF"/>
                </a:solidFill>
              </a:rPr>
              <a:t>主旨大意</a:t>
            </a:r>
            <a:r>
              <a:rPr lang="en-US" altLang="zh-CN" sz="3000" b="1" dirty="0" smtClean="0">
                <a:solidFill>
                  <a:srgbClr val="57C6CF"/>
                </a:solidFill>
              </a:rPr>
              <a:t>】 </a:t>
            </a:r>
            <a:r>
              <a:rPr lang="zh-CN" altLang="en-US" sz="3000" b="1" dirty="0" smtClean="0"/>
              <a:t>圣诞节期间，“中国版圣诞老人</a:t>
            </a:r>
            <a:r>
              <a:rPr lang="en-US" sz="3000" b="1" dirty="0" smtClean="0"/>
              <a:t>”</a:t>
            </a:r>
            <a:r>
              <a:rPr lang="zh-CN" altLang="en-US" sz="3000" b="1" dirty="0" smtClean="0"/>
              <a:t>火了，网民们纷纷</a:t>
            </a:r>
            <a:r>
              <a:rPr lang="en-US" sz="3000" b="1" dirty="0" smtClean="0"/>
              <a:t>PS</a:t>
            </a:r>
            <a:r>
              <a:rPr lang="zh-CN" altLang="en-US" sz="3000" b="1" dirty="0" smtClean="0"/>
              <a:t>出香港演员徐锦江的</a:t>
            </a:r>
            <a:r>
              <a:rPr lang="en-US" sz="3000" b="1" dirty="0" smtClean="0"/>
              <a:t>“</a:t>
            </a:r>
            <a:r>
              <a:rPr lang="zh-CN" altLang="en-US" sz="3000" b="1" dirty="0" smtClean="0"/>
              <a:t>圣诞装</a:t>
            </a:r>
            <a:r>
              <a:rPr lang="en-US" sz="3000" b="1" dirty="0" smtClean="0"/>
              <a:t>”</a:t>
            </a:r>
            <a:r>
              <a:rPr lang="zh-CN" altLang="en-US" sz="3000" b="1" dirty="0" smtClean="0"/>
              <a:t>。其实，生活在中国的外国人，庆祝圣诞节的方式也发生了改变，他们聚餐、做游戏等，平添了很多乐趣。</a:t>
            </a:r>
            <a:endParaRPr lang="zh-CN" altLang="en-US"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26164" y="834888"/>
            <a:ext cx="11072192" cy="4113329"/>
            <a:chOff x="626164" y="1252326"/>
            <a:chExt cx="11072192" cy="4113329"/>
          </a:xfrm>
        </p:grpSpPr>
        <p:sp>
          <p:nvSpPr>
            <p:cNvPr id="10" name="TextBox 9"/>
            <p:cNvSpPr txBox="1"/>
            <p:nvPr/>
          </p:nvSpPr>
          <p:spPr>
            <a:xfrm>
              <a:off x="626164" y="1252326"/>
              <a:ext cx="11072192" cy="1394356"/>
            </a:xfrm>
            <a:prstGeom prst="rect">
              <a:avLst/>
            </a:prstGeom>
            <a:noFill/>
          </p:spPr>
          <p:txBody>
            <a:bodyPr wrap="square" rtlCol="0">
              <a:spAutoFit/>
            </a:bodyPr>
            <a:lstStyle/>
            <a:p>
              <a:pPr>
                <a:lnSpc>
                  <a:spcPct val="150000"/>
                </a:lnSpc>
              </a:pPr>
              <a:r>
                <a:rPr lang="en-US" sz="3000" b="1" dirty="0" smtClean="0"/>
                <a:t>(</a:t>
              </a:r>
              <a:r>
                <a:rPr lang="zh-CN" altLang="en-US" sz="3000" b="1" dirty="0" smtClean="0"/>
                <a:t>　　</a:t>
              </a:r>
              <a:r>
                <a:rPr lang="en-US" sz="3000" b="1" dirty="0" smtClean="0"/>
                <a:t>)1.What does the “Chinese Santa” look like according to the </a:t>
              </a:r>
            </a:p>
            <a:p>
              <a:pPr indent="1341755">
                <a:lnSpc>
                  <a:spcPct val="150000"/>
                </a:lnSpc>
              </a:pPr>
              <a:r>
                <a:rPr lang="en-US" sz="3000" b="1" dirty="0" smtClean="0"/>
                <a:t>passage?</a:t>
              </a:r>
              <a:endParaRPr lang="zh-CN" altLang="en-US" sz="3000" dirty="0"/>
            </a:p>
          </p:txBody>
        </p:sp>
        <p:pic>
          <p:nvPicPr>
            <p:cNvPr id="2050" name="Picture 2" descr="19QZ3"/>
            <p:cNvPicPr>
              <a:picLocks noChangeAspect="1" noChangeArrowheads="1"/>
            </p:cNvPicPr>
            <p:nvPr/>
          </p:nvPicPr>
          <p:blipFill>
            <a:blip r:embed="rId2"/>
            <a:srcRect/>
            <a:stretch>
              <a:fillRect/>
            </a:stretch>
          </p:blipFill>
          <p:spPr bwMode="auto">
            <a:xfrm>
              <a:off x="2007705" y="3071190"/>
              <a:ext cx="8448261" cy="2294465"/>
            </a:xfrm>
            <a:prstGeom prst="rect">
              <a:avLst/>
            </a:prstGeom>
            <a:noFill/>
            <a:ln w="9525">
              <a:noFill/>
              <a:miter lim="800000"/>
              <a:headEnd/>
              <a:tailEnd/>
            </a:ln>
          </p:spPr>
        </p:pic>
      </p:grpSp>
      <p:sp>
        <p:nvSpPr>
          <p:cNvPr id="3" name="矩形 2"/>
          <p:cNvSpPr/>
          <p:nvPr/>
        </p:nvSpPr>
        <p:spPr>
          <a:xfrm>
            <a:off x="1026732" y="1057730"/>
            <a:ext cx="407484" cy="461665"/>
          </a:xfrm>
          <a:prstGeom prst="rect">
            <a:avLst/>
          </a:prstGeom>
        </p:spPr>
        <p:txBody>
          <a:bodyPr wrap="none">
            <a:spAutoFit/>
          </a:bodyPr>
          <a:lstStyle/>
          <a:p>
            <a:r>
              <a:rPr lang="en-US" sz="2400" b="1" dirty="0" smtClean="0">
                <a:solidFill>
                  <a:srgbClr val="57C6CF"/>
                </a:solidFill>
              </a:rPr>
              <a:t>D</a:t>
            </a:r>
            <a:endParaRPr lang="zh-CN" altLang="en-US" sz="2400" b="1" dirty="0">
              <a:solidFill>
                <a:srgbClr val="57C6CF"/>
              </a:solidFill>
            </a:endParaRPr>
          </a:p>
        </p:txBody>
      </p:sp>
      <p:sp>
        <p:nvSpPr>
          <p:cNvPr id="6" name="TextBox 5"/>
          <p:cNvSpPr txBox="1"/>
          <p:nvPr/>
        </p:nvSpPr>
        <p:spPr>
          <a:xfrm>
            <a:off x="616220" y="4890049"/>
            <a:ext cx="10843590" cy="1892826"/>
          </a:xfrm>
          <a:prstGeom prst="rect">
            <a:avLst/>
          </a:prstGeom>
          <a:noFill/>
        </p:spPr>
        <p:txBody>
          <a:bodyPr wrap="square" rtlCol="0">
            <a:spAutoFit/>
          </a:bodyPr>
          <a:lstStyle/>
          <a:p>
            <a:pPr>
              <a:lnSpc>
                <a:spcPct val="150000"/>
              </a:lnSpc>
            </a:pPr>
            <a:r>
              <a:rPr lang="en-US" altLang="zh-CN" sz="2600" b="1" dirty="0" smtClean="0">
                <a:solidFill>
                  <a:srgbClr val="0000FF"/>
                </a:solidFill>
                <a:latin typeface="黑体" panose="02010609060101010101" pitchFamily="49" charset="-122"/>
                <a:ea typeface="黑体" panose="02010609060101010101" pitchFamily="49" charset="-122"/>
              </a:rPr>
              <a:t>[</a:t>
            </a:r>
            <a:r>
              <a:rPr lang="zh-CN" altLang="en-US" sz="2600" b="1" dirty="0" smtClean="0">
                <a:solidFill>
                  <a:srgbClr val="0000FF"/>
                </a:solidFill>
                <a:latin typeface="黑体" panose="02010609060101010101" pitchFamily="49" charset="-122"/>
                <a:ea typeface="黑体" panose="02010609060101010101" pitchFamily="49" charset="-122"/>
              </a:rPr>
              <a:t>解析</a:t>
            </a:r>
            <a:r>
              <a:rPr lang="en-US" altLang="zh-CN" sz="2600" b="1" dirty="0" smtClean="0">
                <a:solidFill>
                  <a:srgbClr val="0000FF"/>
                </a:solidFill>
                <a:latin typeface="黑体" panose="02010609060101010101" pitchFamily="49" charset="-122"/>
                <a:ea typeface="黑体" panose="02010609060101010101" pitchFamily="49" charset="-122"/>
              </a:rPr>
              <a:t>]</a:t>
            </a:r>
            <a:r>
              <a:rPr lang="zh-CN" altLang="en-US" sz="2600" b="1" dirty="0" smtClean="0">
                <a:latin typeface="+mj-lt"/>
                <a:ea typeface="仿宋" panose="02010609060101010101" pitchFamily="49" charset="-122"/>
              </a:rPr>
              <a:t>细节理解题。由第一段中</a:t>
            </a:r>
            <a:r>
              <a:rPr lang="en-US" altLang="en-US" sz="2600" b="1" dirty="0" smtClean="0">
                <a:latin typeface="+mj-lt"/>
                <a:ea typeface="仿宋" panose="02010609060101010101" pitchFamily="49" charset="-122"/>
              </a:rPr>
              <a:t>“…wears a red hat and long beard that looks a lot like Old Saint.”</a:t>
            </a:r>
            <a:r>
              <a:rPr lang="zh-CN" altLang="en-US" sz="2600" b="1" dirty="0" smtClean="0">
                <a:latin typeface="+mj-lt"/>
                <a:ea typeface="仿宋" panose="02010609060101010101" pitchFamily="49" charset="-122"/>
              </a:rPr>
              <a:t>可判断，“中国版圣诞老人</a:t>
            </a:r>
            <a:r>
              <a:rPr lang="en-US" altLang="en-US" sz="2600" b="1" dirty="0" smtClean="0">
                <a:latin typeface="+mj-lt"/>
                <a:ea typeface="仿宋" panose="02010609060101010101" pitchFamily="49" charset="-122"/>
              </a:rPr>
              <a:t>”</a:t>
            </a:r>
            <a:r>
              <a:rPr lang="zh-CN" altLang="en-US" sz="2600" b="1" dirty="0" smtClean="0">
                <a:latin typeface="+mj-lt"/>
                <a:ea typeface="仿宋" panose="02010609060101010101" pitchFamily="49" charset="-122"/>
              </a:rPr>
              <a:t>戴着红帽子，留着长胡子，由此判断答案为</a:t>
            </a:r>
            <a:r>
              <a:rPr lang="en-US" altLang="en-US" sz="2600" b="1" dirty="0" smtClean="0">
                <a:latin typeface="+mj-lt"/>
                <a:ea typeface="仿宋" panose="02010609060101010101" pitchFamily="49" charset="-122"/>
              </a:rPr>
              <a:t>D</a:t>
            </a:r>
            <a:r>
              <a:rPr lang="zh-CN" altLang="en-US" sz="2600" b="1" dirty="0" smtClean="0">
                <a:latin typeface="+mj-lt"/>
                <a:ea typeface="仿宋" panose="02010609060101010101" pitchFamily="49"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631940" y="1171600"/>
            <a:ext cx="3354673" cy="584835"/>
            <a:chOff x="923" y="1532"/>
            <a:chExt cx="3695" cy="921"/>
          </a:xfrm>
        </p:grpSpPr>
        <p:pic>
          <p:nvPicPr>
            <p:cNvPr id="9" name="图片 8" descr="00 图标-04"/>
            <p:cNvPicPr>
              <a:picLocks noChangeAspect="1"/>
            </p:cNvPicPr>
            <p:nvPr/>
          </p:nvPicPr>
          <p:blipFill>
            <a:blip r:embed="rId2" cstate="email"/>
            <a:stretch>
              <a:fillRect/>
            </a:stretch>
          </p:blipFill>
          <p:spPr>
            <a:xfrm>
              <a:off x="923" y="1552"/>
              <a:ext cx="3695" cy="882"/>
            </a:xfrm>
            <a:prstGeom prst="rect">
              <a:avLst/>
            </a:prstGeom>
          </p:spPr>
        </p:pic>
        <p:sp>
          <p:nvSpPr>
            <p:cNvPr id="22" name="文本框 3"/>
            <p:cNvSpPr txBox="1"/>
            <p:nvPr/>
          </p:nvSpPr>
          <p:spPr>
            <a:xfrm>
              <a:off x="1156" y="1532"/>
              <a:ext cx="3367" cy="921"/>
            </a:xfrm>
            <a:prstGeom prst="rect">
              <a:avLst/>
            </a:prstGeom>
            <a:noFill/>
          </p:spPr>
          <p:txBody>
            <a:bodyPr wrap="none" rtlCol="0">
              <a:spAutoFit/>
            </a:bodyPr>
            <a:lstStyle/>
            <a:p>
              <a:r>
                <a:rPr lang="zh-CN" altLang="en-US" sz="3200" dirty="0" smtClean="0">
                  <a:solidFill>
                    <a:schemeClr val="bg1"/>
                  </a:solidFill>
                  <a:latin typeface="华文新魏" panose="02010800040101010101" charset="-122"/>
                  <a:ea typeface="华文新魏" panose="02010800040101010101" charset="-122"/>
                  <a:sym typeface="+mn-ea"/>
                </a:rPr>
                <a:t>课内基础自测　</a:t>
              </a:r>
            </a:p>
          </p:txBody>
        </p:sp>
      </p:grpSp>
      <p:sp>
        <p:nvSpPr>
          <p:cNvPr id="15" name="TextBox 14"/>
          <p:cNvSpPr txBox="1"/>
          <p:nvPr/>
        </p:nvSpPr>
        <p:spPr>
          <a:xfrm>
            <a:off x="586408" y="1769167"/>
            <a:ext cx="11102009" cy="4939814"/>
          </a:xfrm>
          <a:prstGeom prst="rect">
            <a:avLst/>
          </a:prstGeom>
          <a:noFill/>
        </p:spPr>
        <p:txBody>
          <a:bodyPr wrap="square" rtlCol="0">
            <a:spAutoFit/>
          </a:bodyPr>
          <a:lstStyle/>
          <a:p>
            <a:pPr>
              <a:lnSpc>
                <a:spcPct val="150000"/>
              </a:lnSpc>
            </a:pPr>
            <a:r>
              <a:rPr lang="en-US" sz="3000" b="1" dirty="0" smtClean="0"/>
              <a:t>Ⅰ.</a:t>
            </a:r>
            <a:r>
              <a:rPr lang="zh-CN" altLang="en-US" sz="3000" b="1" dirty="0" smtClean="0"/>
              <a:t>根据句意及汉语提示写出所缺的单词</a:t>
            </a:r>
            <a:endParaRPr lang="zh-CN" altLang="en-US" sz="3000" dirty="0" smtClean="0"/>
          </a:p>
          <a:p>
            <a:pPr>
              <a:lnSpc>
                <a:spcPct val="150000"/>
              </a:lnSpc>
            </a:pPr>
            <a:r>
              <a:rPr lang="en-US" sz="3000" b="1" dirty="0" smtClean="0"/>
              <a:t>1</a:t>
            </a:r>
            <a:r>
              <a:rPr lang="zh-CN" altLang="en-US" sz="3000" b="1" dirty="0" smtClean="0"/>
              <a:t>．</a:t>
            </a:r>
            <a:r>
              <a:rPr lang="en-US" sz="3000" b="1" i="1" dirty="0" smtClean="0"/>
              <a:t>The</a:t>
            </a:r>
            <a:r>
              <a:rPr lang="en-US" sz="3000" b="1" dirty="0" smtClean="0"/>
              <a:t> </a:t>
            </a:r>
            <a:r>
              <a:rPr lang="en-US" sz="3000" b="1" i="1" dirty="0" smtClean="0"/>
              <a:t>Old</a:t>
            </a:r>
            <a:r>
              <a:rPr lang="en-US" sz="3000" b="1" dirty="0" smtClean="0"/>
              <a:t> </a:t>
            </a:r>
            <a:r>
              <a:rPr lang="en-US" sz="3000" b="1" i="1" dirty="0" smtClean="0"/>
              <a:t>Man</a:t>
            </a:r>
            <a:r>
              <a:rPr lang="en-US" sz="3000" b="1" dirty="0" smtClean="0"/>
              <a:t> </a:t>
            </a:r>
            <a:r>
              <a:rPr lang="en-US" sz="3000" b="1" i="1" dirty="0" smtClean="0"/>
              <a:t>and</a:t>
            </a:r>
            <a:r>
              <a:rPr lang="en-US" sz="3000" b="1" dirty="0" smtClean="0"/>
              <a:t> </a:t>
            </a:r>
            <a:r>
              <a:rPr lang="en-US" sz="3000" b="1" i="1" dirty="0" smtClean="0"/>
              <a:t>the</a:t>
            </a:r>
            <a:r>
              <a:rPr lang="en-US" sz="3000" b="1" dirty="0" smtClean="0"/>
              <a:t> </a:t>
            </a:r>
            <a:r>
              <a:rPr lang="en-US" sz="3000" b="1" i="1" dirty="0" smtClean="0"/>
              <a:t>Sea</a:t>
            </a:r>
            <a:r>
              <a:rPr lang="en-US" sz="3000" b="1" dirty="0" smtClean="0"/>
              <a:t> is my favorite ________ (</a:t>
            </a:r>
            <a:r>
              <a:rPr lang="zh-CN" altLang="en-US" sz="3000" b="1" dirty="0" smtClean="0"/>
              <a:t>小说</a:t>
            </a:r>
            <a:r>
              <a:rPr lang="en-US" sz="3000" b="1" dirty="0" smtClean="0"/>
              <a:t>). </a:t>
            </a:r>
            <a:endParaRPr lang="zh-CN" altLang="en-US" sz="3000" dirty="0" smtClean="0"/>
          </a:p>
          <a:p>
            <a:pPr>
              <a:lnSpc>
                <a:spcPct val="150000"/>
              </a:lnSpc>
            </a:pPr>
            <a:r>
              <a:rPr lang="en-US" sz="3000" b="1" dirty="0" smtClean="0"/>
              <a:t>2</a:t>
            </a:r>
            <a:r>
              <a:rPr lang="zh-CN" altLang="en-US" sz="3000" b="1" dirty="0" smtClean="0"/>
              <a:t>．</a:t>
            </a:r>
            <a:r>
              <a:rPr lang="en-US" sz="3000" b="1" dirty="0" smtClean="0"/>
              <a:t>He started his own ________ (</a:t>
            </a:r>
            <a:r>
              <a:rPr lang="zh-CN" altLang="en-US" sz="3000" b="1" dirty="0" smtClean="0"/>
              <a:t>生意</a:t>
            </a:r>
            <a:r>
              <a:rPr lang="en-US" sz="3000" b="1" dirty="0" smtClean="0"/>
              <a:t>) several years ago. </a:t>
            </a:r>
          </a:p>
          <a:p>
            <a:pPr>
              <a:lnSpc>
                <a:spcPct val="150000"/>
              </a:lnSpc>
            </a:pPr>
            <a:r>
              <a:rPr lang="en-US" sz="3000" b="1" dirty="0" smtClean="0"/>
              <a:t>3</a:t>
            </a:r>
            <a:r>
              <a:rPr lang="zh-CN" altLang="en-US" sz="3000" b="1" dirty="0" smtClean="0"/>
              <a:t>．</a:t>
            </a:r>
            <a:r>
              <a:rPr lang="en-US" sz="3000" b="1" dirty="0" smtClean="0"/>
              <a:t>My father came up to me and ________ (</a:t>
            </a:r>
            <a:r>
              <a:rPr lang="zh-CN" altLang="en-US" sz="3000" b="1" dirty="0" smtClean="0"/>
              <a:t>警告</a:t>
            </a:r>
            <a:r>
              <a:rPr lang="en-US" sz="3000" b="1" dirty="0" smtClean="0"/>
              <a:t>) me not to play </a:t>
            </a:r>
          </a:p>
          <a:p>
            <a:pPr indent="536575">
              <a:lnSpc>
                <a:spcPct val="150000"/>
              </a:lnSpc>
            </a:pPr>
            <a:r>
              <a:rPr lang="en-US" sz="3000" b="1" dirty="0" smtClean="0"/>
              <a:t>football in the street. </a:t>
            </a:r>
          </a:p>
          <a:p>
            <a:pPr>
              <a:lnSpc>
                <a:spcPct val="150000"/>
              </a:lnSpc>
            </a:pPr>
            <a:r>
              <a:rPr lang="en-US" sz="3000" b="1" dirty="0" smtClean="0"/>
              <a:t>4</a:t>
            </a:r>
            <a:r>
              <a:rPr lang="zh-CN" altLang="en-US" sz="3000" b="1" dirty="0" smtClean="0"/>
              <a:t>．</a:t>
            </a:r>
            <a:r>
              <a:rPr lang="en-US" sz="3000" b="1" dirty="0" smtClean="0"/>
              <a:t>The bad news ________ (</a:t>
            </a:r>
            <a:r>
              <a:rPr lang="zh-CN" altLang="en-US" sz="3000" b="1" dirty="0" smtClean="0"/>
              <a:t>传播</a:t>
            </a:r>
            <a:r>
              <a:rPr lang="en-US" sz="3000" b="1" dirty="0" smtClean="0"/>
              <a:t>) quickly and everybody knew it. </a:t>
            </a:r>
            <a:endParaRPr lang="zh-CN" altLang="en-US" sz="3000" dirty="0" smtClean="0"/>
          </a:p>
          <a:p>
            <a:pPr>
              <a:lnSpc>
                <a:spcPct val="150000"/>
              </a:lnSpc>
            </a:pPr>
            <a:r>
              <a:rPr lang="en-US" sz="3000" b="1" dirty="0" smtClean="0"/>
              <a:t>5</a:t>
            </a:r>
            <a:r>
              <a:rPr lang="zh-CN" altLang="en-US" sz="3000" b="1" dirty="0" smtClean="0"/>
              <a:t>．</a:t>
            </a:r>
            <a:r>
              <a:rPr lang="en-US" sz="3000" b="1" dirty="0" smtClean="0"/>
              <a:t>2016·</a:t>
            </a:r>
            <a:r>
              <a:rPr lang="zh-CN" altLang="en-US" sz="3000" b="1" dirty="0" smtClean="0"/>
              <a:t>宁夏</a:t>
            </a:r>
            <a:r>
              <a:rPr lang="en-US" sz="3000" b="1" dirty="0" smtClean="0"/>
              <a:t>How much did your ________ (</a:t>
            </a:r>
            <a:r>
              <a:rPr lang="zh-CN" altLang="en-US" sz="3000" b="1" dirty="0" smtClean="0"/>
              <a:t>圣诞</a:t>
            </a:r>
            <a:r>
              <a:rPr lang="en-US" sz="3000" b="1" dirty="0" smtClean="0"/>
              <a:t>) tree cost?</a:t>
            </a:r>
            <a:endParaRPr lang="zh-CN" altLang="en-US" sz="3000" dirty="0" smtClean="0"/>
          </a:p>
        </p:txBody>
      </p:sp>
      <p:sp>
        <p:nvSpPr>
          <p:cNvPr id="29697" name="Rectangle 1"/>
          <p:cNvSpPr>
            <a:spLocks noChangeArrowheads="1"/>
          </p:cNvSpPr>
          <p:nvPr/>
        </p:nvSpPr>
        <p:spPr bwMode="auto">
          <a:xfrm>
            <a:off x="8050522" y="2604051"/>
            <a:ext cx="885179" cy="461665"/>
          </a:xfrm>
          <a:prstGeom prst="rect">
            <a:avLst/>
          </a:prstGeom>
          <a:noFill/>
          <a:ln w="9525">
            <a:noFill/>
            <a:miter lim="800000"/>
          </a:ln>
          <a:effectLst/>
        </p:spPr>
        <p:txBody>
          <a:bodyPr vert="horz" wrap="none" lIns="91440" tIns="45720" rIns="91440" bIns="45720" numCol="1" anchor="ctr" anchorCtr="0" compatLnSpc="1">
            <a:spAutoFit/>
          </a:bodyPr>
          <a:lstStyle/>
          <a:p>
            <a:pPr marR="0" lvl="0" algn="l"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rgbClr val="57C6CF"/>
                </a:solidFill>
                <a:effectLst/>
                <a:latin typeface="Times New Roman" panose="02020603050405020304" pitchFamily="18" charset="0"/>
                <a:ea typeface="宋体" panose="02010600030101010101" pitchFamily="2" charset="-122"/>
                <a:cs typeface="Times New Roman" panose="02020603050405020304" pitchFamily="18" charset="0"/>
              </a:rPr>
              <a:t>novel</a:t>
            </a:r>
            <a:endParaRPr kumimoji="0" lang="en-US" altLang="zh-CN" sz="2400" b="0" i="0" u="none" strike="noStrike" cap="none" normalizeH="0" baseline="0" dirty="0" smtClean="0">
              <a:ln>
                <a:noFill/>
              </a:ln>
              <a:solidFill>
                <a:srgbClr val="57C6CF"/>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4" name="Rectangle 1"/>
          <p:cNvSpPr>
            <a:spLocks noChangeArrowheads="1"/>
          </p:cNvSpPr>
          <p:nvPr/>
        </p:nvSpPr>
        <p:spPr bwMode="auto">
          <a:xfrm>
            <a:off x="4532070" y="3329609"/>
            <a:ext cx="1281120" cy="461665"/>
          </a:xfrm>
          <a:prstGeom prst="rect">
            <a:avLst/>
          </a:prstGeom>
          <a:noFill/>
          <a:ln w="9525">
            <a:noFill/>
            <a:miter lim="800000"/>
          </a:ln>
          <a:effectLst/>
        </p:spPr>
        <p:txBody>
          <a:bodyPr vert="horz" wrap="none" lIns="91440" tIns="45720" rIns="91440" bIns="45720" numCol="1" anchor="ctr" anchorCtr="0" compatLnSpc="1">
            <a:spAutoFit/>
          </a:bodyPr>
          <a:lstStyle/>
          <a:p>
            <a:pPr marR="0" lvl="0" algn="l"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rgbClr val="57C6CF"/>
                </a:solidFill>
                <a:effectLst/>
                <a:latin typeface="Times New Roman" panose="02020603050405020304" pitchFamily="18" charset="0"/>
                <a:ea typeface="宋体" panose="02010600030101010101" pitchFamily="2" charset="-122"/>
                <a:cs typeface="Times New Roman" panose="02020603050405020304" pitchFamily="18" charset="0"/>
              </a:rPr>
              <a:t>business</a:t>
            </a:r>
            <a:endParaRPr kumimoji="0" lang="en-US" altLang="zh-CN" sz="2400" b="0" i="0" u="none" strike="noStrike" cap="none" normalizeH="0" baseline="0" dirty="0" smtClean="0">
              <a:ln>
                <a:noFill/>
              </a:ln>
              <a:solidFill>
                <a:srgbClr val="57C6CF"/>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6" name="Rectangle 1"/>
          <p:cNvSpPr>
            <a:spLocks noChangeArrowheads="1"/>
          </p:cNvSpPr>
          <p:nvPr/>
        </p:nvSpPr>
        <p:spPr bwMode="auto">
          <a:xfrm>
            <a:off x="6301236" y="3965713"/>
            <a:ext cx="1176925" cy="461665"/>
          </a:xfrm>
          <a:prstGeom prst="rect">
            <a:avLst/>
          </a:prstGeom>
          <a:noFill/>
          <a:ln w="9525">
            <a:noFill/>
            <a:miter lim="800000"/>
          </a:ln>
          <a:effectLst/>
        </p:spPr>
        <p:txBody>
          <a:bodyPr vert="horz" wrap="none" lIns="91440" tIns="45720" rIns="91440" bIns="45720" numCol="1" anchor="ctr" anchorCtr="0" compatLnSpc="1">
            <a:spAutoFit/>
          </a:bodyPr>
          <a:lstStyle/>
          <a:p>
            <a:pPr marR="0" lvl="0" algn="l"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rgbClr val="57C6CF"/>
                </a:solidFill>
                <a:effectLst/>
                <a:latin typeface="Times New Roman" panose="02020603050405020304" pitchFamily="18" charset="0"/>
                <a:ea typeface="宋体" panose="02010600030101010101" pitchFamily="2" charset="-122"/>
                <a:cs typeface="Times New Roman" panose="02020603050405020304" pitchFamily="18" charset="0"/>
              </a:rPr>
              <a:t>warned</a:t>
            </a:r>
            <a:endParaRPr kumimoji="0" lang="en-US" altLang="zh-CN" sz="2400" b="0" i="0" u="none" strike="noStrike" cap="none" normalizeH="0" baseline="0" dirty="0" smtClean="0">
              <a:ln>
                <a:noFill/>
              </a:ln>
              <a:solidFill>
                <a:srgbClr val="57C6CF"/>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7" name="Rectangle 1"/>
          <p:cNvSpPr>
            <a:spLocks noChangeArrowheads="1"/>
          </p:cNvSpPr>
          <p:nvPr/>
        </p:nvSpPr>
        <p:spPr bwMode="auto">
          <a:xfrm>
            <a:off x="3786635" y="5347252"/>
            <a:ext cx="1068754" cy="461665"/>
          </a:xfrm>
          <a:prstGeom prst="rect">
            <a:avLst/>
          </a:prstGeom>
          <a:noFill/>
          <a:ln w="9525">
            <a:noFill/>
            <a:miter lim="800000"/>
          </a:ln>
          <a:effectLst/>
        </p:spPr>
        <p:txBody>
          <a:bodyPr vert="horz" wrap="none" lIns="91440" tIns="45720" rIns="91440" bIns="45720" numCol="1" anchor="ctr" anchorCtr="0" compatLnSpc="1">
            <a:spAutoFit/>
          </a:bodyPr>
          <a:lstStyle/>
          <a:p>
            <a:pPr marR="0" lvl="0" algn="l"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rgbClr val="57C6CF"/>
                </a:solidFill>
                <a:effectLst/>
                <a:latin typeface="Times New Roman" panose="02020603050405020304" pitchFamily="18" charset="0"/>
                <a:ea typeface="宋体" panose="02010600030101010101" pitchFamily="2" charset="-122"/>
                <a:cs typeface="Times New Roman" panose="02020603050405020304" pitchFamily="18" charset="0"/>
              </a:rPr>
              <a:t>spread</a:t>
            </a:r>
            <a:endParaRPr kumimoji="0" lang="en-US" altLang="zh-CN" sz="2400" b="0" i="0" u="none" strike="noStrike" cap="none" normalizeH="0" baseline="0" dirty="0" smtClean="0">
              <a:ln>
                <a:noFill/>
              </a:ln>
              <a:solidFill>
                <a:srgbClr val="57C6CF"/>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8" name="Rectangle 1"/>
          <p:cNvSpPr>
            <a:spLocks noChangeArrowheads="1"/>
          </p:cNvSpPr>
          <p:nvPr/>
        </p:nvSpPr>
        <p:spPr bwMode="auto">
          <a:xfrm>
            <a:off x="6271418" y="6042991"/>
            <a:ext cx="1553630" cy="461665"/>
          </a:xfrm>
          <a:prstGeom prst="rect">
            <a:avLst/>
          </a:prstGeom>
          <a:noFill/>
          <a:ln w="9525">
            <a:noFill/>
            <a:miter lim="800000"/>
          </a:ln>
          <a:effectLst/>
        </p:spPr>
        <p:txBody>
          <a:bodyPr vert="horz" wrap="none" lIns="91440" tIns="45720" rIns="91440" bIns="45720" numCol="1" anchor="ctr" anchorCtr="0" compatLnSpc="1">
            <a:spAutoFit/>
          </a:bodyPr>
          <a:lstStyle/>
          <a:p>
            <a:pPr marR="0" lvl="0" algn="l"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rgbClr val="57C6CF"/>
                </a:solidFill>
                <a:effectLst/>
                <a:latin typeface="Times New Roman" panose="02020603050405020304" pitchFamily="18" charset="0"/>
                <a:ea typeface="宋体" panose="02010600030101010101" pitchFamily="2" charset="-122"/>
                <a:cs typeface="Times New Roman" panose="02020603050405020304" pitchFamily="18" charset="0"/>
              </a:rPr>
              <a:t>Christmas</a:t>
            </a:r>
            <a:endParaRPr kumimoji="0" lang="en-US" altLang="zh-CN" sz="2400" b="0" i="0" u="none" strike="noStrike" cap="none" normalizeH="0" baseline="0" dirty="0" smtClean="0">
              <a:ln>
                <a:noFill/>
              </a:ln>
              <a:solidFill>
                <a:srgbClr val="57C6CF"/>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000" fill="hold">
                                          <p:stCondLst>
                                            <p:cond delay="0"/>
                                          </p:stCondLst>
                                        </p:cTn>
                                        <p:tgtEl>
                                          <p:spTgt spid="10"/>
                                        </p:tgtEl>
                                        <p:attrNameLst>
                                          <p:attrName>style.visibility</p:attrName>
                                        </p:attrNameLst>
                                      </p:cBhvr>
                                      <p:to>
                                        <p:strVal val="visible"/>
                                      </p:to>
                                    </p:set>
                                    <p:animEffect transition="in" filter="wheel(1)">
                                      <p:cBhvr>
                                        <p:cTn id="7" dur="1000"/>
                                        <p:tgtEl>
                                          <p:spTgt spid="10"/>
                                        </p:tgtEl>
                                      </p:cBhvr>
                                    </p:animEffect>
                                  </p:childTnLst>
                                </p:cTn>
                              </p:par>
                            </p:childTnLst>
                          </p:cTn>
                        </p:par>
                        <p:par>
                          <p:cTn id="8" fill="hold">
                            <p:stCondLst>
                              <p:cond delay="1000"/>
                            </p:stCondLst>
                            <p:childTnLst>
                              <p:par>
                                <p:cTn id="9" presetID="4" presetClass="entr" presetSubtype="16"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ox(in)">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29697"/>
                                        </p:tgtEl>
                                        <p:attrNameLst>
                                          <p:attrName>style.visibility</p:attrName>
                                        </p:attrNameLst>
                                      </p:cBhvr>
                                      <p:to>
                                        <p:strVal val="visible"/>
                                      </p:to>
                                    </p:set>
                                    <p:anim calcmode="lin" valueType="num">
                                      <p:cBhvr additive="base">
                                        <p:cTn id="16" dur="500" fill="hold"/>
                                        <p:tgtEl>
                                          <p:spTgt spid="29697"/>
                                        </p:tgtEl>
                                        <p:attrNameLst>
                                          <p:attrName>ppt_x</p:attrName>
                                        </p:attrNameLst>
                                      </p:cBhvr>
                                      <p:tavLst>
                                        <p:tav tm="0">
                                          <p:val>
                                            <p:strVal val="#ppt_x"/>
                                          </p:val>
                                        </p:tav>
                                        <p:tav tm="100000">
                                          <p:val>
                                            <p:strVal val="#ppt_x"/>
                                          </p:val>
                                        </p:tav>
                                      </p:tavLst>
                                    </p:anim>
                                    <p:anim calcmode="lin" valueType="num">
                                      <p:cBhvr additive="base">
                                        <p:cTn id="17" dur="500" fill="hold"/>
                                        <p:tgtEl>
                                          <p:spTgt spid="29697"/>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ppt_x"/>
                                          </p:val>
                                        </p:tav>
                                        <p:tav tm="100000">
                                          <p:val>
                                            <p:strVal val="#ppt_x"/>
                                          </p:val>
                                        </p:tav>
                                      </p:tavLst>
                                    </p:anim>
                                    <p:anim calcmode="lin" valueType="num">
                                      <p:cBhvr additive="base">
                                        <p:cTn id="2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fill="hold"/>
                                        <p:tgtEl>
                                          <p:spTgt spid="17"/>
                                        </p:tgtEl>
                                        <p:attrNameLst>
                                          <p:attrName>ppt_x</p:attrName>
                                        </p:attrNameLst>
                                      </p:cBhvr>
                                      <p:tavLst>
                                        <p:tav tm="0">
                                          <p:val>
                                            <p:strVal val="#ppt_x"/>
                                          </p:val>
                                        </p:tav>
                                        <p:tav tm="100000">
                                          <p:val>
                                            <p:strVal val="#ppt_x"/>
                                          </p:val>
                                        </p:tav>
                                      </p:tavLst>
                                    </p:anim>
                                    <p:anim calcmode="lin" valueType="num">
                                      <p:cBhvr additive="base">
                                        <p:cTn id="3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500" fill="hold"/>
                                        <p:tgtEl>
                                          <p:spTgt spid="18"/>
                                        </p:tgtEl>
                                        <p:attrNameLst>
                                          <p:attrName>ppt_x</p:attrName>
                                        </p:attrNameLst>
                                      </p:cBhvr>
                                      <p:tavLst>
                                        <p:tav tm="0">
                                          <p:val>
                                            <p:strVal val="#ppt_x"/>
                                          </p:val>
                                        </p:tav>
                                        <p:tav tm="100000">
                                          <p:val>
                                            <p:strVal val="#ppt_x"/>
                                          </p:val>
                                        </p:tav>
                                      </p:tavLst>
                                    </p:anim>
                                    <p:anim calcmode="lin" valueType="num">
                                      <p:cBhvr additive="base">
                                        <p:cTn id="4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9697" grpId="0"/>
      <p:bldP spid="14" grpId="0"/>
      <p:bldP spid="16" grpId="0"/>
      <p:bldP spid="17"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26164" y="1252326"/>
            <a:ext cx="11072192" cy="3554819"/>
          </a:xfrm>
          <a:prstGeom prst="rect">
            <a:avLst/>
          </a:prstGeom>
          <a:noFill/>
        </p:spPr>
        <p:txBody>
          <a:bodyPr wrap="square" rtlCol="0">
            <a:spAutoFit/>
          </a:bodyPr>
          <a:lstStyle/>
          <a:p>
            <a:pPr>
              <a:lnSpc>
                <a:spcPct val="150000"/>
              </a:lnSpc>
            </a:pPr>
            <a:r>
              <a:rPr lang="en-US" sz="3000" b="1" dirty="0" smtClean="0"/>
              <a:t>(</a:t>
            </a:r>
            <a:r>
              <a:rPr lang="zh-CN" altLang="en-US" sz="3000" b="1" dirty="0" smtClean="0"/>
              <a:t>　　</a:t>
            </a:r>
            <a:r>
              <a:rPr lang="en-US" sz="3000" b="1" dirty="0" smtClean="0"/>
              <a:t>)2.The second paragraph mainly describes ________</a:t>
            </a:r>
            <a:r>
              <a:rPr lang="zh-CN" altLang="en-US" sz="3000" b="1" dirty="0" smtClean="0"/>
              <a:t>．</a:t>
            </a:r>
            <a:endParaRPr lang="zh-CN" altLang="en-US" sz="3000" dirty="0" smtClean="0"/>
          </a:p>
          <a:p>
            <a:pPr indent="1252855">
              <a:lnSpc>
                <a:spcPct val="150000"/>
              </a:lnSpc>
            </a:pPr>
            <a:r>
              <a:rPr lang="en-US" sz="3000" b="1" dirty="0" smtClean="0"/>
              <a:t>A</a:t>
            </a:r>
            <a:r>
              <a:rPr lang="zh-CN" altLang="en-US" sz="3000" b="1" dirty="0" smtClean="0"/>
              <a:t>．</a:t>
            </a:r>
            <a:r>
              <a:rPr lang="en-US" sz="3000" b="1" dirty="0" smtClean="0"/>
              <a:t>what people in the US receive on Christmas Day</a:t>
            </a:r>
            <a:r>
              <a:rPr lang="zh-CN" altLang="en-US" sz="3000" b="1" dirty="0" smtClean="0"/>
              <a:t>　</a:t>
            </a:r>
            <a:endParaRPr lang="zh-CN" altLang="en-US" sz="3000" dirty="0" smtClean="0"/>
          </a:p>
          <a:p>
            <a:pPr indent="1252855">
              <a:lnSpc>
                <a:spcPct val="150000"/>
              </a:lnSpc>
            </a:pPr>
            <a:r>
              <a:rPr lang="en-US" sz="3000" b="1" dirty="0" smtClean="0"/>
              <a:t>B</a:t>
            </a:r>
            <a:r>
              <a:rPr lang="zh-CN" altLang="en-US" sz="3000" b="1" dirty="0" smtClean="0"/>
              <a:t>．</a:t>
            </a:r>
            <a:r>
              <a:rPr lang="en-US" sz="3000" b="1" dirty="0" smtClean="0"/>
              <a:t>when people in the US exchange Christmas gifts</a:t>
            </a:r>
            <a:r>
              <a:rPr lang="zh-CN" altLang="en-US" sz="3000" b="1" dirty="0" smtClean="0"/>
              <a:t>　</a:t>
            </a:r>
            <a:endParaRPr lang="zh-CN" altLang="en-US" sz="3000" dirty="0" smtClean="0"/>
          </a:p>
          <a:p>
            <a:pPr indent="1252855">
              <a:lnSpc>
                <a:spcPct val="150000"/>
              </a:lnSpc>
            </a:pPr>
            <a:r>
              <a:rPr lang="en-US" sz="3000" b="1" dirty="0" smtClean="0"/>
              <a:t>C</a:t>
            </a:r>
            <a:r>
              <a:rPr lang="zh-CN" altLang="en-US" sz="3000" b="1" dirty="0" smtClean="0"/>
              <a:t>．</a:t>
            </a:r>
            <a:r>
              <a:rPr lang="en-US" sz="3000" b="1" dirty="0" smtClean="0"/>
              <a:t>how people in the US decorate their homes</a:t>
            </a:r>
            <a:r>
              <a:rPr lang="zh-CN" altLang="en-US" sz="3000" b="1" dirty="0" smtClean="0"/>
              <a:t>　</a:t>
            </a:r>
            <a:endParaRPr lang="zh-CN" altLang="en-US" sz="3000" dirty="0" smtClean="0"/>
          </a:p>
          <a:p>
            <a:pPr indent="1252855">
              <a:lnSpc>
                <a:spcPct val="150000"/>
              </a:lnSpc>
            </a:pPr>
            <a:r>
              <a:rPr lang="en-US" sz="3000" b="1" dirty="0" smtClean="0"/>
              <a:t>D</a:t>
            </a:r>
            <a:r>
              <a:rPr lang="zh-CN" altLang="en-US" sz="3000" b="1" dirty="0" smtClean="0"/>
              <a:t>．</a:t>
            </a:r>
            <a:r>
              <a:rPr lang="en-US" sz="3000" b="1" dirty="0" smtClean="0"/>
              <a:t>how people in the US celebrate Christmas</a:t>
            </a:r>
            <a:endParaRPr lang="zh-CN" altLang="en-US" sz="3000" dirty="0" smtClean="0"/>
          </a:p>
        </p:txBody>
      </p:sp>
      <p:sp>
        <p:nvSpPr>
          <p:cNvPr id="3" name="矩形 2"/>
          <p:cNvSpPr/>
          <p:nvPr/>
        </p:nvSpPr>
        <p:spPr>
          <a:xfrm>
            <a:off x="1010380" y="1504988"/>
            <a:ext cx="407484" cy="461665"/>
          </a:xfrm>
          <a:prstGeom prst="rect">
            <a:avLst/>
          </a:prstGeom>
        </p:spPr>
        <p:txBody>
          <a:bodyPr wrap="none">
            <a:spAutoFit/>
          </a:bodyPr>
          <a:lstStyle/>
          <a:p>
            <a:r>
              <a:rPr lang="en-US" sz="2400" b="1" dirty="0" smtClean="0">
                <a:solidFill>
                  <a:srgbClr val="57C6CF"/>
                </a:solidFill>
              </a:rPr>
              <a:t>D</a:t>
            </a:r>
            <a:endParaRPr lang="zh-CN" altLang="en-US" sz="2400" b="1" dirty="0">
              <a:solidFill>
                <a:srgbClr val="57C6CF"/>
              </a:solidFill>
            </a:endParaRPr>
          </a:p>
        </p:txBody>
      </p:sp>
      <p:sp>
        <p:nvSpPr>
          <p:cNvPr id="5" name="TextBox 4"/>
          <p:cNvSpPr txBox="1"/>
          <p:nvPr/>
        </p:nvSpPr>
        <p:spPr>
          <a:xfrm>
            <a:off x="616220" y="4810536"/>
            <a:ext cx="10843590" cy="1292662"/>
          </a:xfrm>
          <a:prstGeom prst="rect">
            <a:avLst/>
          </a:prstGeom>
          <a:noFill/>
        </p:spPr>
        <p:txBody>
          <a:bodyPr wrap="square" rtlCol="0">
            <a:spAutoFit/>
          </a:bodyPr>
          <a:lstStyle/>
          <a:p>
            <a:pPr>
              <a:lnSpc>
                <a:spcPct val="150000"/>
              </a:lnSpc>
            </a:pPr>
            <a:r>
              <a:rPr lang="en-US" altLang="zh-CN" sz="2600" b="1" dirty="0" smtClean="0">
                <a:solidFill>
                  <a:srgbClr val="0000FF"/>
                </a:solidFill>
                <a:latin typeface="黑体" panose="02010609060101010101" pitchFamily="49" charset="-122"/>
                <a:ea typeface="黑体" panose="02010609060101010101" pitchFamily="49" charset="-122"/>
              </a:rPr>
              <a:t>[</a:t>
            </a:r>
            <a:r>
              <a:rPr lang="zh-CN" altLang="en-US" sz="2600" b="1" dirty="0" smtClean="0">
                <a:solidFill>
                  <a:srgbClr val="0000FF"/>
                </a:solidFill>
                <a:latin typeface="黑体" panose="02010609060101010101" pitchFamily="49" charset="-122"/>
                <a:ea typeface="黑体" panose="02010609060101010101" pitchFamily="49" charset="-122"/>
              </a:rPr>
              <a:t>解析</a:t>
            </a:r>
            <a:r>
              <a:rPr lang="en-US" altLang="zh-CN" sz="2600" b="1" dirty="0" smtClean="0">
                <a:solidFill>
                  <a:srgbClr val="0000FF"/>
                </a:solidFill>
                <a:latin typeface="黑体" panose="02010609060101010101" pitchFamily="49" charset="-122"/>
                <a:ea typeface="黑体" panose="02010609060101010101" pitchFamily="49" charset="-122"/>
              </a:rPr>
              <a:t>]</a:t>
            </a:r>
            <a:r>
              <a:rPr lang="zh-CN" altLang="en-US" sz="2600" b="1" dirty="0" smtClean="0">
                <a:latin typeface="+mj-lt"/>
                <a:ea typeface="仿宋" panose="02010609060101010101" pitchFamily="49" charset="-122"/>
              </a:rPr>
              <a:t>主旨大意题。由第二段文字可知，本段主要介绍了美国人通常的庆祝圣诞节的方式。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96956" y="914400"/>
            <a:ext cx="11695043" cy="3554819"/>
          </a:xfrm>
          <a:prstGeom prst="rect">
            <a:avLst/>
          </a:prstGeom>
          <a:noFill/>
        </p:spPr>
        <p:txBody>
          <a:bodyPr wrap="square" rtlCol="0">
            <a:spAutoFit/>
          </a:bodyPr>
          <a:lstStyle/>
          <a:p>
            <a:pPr>
              <a:lnSpc>
                <a:spcPct val="150000"/>
              </a:lnSpc>
            </a:pPr>
            <a:r>
              <a:rPr lang="en-US" sz="3000" b="1" dirty="0" smtClean="0"/>
              <a:t>(</a:t>
            </a:r>
            <a:r>
              <a:rPr lang="zh-CN" altLang="en-US" sz="3000" b="1" dirty="0" smtClean="0"/>
              <a:t>　　</a:t>
            </a:r>
            <a:r>
              <a:rPr lang="en-US" sz="3000" b="1" dirty="0" smtClean="0"/>
              <a:t>)3.What do people do at a potluck dinner?</a:t>
            </a:r>
            <a:endParaRPr lang="zh-CN" altLang="en-US" sz="3000" dirty="0" smtClean="0"/>
          </a:p>
          <a:p>
            <a:pPr indent="1252855">
              <a:lnSpc>
                <a:spcPct val="150000"/>
              </a:lnSpc>
            </a:pPr>
            <a:r>
              <a:rPr lang="en-US" sz="3000" b="1" dirty="0" smtClean="0"/>
              <a:t>A</a:t>
            </a:r>
            <a:r>
              <a:rPr lang="zh-CN" altLang="en-US" sz="3000" b="1" dirty="0" smtClean="0"/>
              <a:t>．</a:t>
            </a:r>
            <a:r>
              <a:rPr lang="en-US" sz="3000" b="1" dirty="0" smtClean="0"/>
              <a:t>They go to a restaurant and have a big dinner together.</a:t>
            </a:r>
            <a:endParaRPr lang="zh-CN" altLang="en-US" sz="3000" dirty="0" smtClean="0"/>
          </a:p>
          <a:p>
            <a:pPr indent="1252855">
              <a:lnSpc>
                <a:spcPct val="150000"/>
              </a:lnSpc>
            </a:pPr>
            <a:r>
              <a:rPr lang="en-US" sz="3000" b="1" dirty="0" smtClean="0"/>
              <a:t>B</a:t>
            </a:r>
            <a:r>
              <a:rPr lang="zh-CN" altLang="en-US" sz="3000" b="1" dirty="0" smtClean="0"/>
              <a:t>．</a:t>
            </a:r>
            <a:r>
              <a:rPr lang="en-US" sz="3000" b="1" dirty="0" smtClean="0"/>
              <a:t>Everybody brings a home­made dish to share with others.</a:t>
            </a:r>
            <a:endParaRPr lang="zh-CN" altLang="en-US" sz="3000" dirty="0" smtClean="0"/>
          </a:p>
          <a:p>
            <a:pPr indent="1252855">
              <a:lnSpc>
                <a:spcPct val="150000"/>
              </a:lnSpc>
            </a:pPr>
            <a:r>
              <a:rPr lang="en-US" sz="3000" b="1" dirty="0" smtClean="0"/>
              <a:t>C</a:t>
            </a:r>
            <a:r>
              <a:rPr lang="zh-CN" altLang="en-US" sz="3000" b="1" dirty="0" smtClean="0"/>
              <a:t>．</a:t>
            </a:r>
            <a:r>
              <a:rPr lang="en-US" sz="3000" b="1" dirty="0" smtClean="0"/>
              <a:t>They get together to make dinner at a party.</a:t>
            </a:r>
            <a:endParaRPr lang="zh-CN" altLang="en-US" sz="3000" dirty="0" smtClean="0"/>
          </a:p>
          <a:p>
            <a:pPr indent="1252855">
              <a:lnSpc>
                <a:spcPct val="150000"/>
              </a:lnSpc>
            </a:pPr>
            <a:r>
              <a:rPr lang="en-US" sz="3000" b="1" dirty="0" smtClean="0"/>
              <a:t>D</a:t>
            </a:r>
            <a:r>
              <a:rPr lang="zh-CN" altLang="en-US" sz="3000" b="1" dirty="0" smtClean="0"/>
              <a:t>．</a:t>
            </a:r>
            <a:r>
              <a:rPr lang="en-US" sz="3000" b="1" dirty="0" smtClean="0"/>
              <a:t>They order some food and share it at a party.</a:t>
            </a:r>
            <a:endParaRPr lang="zh-CN" altLang="en-US" sz="3000" dirty="0"/>
          </a:p>
        </p:txBody>
      </p:sp>
      <p:sp>
        <p:nvSpPr>
          <p:cNvPr id="3" name="矩形 2"/>
          <p:cNvSpPr/>
          <p:nvPr/>
        </p:nvSpPr>
        <p:spPr>
          <a:xfrm>
            <a:off x="867708" y="1157120"/>
            <a:ext cx="389850" cy="461665"/>
          </a:xfrm>
          <a:prstGeom prst="rect">
            <a:avLst/>
          </a:prstGeom>
        </p:spPr>
        <p:txBody>
          <a:bodyPr wrap="none">
            <a:spAutoFit/>
          </a:bodyPr>
          <a:lstStyle/>
          <a:p>
            <a:r>
              <a:rPr lang="en-US" sz="2400" b="1" dirty="0" smtClean="0">
                <a:solidFill>
                  <a:srgbClr val="57C6CF"/>
                </a:solidFill>
              </a:rPr>
              <a:t>B</a:t>
            </a:r>
            <a:endParaRPr lang="zh-CN" altLang="en-US" sz="2400" b="1" dirty="0">
              <a:solidFill>
                <a:srgbClr val="57C6CF"/>
              </a:solidFill>
            </a:endParaRPr>
          </a:p>
        </p:txBody>
      </p:sp>
      <p:sp>
        <p:nvSpPr>
          <p:cNvPr id="5" name="TextBox 4"/>
          <p:cNvSpPr txBox="1"/>
          <p:nvPr/>
        </p:nvSpPr>
        <p:spPr>
          <a:xfrm>
            <a:off x="616220" y="4472610"/>
            <a:ext cx="10843590" cy="1892826"/>
          </a:xfrm>
          <a:prstGeom prst="rect">
            <a:avLst/>
          </a:prstGeom>
          <a:noFill/>
        </p:spPr>
        <p:txBody>
          <a:bodyPr wrap="square" rtlCol="0">
            <a:spAutoFit/>
          </a:bodyPr>
          <a:lstStyle/>
          <a:p>
            <a:pPr>
              <a:lnSpc>
                <a:spcPct val="150000"/>
              </a:lnSpc>
            </a:pPr>
            <a:r>
              <a:rPr lang="en-US" altLang="zh-CN" sz="2600" b="1" dirty="0" smtClean="0">
                <a:solidFill>
                  <a:srgbClr val="0000FF"/>
                </a:solidFill>
                <a:latin typeface="黑体" panose="02010609060101010101" pitchFamily="49" charset="-122"/>
                <a:ea typeface="黑体" panose="02010609060101010101" pitchFamily="49" charset="-122"/>
              </a:rPr>
              <a:t>[</a:t>
            </a:r>
            <a:r>
              <a:rPr lang="zh-CN" altLang="en-US" sz="2600" b="1" dirty="0" smtClean="0">
                <a:solidFill>
                  <a:srgbClr val="0000FF"/>
                </a:solidFill>
                <a:latin typeface="黑体" panose="02010609060101010101" pitchFamily="49" charset="-122"/>
                <a:ea typeface="黑体" panose="02010609060101010101" pitchFamily="49" charset="-122"/>
              </a:rPr>
              <a:t>解析</a:t>
            </a:r>
            <a:r>
              <a:rPr lang="en-US" altLang="zh-CN" sz="2600" b="1" dirty="0" smtClean="0">
                <a:solidFill>
                  <a:srgbClr val="0000FF"/>
                </a:solidFill>
                <a:latin typeface="黑体" panose="02010609060101010101" pitchFamily="49" charset="-122"/>
                <a:ea typeface="黑体" panose="02010609060101010101" pitchFamily="49" charset="-122"/>
              </a:rPr>
              <a:t>]</a:t>
            </a:r>
            <a:r>
              <a:rPr lang="zh-CN" altLang="en-US" sz="2600" b="1" dirty="0" smtClean="0">
                <a:latin typeface="+mj-lt"/>
                <a:ea typeface="仿宋" panose="02010609060101010101" pitchFamily="49" charset="-122"/>
              </a:rPr>
              <a:t>细节理解题。由第三段第三句</a:t>
            </a:r>
            <a:r>
              <a:rPr lang="en-US" altLang="en-US" sz="2600" b="1" dirty="0" smtClean="0">
                <a:latin typeface="+mj-lt"/>
                <a:ea typeface="仿宋" panose="02010609060101010101" pitchFamily="49" charset="-122"/>
              </a:rPr>
              <a:t>“This is a group dinner where each guest brings a dish they made at home.”</a:t>
            </a:r>
            <a:r>
              <a:rPr lang="zh-CN" altLang="en-US" sz="2600" b="1" dirty="0" smtClean="0">
                <a:latin typeface="+mj-lt"/>
                <a:ea typeface="仿宋" panose="02010609060101010101" pitchFamily="49" charset="-122"/>
              </a:rPr>
              <a:t>可知，</a:t>
            </a:r>
            <a:r>
              <a:rPr lang="en-US" altLang="en-US" sz="2600" b="1" dirty="0" smtClean="0">
                <a:latin typeface="+mj-lt"/>
                <a:ea typeface="仿宋" panose="02010609060101010101" pitchFamily="49" charset="-122"/>
              </a:rPr>
              <a:t>potluck dinner</a:t>
            </a:r>
            <a:r>
              <a:rPr lang="zh-CN" altLang="en-US" sz="2600" b="1" dirty="0" smtClean="0">
                <a:latin typeface="+mj-lt"/>
                <a:ea typeface="仿宋" panose="02010609060101010101" pitchFamily="49" charset="-122"/>
              </a:rPr>
              <a:t>就是每人带一份家庭手工饭菜来聚餐。</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26164" y="1252326"/>
            <a:ext cx="11072192" cy="3554819"/>
          </a:xfrm>
          <a:prstGeom prst="rect">
            <a:avLst/>
          </a:prstGeom>
          <a:noFill/>
        </p:spPr>
        <p:txBody>
          <a:bodyPr wrap="square" rtlCol="0">
            <a:spAutoFit/>
          </a:bodyPr>
          <a:lstStyle/>
          <a:p>
            <a:pPr>
              <a:lnSpc>
                <a:spcPct val="150000"/>
              </a:lnSpc>
            </a:pPr>
            <a:r>
              <a:rPr lang="en-US" sz="3000" b="1" dirty="0" smtClean="0"/>
              <a:t>(</a:t>
            </a:r>
            <a:r>
              <a:rPr lang="zh-CN" altLang="en-US" sz="3000" b="1" dirty="0" smtClean="0"/>
              <a:t>　　</a:t>
            </a:r>
            <a:r>
              <a:rPr lang="en-US" sz="3000" b="1" dirty="0" smtClean="0"/>
              <a:t>)4.Which of the following is a game?</a:t>
            </a:r>
            <a:endParaRPr lang="zh-CN" altLang="en-US" sz="3000" dirty="0" smtClean="0"/>
          </a:p>
          <a:p>
            <a:pPr indent="1341755">
              <a:lnSpc>
                <a:spcPct val="150000"/>
              </a:lnSpc>
            </a:pPr>
            <a:r>
              <a:rPr lang="en-US" sz="3000" b="1" dirty="0" smtClean="0"/>
              <a:t>A</a:t>
            </a:r>
            <a:r>
              <a:rPr lang="zh-CN" altLang="en-US" sz="3000" b="1" dirty="0" smtClean="0"/>
              <a:t>．</a:t>
            </a:r>
            <a:r>
              <a:rPr lang="en-US" sz="3000" b="1" dirty="0" smtClean="0"/>
              <a:t>Potluck dinner.  </a:t>
            </a:r>
            <a:endParaRPr lang="zh-CN" altLang="en-US" sz="3000" dirty="0" smtClean="0"/>
          </a:p>
          <a:p>
            <a:pPr indent="1341755">
              <a:lnSpc>
                <a:spcPct val="150000"/>
              </a:lnSpc>
            </a:pPr>
            <a:r>
              <a:rPr lang="en-US" sz="3000" b="1" dirty="0" smtClean="0"/>
              <a:t>B</a:t>
            </a:r>
            <a:r>
              <a:rPr lang="zh-CN" altLang="en-US" sz="3000" b="1" dirty="0" smtClean="0"/>
              <a:t>．</a:t>
            </a:r>
            <a:r>
              <a:rPr lang="en-US" sz="3000" b="1" dirty="0" smtClean="0"/>
              <a:t>White elephant.</a:t>
            </a:r>
            <a:endParaRPr lang="zh-CN" altLang="en-US" sz="3000" dirty="0" smtClean="0"/>
          </a:p>
          <a:p>
            <a:pPr indent="1341755">
              <a:lnSpc>
                <a:spcPct val="150000"/>
              </a:lnSpc>
            </a:pPr>
            <a:r>
              <a:rPr lang="en-US" sz="3000" b="1" dirty="0" smtClean="0"/>
              <a:t>C</a:t>
            </a:r>
            <a:r>
              <a:rPr lang="zh-CN" altLang="en-US" sz="3000" b="1" dirty="0" smtClean="0"/>
              <a:t>．</a:t>
            </a:r>
            <a:r>
              <a:rPr lang="en-US" sz="3000" b="1" dirty="0" smtClean="0"/>
              <a:t>Mashed potatoes.  </a:t>
            </a:r>
            <a:endParaRPr lang="zh-CN" altLang="en-US" sz="3000" dirty="0" smtClean="0"/>
          </a:p>
          <a:p>
            <a:pPr indent="1341755">
              <a:lnSpc>
                <a:spcPct val="150000"/>
              </a:lnSpc>
            </a:pPr>
            <a:r>
              <a:rPr lang="en-US" sz="3000" b="1" dirty="0" smtClean="0"/>
              <a:t>D</a:t>
            </a:r>
            <a:r>
              <a:rPr lang="zh-CN" altLang="en-US" sz="3000" b="1" dirty="0" smtClean="0"/>
              <a:t>．</a:t>
            </a:r>
            <a:r>
              <a:rPr lang="en-US" sz="3000" b="1" dirty="0" err="1" smtClean="0"/>
              <a:t>Santacon</a:t>
            </a:r>
            <a:r>
              <a:rPr lang="en-US" sz="3000" b="1" dirty="0" smtClean="0"/>
              <a:t>.</a:t>
            </a:r>
            <a:endParaRPr lang="zh-CN" altLang="en-US" sz="3000" dirty="0"/>
          </a:p>
        </p:txBody>
      </p:sp>
      <p:sp>
        <p:nvSpPr>
          <p:cNvPr id="3" name="矩形 2"/>
          <p:cNvSpPr/>
          <p:nvPr/>
        </p:nvSpPr>
        <p:spPr>
          <a:xfrm>
            <a:off x="1006854" y="1485107"/>
            <a:ext cx="389850" cy="461665"/>
          </a:xfrm>
          <a:prstGeom prst="rect">
            <a:avLst/>
          </a:prstGeom>
        </p:spPr>
        <p:txBody>
          <a:bodyPr wrap="none">
            <a:spAutoFit/>
          </a:bodyPr>
          <a:lstStyle/>
          <a:p>
            <a:r>
              <a:rPr lang="en-US" sz="2400" b="1" dirty="0" smtClean="0">
                <a:solidFill>
                  <a:srgbClr val="57C6CF"/>
                </a:solidFill>
              </a:rPr>
              <a:t>B</a:t>
            </a:r>
            <a:endParaRPr lang="zh-CN" altLang="en-US" sz="2400" b="1" dirty="0">
              <a:solidFill>
                <a:srgbClr val="57C6CF"/>
              </a:solidFill>
            </a:endParaRPr>
          </a:p>
        </p:txBody>
      </p:sp>
      <p:sp>
        <p:nvSpPr>
          <p:cNvPr id="4" name="TextBox 3"/>
          <p:cNvSpPr txBox="1"/>
          <p:nvPr/>
        </p:nvSpPr>
        <p:spPr>
          <a:xfrm>
            <a:off x="705675" y="4760842"/>
            <a:ext cx="10843590" cy="1292662"/>
          </a:xfrm>
          <a:prstGeom prst="rect">
            <a:avLst/>
          </a:prstGeom>
          <a:noFill/>
        </p:spPr>
        <p:txBody>
          <a:bodyPr wrap="square" rtlCol="0">
            <a:spAutoFit/>
          </a:bodyPr>
          <a:lstStyle/>
          <a:p>
            <a:pPr>
              <a:lnSpc>
                <a:spcPct val="150000"/>
              </a:lnSpc>
            </a:pPr>
            <a:r>
              <a:rPr lang="en-US" altLang="zh-CN" sz="2600" b="1" dirty="0" smtClean="0">
                <a:solidFill>
                  <a:srgbClr val="0000FF"/>
                </a:solidFill>
                <a:latin typeface="黑体" panose="02010609060101010101" pitchFamily="49" charset="-122"/>
                <a:ea typeface="黑体" panose="02010609060101010101" pitchFamily="49" charset="-122"/>
              </a:rPr>
              <a:t>[</a:t>
            </a:r>
            <a:r>
              <a:rPr lang="zh-CN" altLang="en-US" sz="2600" b="1" dirty="0" smtClean="0">
                <a:solidFill>
                  <a:srgbClr val="0000FF"/>
                </a:solidFill>
                <a:latin typeface="黑体" panose="02010609060101010101" pitchFamily="49" charset="-122"/>
                <a:ea typeface="黑体" panose="02010609060101010101" pitchFamily="49" charset="-122"/>
              </a:rPr>
              <a:t>解析</a:t>
            </a:r>
            <a:r>
              <a:rPr lang="en-US" altLang="zh-CN" sz="2600" b="1" dirty="0" smtClean="0">
                <a:solidFill>
                  <a:srgbClr val="0000FF"/>
                </a:solidFill>
                <a:latin typeface="黑体" panose="02010609060101010101" pitchFamily="49" charset="-122"/>
                <a:ea typeface="黑体" panose="02010609060101010101" pitchFamily="49" charset="-122"/>
              </a:rPr>
              <a:t>]</a:t>
            </a:r>
            <a:r>
              <a:rPr lang="zh-CN" altLang="en-US" sz="2600" b="1" dirty="0" smtClean="0">
                <a:latin typeface="+mj-lt"/>
                <a:ea typeface="仿宋" panose="02010609060101010101" pitchFamily="49" charset="-122"/>
              </a:rPr>
              <a:t>细节理解题。由第四段首句</a:t>
            </a:r>
            <a:r>
              <a:rPr lang="en-US" altLang="en-US" sz="2600" b="1" dirty="0" smtClean="0">
                <a:latin typeface="+mj-lt"/>
                <a:ea typeface="仿宋" panose="02010609060101010101" pitchFamily="49" charset="-122"/>
              </a:rPr>
              <a:t>“Another thing they enjoy is playing a game called ‘white elephant’</a:t>
            </a:r>
            <a:r>
              <a:rPr lang="zh-CN" altLang="en-US" sz="2600" b="1" dirty="0" smtClean="0">
                <a:latin typeface="+mj-lt"/>
                <a:ea typeface="仿宋" panose="02010609060101010101" pitchFamily="49" charset="-122"/>
              </a:rPr>
              <a:t>．</a:t>
            </a:r>
            <a:r>
              <a:rPr lang="en-US" altLang="en-US" sz="2600" b="1" dirty="0" smtClean="0">
                <a:latin typeface="+mj-lt"/>
                <a:ea typeface="仿宋" panose="02010609060101010101" pitchFamily="49" charset="-122"/>
              </a:rPr>
              <a:t>”</a:t>
            </a:r>
            <a:r>
              <a:rPr lang="zh-CN" altLang="en-US" sz="2600" b="1" dirty="0" smtClean="0">
                <a:latin typeface="+mj-lt"/>
                <a:ea typeface="仿宋" panose="02010609060101010101" pitchFamily="49" charset="-122"/>
              </a:rPr>
              <a:t>可判断，“</a:t>
            </a:r>
            <a:r>
              <a:rPr lang="en-US" altLang="en-US" sz="2600" b="1" dirty="0" smtClean="0">
                <a:latin typeface="+mj-lt"/>
                <a:ea typeface="仿宋" panose="02010609060101010101" pitchFamily="49" charset="-122"/>
              </a:rPr>
              <a:t>white elephant</a:t>
            </a:r>
            <a:r>
              <a:rPr lang="zh-CN" altLang="en-US" sz="2600" b="1" dirty="0" smtClean="0">
                <a:latin typeface="+mj-lt"/>
                <a:ea typeface="仿宋" panose="02010609060101010101" pitchFamily="49" charset="-122"/>
              </a:rPr>
              <a:t>”是一种游戏。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26164" y="974034"/>
            <a:ext cx="11072192" cy="3554819"/>
          </a:xfrm>
          <a:prstGeom prst="rect">
            <a:avLst/>
          </a:prstGeom>
          <a:noFill/>
        </p:spPr>
        <p:txBody>
          <a:bodyPr wrap="square" rtlCol="0">
            <a:spAutoFit/>
          </a:bodyPr>
          <a:lstStyle/>
          <a:p>
            <a:pPr>
              <a:lnSpc>
                <a:spcPct val="150000"/>
              </a:lnSpc>
            </a:pPr>
            <a:r>
              <a:rPr lang="en-US" sz="3000" b="1" dirty="0" smtClean="0"/>
              <a:t>(</a:t>
            </a:r>
            <a:r>
              <a:rPr lang="zh-CN" altLang="en-US" sz="3000" b="1" dirty="0" smtClean="0"/>
              <a:t>　　</a:t>
            </a:r>
            <a:r>
              <a:rPr lang="en-US" sz="3000" b="1" dirty="0" smtClean="0"/>
              <a:t>)5.The last paragraph is written to ________</a:t>
            </a:r>
            <a:r>
              <a:rPr lang="zh-CN" altLang="en-US" sz="3000" b="1" dirty="0" smtClean="0"/>
              <a:t>．</a:t>
            </a:r>
            <a:endParaRPr lang="zh-CN" altLang="en-US" sz="3000" dirty="0" smtClean="0"/>
          </a:p>
          <a:p>
            <a:pPr indent="1341755">
              <a:lnSpc>
                <a:spcPct val="150000"/>
              </a:lnSpc>
            </a:pPr>
            <a:r>
              <a:rPr lang="en-US" sz="3000" b="1" dirty="0" smtClean="0"/>
              <a:t>A</a:t>
            </a:r>
            <a:r>
              <a:rPr lang="zh-CN" altLang="en-US" sz="3000" b="1" dirty="0" smtClean="0"/>
              <a:t>．</a:t>
            </a:r>
            <a:r>
              <a:rPr lang="en-US" sz="3000" b="1" dirty="0" smtClean="0"/>
              <a:t>compare different ways of celebrating Christmas</a:t>
            </a:r>
            <a:r>
              <a:rPr lang="zh-CN" altLang="en-US" sz="3000" b="1" dirty="0" smtClean="0"/>
              <a:t>　</a:t>
            </a:r>
            <a:endParaRPr lang="zh-CN" altLang="en-US" sz="3000" dirty="0" smtClean="0"/>
          </a:p>
          <a:p>
            <a:pPr indent="1341755">
              <a:lnSpc>
                <a:spcPct val="150000"/>
              </a:lnSpc>
            </a:pPr>
            <a:r>
              <a:rPr lang="en-US" sz="3000" b="1" dirty="0" smtClean="0"/>
              <a:t>B</a:t>
            </a:r>
            <a:r>
              <a:rPr lang="zh-CN" altLang="en-US" sz="3000" b="1" dirty="0" smtClean="0"/>
              <a:t>．</a:t>
            </a:r>
            <a:r>
              <a:rPr lang="en-US" sz="3000" b="1" dirty="0" smtClean="0"/>
              <a:t>show a kind of Santa Claus dress </a:t>
            </a:r>
            <a:endParaRPr lang="zh-CN" altLang="en-US" sz="3000" dirty="0" smtClean="0"/>
          </a:p>
          <a:p>
            <a:pPr indent="1341755">
              <a:lnSpc>
                <a:spcPct val="150000"/>
              </a:lnSpc>
            </a:pPr>
            <a:r>
              <a:rPr lang="en-US" sz="3000" b="1" dirty="0" smtClean="0"/>
              <a:t>C</a:t>
            </a:r>
            <a:r>
              <a:rPr lang="zh-CN" altLang="en-US" sz="3000" b="1" dirty="0" smtClean="0"/>
              <a:t>．</a:t>
            </a:r>
            <a:r>
              <a:rPr lang="en-US" sz="3000" b="1" dirty="0" smtClean="0"/>
              <a:t>describe a fun Christmas event</a:t>
            </a:r>
            <a:endParaRPr lang="zh-CN" altLang="en-US" sz="3000" dirty="0" smtClean="0"/>
          </a:p>
          <a:p>
            <a:pPr indent="1341755">
              <a:lnSpc>
                <a:spcPct val="150000"/>
              </a:lnSpc>
            </a:pPr>
            <a:r>
              <a:rPr lang="en-US" sz="3000" b="1" dirty="0" smtClean="0"/>
              <a:t>D</a:t>
            </a:r>
            <a:r>
              <a:rPr lang="zh-CN" altLang="en-US" sz="3000" b="1" dirty="0" smtClean="0"/>
              <a:t>．</a:t>
            </a:r>
            <a:r>
              <a:rPr lang="en-US" sz="3000" b="1" dirty="0" smtClean="0"/>
              <a:t>encourage Chinese people to celebrate Christmas</a:t>
            </a:r>
            <a:r>
              <a:rPr lang="zh-CN" altLang="en-US" sz="3000" b="1" dirty="0" smtClean="0"/>
              <a:t>　</a:t>
            </a:r>
            <a:endParaRPr lang="zh-CN" altLang="en-US" sz="3000" dirty="0"/>
          </a:p>
        </p:txBody>
      </p:sp>
      <p:sp>
        <p:nvSpPr>
          <p:cNvPr id="3" name="矩形 2"/>
          <p:cNvSpPr/>
          <p:nvPr/>
        </p:nvSpPr>
        <p:spPr>
          <a:xfrm>
            <a:off x="1010380" y="1216757"/>
            <a:ext cx="407484" cy="461665"/>
          </a:xfrm>
          <a:prstGeom prst="rect">
            <a:avLst/>
          </a:prstGeom>
        </p:spPr>
        <p:txBody>
          <a:bodyPr wrap="none">
            <a:spAutoFit/>
          </a:bodyPr>
          <a:lstStyle/>
          <a:p>
            <a:r>
              <a:rPr lang="en-US" sz="2400" b="1" dirty="0" smtClean="0">
                <a:solidFill>
                  <a:srgbClr val="57C6CF"/>
                </a:solidFill>
              </a:rPr>
              <a:t>C</a:t>
            </a:r>
            <a:endParaRPr lang="zh-CN" altLang="en-US" sz="2400" b="1" dirty="0">
              <a:solidFill>
                <a:srgbClr val="57C6CF"/>
              </a:solidFill>
            </a:endParaRPr>
          </a:p>
        </p:txBody>
      </p:sp>
      <p:sp>
        <p:nvSpPr>
          <p:cNvPr id="5" name="TextBox 4"/>
          <p:cNvSpPr txBox="1"/>
          <p:nvPr/>
        </p:nvSpPr>
        <p:spPr>
          <a:xfrm>
            <a:off x="705675" y="4482550"/>
            <a:ext cx="10843590" cy="1892826"/>
          </a:xfrm>
          <a:prstGeom prst="rect">
            <a:avLst/>
          </a:prstGeom>
          <a:noFill/>
        </p:spPr>
        <p:txBody>
          <a:bodyPr wrap="square" rtlCol="0">
            <a:spAutoFit/>
          </a:bodyPr>
          <a:lstStyle/>
          <a:p>
            <a:pPr>
              <a:lnSpc>
                <a:spcPct val="150000"/>
              </a:lnSpc>
            </a:pPr>
            <a:r>
              <a:rPr lang="en-US" altLang="zh-CN" sz="2600" b="1" dirty="0" smtClean="0">
                <a:solidFill>
                  <a:srgbClr val="0000FF"/>
                </a:solidFill>
                <a:latin typeface="黑体" panose="02010609060101010101" pitchFamily="49" charset="-122"/>
                <a:ea typeface="黑体" panose="02010609060101010101" pitchFamily="49" charset="-122"/>
              </a:rPr>
              <a:t>[</a:t>
            </a:r>
            <a:r>
              <a:rPr lang="zh-CN" altLang="en-US" sz="2600" b="1" dirty="0" smtClean="0">
                <a:solidFill>
                  <a:srgbClr val="0000FF"/>
                </a:solidFill>
                <a:latin typeface="黑体" panose="02010609060101010101" pitchFamily="49" charset="-122"/>
                <a:ea typeface="黑体" panose="02010609060101010101" pitchFamily="49" charset="-122"/>
              </a:rPr>
              <a:t>解析</a:t>
            </a:r>
            <a:r>
              <a:rPr lang="en-US" altLang="zh-CN" sz="2600" b="1" dirty="0" smtClean="0">
                <a:solidFill>
                  <a:srgbClr val="0000FF"/>
                </a:solidFill>
                <a:latin typeface="黑体" panose="02010609060101010101" pitchFamily="49" charset="-122"/>
                <a:ea typeface="黑体" panose="02010609060101010101" pitchFamily="49" charset="-122"/>
              </a:rPr>
              <a:t>]</a:t>
            </a:r>
            <a:r>
              <a:rPr lang="zh-CN" altLang="en-US" sz="2600" b="1" dirty="0" smtClean="0">
                <a:latin typeface="+mj-lt"/>
                <a:ea typeface="仿宋" panose="02010609060101010101" pitchFamily="49" charset="-122"/>
              </a:rPr>
              <a:t>推理判断题。由文章最后一句</a:t>
            </a:r>
            <a:r>
              <a:rPr lang="en-US" altLang="en-US" sz="2600" b="1" dirty="0" smtClean="0">
                <a:latin typeface="+mj-lt"/>
                <a:ea typeface="仿宋" panose="02010609060101010101" pitchFamily="49" charset="-122"/>
              </a:rPr>
              <a:t>“It’s a fun way to spend time with your friends and meet new people.”</a:t>
            </a:r>
            <a:r>
              <a:rPr lang="zh-CN" altLang="en-US" sz="2600" b="1" dirty="0" smtClean="0">
                <a:latin typeface="+mj-lt"/>
                <a:ea typeface="仿宋" panose="02010609060101010101" pitchFamily="49" charset="-122"/>
              </a:rPr>
              <a:t>可判断，本段主要介绍了一个有趣的圣诞活动。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67748" y="864701"/>
            <a:ext cx="11698355" cy="5632311"/>
          </a:xfrm>
          <a:prstGeom prst="rect">
            <a:avLst/>
          </a:prstGeom>
          <a:noFill/>
        </p:spPr>
        <p:txBody>
          <a:bodyPr wrap="square" rtlCol="0">
            <a:spAutoFit/>
          </a:bodyPr>
          <a:lstStyle/>
          <a:p>
            <a:pPr>
              <a:lnSpc>
                <a:spcPct val="150000"/>
              </a:lnSpc>
            </a:pPr>
            <a:r>
              <a:rPr lang="en-US" sz="3000" b="1" dirty="0" smtClean="0"/>
              <a:t>Ⅲ.</a:t>
            </a:r>
            <a:r>
              <a:rPr lang="zh-CN" altLang="en-US" sz="3000" b="1" dirty="0" smtClean="0"/>
              <a:t>任务型阅读</a:t>
            </a:r>
            <a:endParaRPr lang="zh-CN" altLang="en-US" sz="3000" dirty="0" smtClean="0"/>
          </a:p>
          <a:p>
            <a:pPr indent="536575">
              <a:lnSpc>
                <a:spcPct val="150000"/>
              </a:lnSpc>
            </a:pPr>
            <a:r>
              <a:rPr lang="en-US" sz="3000" b="1" dirty="0" smtClean="0"/>
              <a:t>Thanksgiving Day is the most truly American holiday in the United States. </a:t>
            </a:r>
            <a:endParaRPr lang="zh-CN" altLang="en-US" sz="3000" dirty="0" smtClean="0"/>
          </a:p>
          <a:p>
            <a:pPr indent="536575">
              <a:lnSpc>
                <a:spcPct val="150000"/>
              </a:lnSpc>
            </a:pPr>
            <a:r>
              <a:rPr lang="en-US" sz="3000" b="1" dirty="0" smtClean="0"/>
              <a:t>In 1620, the settlers, or Pilgrims, sailed to America on the May Flower. They wanted to find a place where they could have freedom to worship(</a:t>
            </a:r>
            <a:r>
              <a:rPr lang="zh-CN" altLang="en-US" sz="3000" b="1" dirty="0" smtClean="0"/>
              <a:t>敬拜</a:t>
            </a:r>
            <a:r>
              <a:rPr lang="en-US" sz="3000" b="1" dirty="0" smtClean="0"/>
              <a:t>) God. </a:t>
            </a:r>
            <a:endParaRPr lang="zh-CN" altLang="en-US" sz="3000" dirty="0" smtClean="0"/>
          </a:p>
          <a:p>
            <a:pPr indent="536575">
              <a:lnSpc>
                <a:spcPct val="150000"/>
              </a:lnSpc>
            </a:pPr>
            <a:r>
              <a:rPr lang="en-US" sz="3000" b="1" dirty="0" smtClean="0"/>
              <a:t>During their first winter, over half of the settlers died because they were cold and hungry. Those alive began sowing in the first spring. </a:t>
            </a:r>
            <a:endParaRPr lang="zh-CN" altLang="en-US"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95736" y="1202627"/>
            <a:ext cx="10923104" cy="4247317"/>
          </a:xfrm>
          <a:prstGeom prst="rect">
            <a:avLst/>
          </a:prstGeom>
          <a:noFill/>
        </p:spPr>
        <p:txBody>
          <a:bodyPr wrap="square" rtlCol="0">
            <a:spAutoFit/>
          </a:bodyPr>
          <a:lstStyle/>
          <a:p>
            <a:pPr indent="716280">
              <a:lnSpc>
                <a:spcPct val="150000"/>
              </a:lnSpc>
            </a:pPr>
            <a:r>
              <a:rPr lang="en-US" sz="3000" b="1" dirty="0" smtClean="0"/>
              <a:t>All summer long they waited and finally the fields produced a rich harvest. And so they decided that a day of thanksgiving to the Lord should be fixed. Years later, President of the United States proclaimed(</a:t>
            </a:r>
            <a:r>
              <a:rPr lang="zh-CN" altLang="en-US" sz="3000" b="1" dirty="0" smtClean="0"/>
              <a:t>宣布</a:t>
            </a:r>
            <a:r>
              <a:rPr lang="en-US" sz="3000" b="1" dirty="0" smtClean="0"/>
              <a:t>) the fourth Thursday of November as Thanksgiving Day every year. The celebration of Thanksgiving Day has been on that date until today. </a:t>
            </a:r>
            <a:endParaRPr lang="zh-CN" altLang="en-US"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95736" y="1202627"/>
            <a:ext cx="10923104" cy="4856842"/>
          </a:xfrm>
          <a:prstGeom prst="rect">
            <a:avLst/>
          </a:prstGeom>
          <a:noFill/>
        </p:spPr>
        <p:txBody>
          <a:bodyPr wrap="square" rtlCol="0">
            <a:spAutoFit/>
          </a:bodyPr>
          <a:lstStyle/>
          <a:p>
            <a:pPr indent="716280">
              <a:lnSpc>
                <a:spcPct val="150000"/>
              </a:lnSpc>
            </a:pPr>
            <a:r>
              <a:rPr lang="en-US" sz="3000" b="1" dirty="0" smtClean="0"/>
              <a:t>The Thanksgiving celebration has never changed through the years. The big family dinner is planned months ahead. On the dinner table, people will find apples, oranges, chestnuts, walnuts and grapes. There will be varieties of food. The best and most attractive among them are the roast turkey and the pumpkin pie. They are the most traditional and favorite food on Thanksgiving Day. </a:t>
            </a:r>
            <a:endParaRPr lang="zh-CN" altLang="en-US"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84577" y="2166710"/>
            <a:ext cx="10923104" cy="784830"/>
          </a:xfrm>
          <a:prstGeom prst="rect">
            <a:avLst/>
          </a:prstGeom>
          <a:noFill/>
        </p:spPr>
        <p:txBody>
          <a:bodyPr wrap="square" rtlCol="0">
            <a:spAutoFit/>
          </a:bodyPr>
          <a:lstStyle/>
          <a:p>
            <a:pPr>
              <a:lnSpc>
                <a:spcPct val="150000"/>
              </a:lnSpc>
            </a:pPr>
            <a:r>
              <a:rPr lang="en-US" altLang="zh-CN" sz="3000" b="1" dirty="0" smtClean="0">
                <a:solidFill>
                  <a:srgbClr val="57C6CF"/>
                </a:solidFill>
              </a:rPr>
              <a:t>【</a:t>
            </a:r>
            <a:r>
              <a:rPr lang="zh-CN" altLang="en-US" sz="3000" b="1" dirty="0" smtClean="0">
                <a:solidFill>
                  <a:srgbClr val="57C6CF"/>
                </a:solidFill>
              </a:rPr>
              <a:t>主旨大意</a:t>
            </a:r>
            <a:r>
              <a:rPr lang="en-US" altLang="zh-CN" sz="3000" b="1" dirty="0" smtClean="0">
                <a:solidFill>
                  <a:srgbClr val="57C6CF"/>
                </a:solidFill>
              </a:rPr>
              <a:t>】 </a:t>
            </a:r>
            <a:r>
              <a:rPr lang="zh-CN" altLang="en-US" sz="3000" b="1" dirty="0" smtClean="0"/>
              <a:t>本文介绍了感恩节的由来及传统。</a:t>
            </a:r>
            <a:endParaRPr lang="zh-CN" altLang="en-US"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95736" y="954147"/>
            <a:ext cx="10923104" cy="5682325"/>
          </a:xfrm>
          <a:prstGeom prst="rect">
            <a:avLst/>
          </a:prstGeom>
          <a:noFill/>
        </p:spPr>
        <p:txBody>
          <a:bodyPr wrap="square" rtlCol="0">
            <a:spAutoFit/>
          </a:bodyPr>
          <a:lstStyle/>
          <a:p>
            <a:pPr>
              <a:lnSpc>
                <a:spcPct val="150000"/>
              </a:lnSpc>
            </a:pPr>
            <a:r>
              <a:rPr lang="zh-CN" altLang="en-US" sz="3000" b="1" dirty="0" smtClean="0"/>
              <a:t>根据短文内容，回答问题。</a:t>
            </a:r>
            <a:endParaRPr lang="zh-CN" altLang="en-US" sz="3000" dirty="0" smtClean="0"/>
          </a:p>
          <a:p>
            <a:pPr>
              <a:lnSpc>
                <a:spcPct val="150000"/>
              </a:lnSpc>
            </a:pPr>
            <a:r>
              <a:rPr lang="en-US" sz="3000" b="1" dirty="0" smtClean="0"/>
              <a:t>1</a:t>
            </a:r>
            <a:r>
              <a:rPr lang="zh-CN" altLang="en-US" sz="3000" b="1" dirty="0" smtClean="0"/>
              <a:t>．</a:t>
            </a:r>
            <a:r>
              <a:rPr lang="en-US" sz="3000" b="1" dirty="0" smtClean="0"/>
              <a:t>Why did over half of the settlers die during their first winter?</a:t>
            </a:r>
            <a:endParaRPr lang="zh-CN" altLang="en-US" sz="3000" dirty="0" smtClean="0"/>
          </a:p>
          <a:p>
            <a:pPr indent="625475">
              <a:lnSpc>
                <a:spcPct val="150000"/>
              </a:lnSpc>
            </a:pPr>
            <a:r>
              <a:rPr lang="en-US" sz="3000" b="1" dirty="0" smtClean="0"/>
              <a:t>____________________________________________________</a:t>
            </a:r>
            <a:endParaRPr lang="zh-CN" altLang="en-US" sz="3000" dirty="0" smtClean="0"/>
          </a:p>
          <a:p>
            <a:pPr>
              <a:lnSpc>
                <a:spcPct val="150000"/>
              </a:lnSpc>
            </a:pPr>
            <a:r>
              <a:rPr lang="en-US" sz="3000" b="1" dirty="0" smtClean="0"/>
              <a:t>2</a:t>
            </a:r>
            <a:r>
              <a:rPr lang="zh-CN" altLang="en-US" sz="3000" b="1" dirty="0" smtClean="0"/>
              <a:t>．</a:t>
            </a:r>
            <a:r>
              <a:rPr lang="en-US" sz="3000" b="1" dirty="0" smtClean="0"/>
              <a:t>On which day do people celebrate Thanksgiving Day?</a:t>
            </a:r>
            <a:endParaRPr lang="zh-CN" altLang="en-US" sz="3000" dirty="0" smtClean="0"/>
          </a:p>
          <a:p>
            <a:pPr indent="625475">
              <a:lnSpc>
                <a:spcPct val="150000"/>
              </a:lnSpc>
            </a:pPr>
            <a:r>
              <a:rPr lang="en-US" sz="3000" b="1" dirty="0" smtClean="0"/>
              <a:t>____________________________________________________</a:t>
            </a:r>
          </a:p>
          <a:p>
            <a:pPr>
              <a:lnSpc>
                <a:spcPct val="150000"/>
              </a:lnSpc>
            </a:pPr>
            <a:r>
              <a:rPr lang="en-US" sz="3000" b="1" dirty="0" smtClean="0"/>
              <a:t>3</a:t>
            </a:r>
            <a:r>
              <a:rPr lang="zh-CN" altLang="en-US" sz="3000" b="1" dirty="0" smtClean="0"/>
              <a:t>．</a:t>
            </a:r>
            <a:r>
              <a:rPr lang="en-US" sz="3000" b="1" dirty="0" smtClean="0"/>
              <a:t>What is the most traditional and favorite food on </a:t>
            </a:r>
          </a:p>
          <a:p>
            <a:pPr indent="625475">
              <a:lnSpc>
                <a:spcPct val="150000"/>
              </a:lnSpc>
            </a:pPr>
            <a:r>
              <a:rPr lang="en-US" sz="3000" b="1" dirty="0" smtClean="0"/>
              <a:t>Thanksgiving Day?</a:t>
            </a:r>
            <a:endParaRPr lang="zh-CN" altLang="en-US" sz="3000" dirty="0" smtClean="0"/>
          </a:p>
          <a:p>
            <a:pPr indent="536575">
              <a:lnSpc>
                <a:spcPct val="150000"/>
              </a:lnSpc>
            </a:pPr>
            <a:r>
              <a:rPr lang="en-US" sz="3000" b="1" dirty="0" smtClean="0"/>
              <a:t>____________________________________________________</a:t>
            </a:r>
            <a:endParaRPr lang="zh-CN" altLang="en-US" sz="3000" dirty="0"/>
          </a:p>
        </p:txBody>
      </p:sp>
      <p:sp>
        <p:nvSpPr>
          <p:cNvPr id="4097" name="Rectangle 1"/>
          <p:cNvSpPr>
            <a:spLocks noChangeArrowheads="1"/>
          </p:cNvSpPr>
          <p:nvPr/>
        </p:nvSpPr>
        <p:spPr bwMode="auto">
          <a:xfrm>
            <a:off x="1371601" y="2474845"/>
            <a:ext cx="4881336" cy="461665"/>
          </a:xfrm>
          <a:prstGeom prst="rect">
            <a:avLst/>
          </a:prstGeom>
          <a:noFill/>
          <a:ln w="9525">
            <a:noFill/>
            <a:miter lim="800000"/>
          </a:ln>
          <a:effectLst/>
        </p:spPr>
        <p:txBody>
          <a:bodyPr vert="horz" wrap="none" lIns="91440" tIns="45720" rIns="91440" bIns="45720" numCol="1" anchor="ctr" anchorCtr="0" compatLnSpc="1">
            <a:spAutoFit/>
          </a:bodyPr>
          <a:lstStyle/>
          <a:p>
            <a:pPr marR="0" lvl="0" algn="l"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rgbClr val="57C6CF"/>
                </a:solidFill>
                <a:effectLst/>
                <a:latin typeface="Times New Roman" panose="02020603050405020304" pitchFamily="18" charset="0"/>
                <a:ea typeface="宋体" panose="02010600030101010101" pitchFamily="2" charset="-122"/>
                <a:cs typeface="Times New Roman" panose="02020603050405020304" pitchFamily="18" charset="0"/>
              </a:rPr>
              <a:t>Because they were cold and hungry.</a:t>
            </a:r>
            <a:endParaRPr kumimoji="0" lang="en-US" altLang="zh-CN" sz="2400" b="1" i="0" u="none" strike="noStrike" cap="none" normalizeH="0" baseline="0" dirty="0" smtClean="0">
              <a:ln>
                <a:noFill/>
              </a:ln>
              <a:solidFill>
                <a:srgbClr val="57C6CF"/>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4" name="Rectangle 1"/>
          <p:cNvSpPr>
            <a:spLocks noChangeArrowheads="1"/>
          </p:cNvSpPr>
          <p:nvPr/>
        </p:nvSpPr>
        <p:spPr bwMode="auto">
          <a:xfrm>
            <a:off x="1401417" y="3806688"/>
            <a:ext cx="5179431" cy="461665"/>
          </a:xfrm>
          <a:prstGeom prst="rect">
            <a:avLst/>
          </a:prstGeom>
          <a:noFill/>
          <a:ln w="9525">
            <a:noFill/>
            <a:miter lim="800000"/>
          </a:ln>
          <a:effectLst/>
        </p:spPr>
        <p:txBody>
          <a:bodyPr vert="horz" wrap="none" lIns="91440" tIns="45720" rIns="91440" bIns="45720" numCol="1" anchor="ctr" anchorCtr="0" compatLnSpc="1">
            <a:spAutoFit/>
          </a:bodyPr>
          <a:lstStyle/>
          <a:p>
            <a:pPr marR="0" lvl="0" algn="l"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rgbClr val="57C6CF"/>
                </a:solidFill>
                <a:effectLst/>
                <a:latin typeface="Times New Roman" panose="02020603050405020304" pitchFamily="18" charset="0"/>
                <a:ea typeface="宋体" panose="02010600030101010101" pitchFamily="2" charset="-122"/>
                <a:cs typeface="Times New Roman" panose="02020603050405020304" pitchFamily="18" charset="0"/>
              </a:rPr>
              <a:t>On the fourth Thursday of November.</a:t>
            </a:r>
            <a:endParaRPr kumimoji="0" lang="en-US" altLang="zh-CN" sz="2400" b="1" i="0" u="none" strike="noStrike" cap="none" normalizeH="0" baseline="0" dirty="0" smtClean="0">
              <a:ln>
                <a:noFill/>
              </a:ln>
              <a:solidFill>
                <a:srgbClr val="57C6CF"/>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5" name="Rectangle 1"/>
          <p:cNvSpPr>
            <a:spLocks noChangeArrowheads="1"/>
          </p:cNvSpPr>
          <p:nvPr/>
        </p:nvSpPr>
        <p:spPr bwMode="auto">
          <a:xfrm>
            <a:off x="1351721" y="5854147"/>
            <a:ext cx="5345566" cy="461665"/>
          </a:xfrm>
          <a:prstGeom prst="rect">
            <a:avLst/>
          </a:prstGeom>
          <a:noFill/>
          <a:ln w="9525">
            <a:noFill/>
            <a:miter lim="800000"/>
          </a:ln>
          <a:effectLst/>
        </p:spPr>
        <p:txBody>
          <a:bodyPr vert="horz" wrap="none" lIns="91440" tIns="45720" rIns="91440" bIns="45720" numCol="1" anchor="ctr" anchorCtr="0" compatLnSpc="1">
            <a:spAutoFit/>
          </a:bodyPr>
          <a:lstStyle/>
          <a:p>
            <a:pPr marR="0" lvl="0" algn="l"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rgbClr val="57C6CF"/>
                </a:solidFill>
                <a:effectLst/>
                <a:latin typeface="Times New Roman" panose="02020603050405020304" pitchFamily="18" charset="0"/>
                <a:ea typeface="宋体" panose="02010600030101010101" pitchFamily="2" charset="-122"/>
                <a:cs typeface="Times New Roman" panose="02020603050405020304" pitchFamily="18" charset="0"/>
              </a:rPr>
              <a:t>The roast turkey and the pumpkin pie. </a:t>
            </a:r>
            <a:endParaRPr kumimoji="0" lang="en-US" altLang="zh-CN" sz="2400" b="1" i="0" u="none" strike="noStrike" cap="none" normalizeH="0" baseline="0" dirty="0" smtClean="0">
              <a:ln>
                <a:noFill/>
              </a:ln>
              <a:solidFill>
                <a:srgbClr val="57C6CF"/>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097"/>
                                        </p:tgtEl>
                                        <p:attrNameLst>
                                          <p:attrName>style.visibility</p:attrName>
                                        </p:attrNameLst>
                                      </p:cBhvr>
                                      <p:to>
                                        <p:strVal val="visible"/>
                                      </p:to>
                                    </p:set>
                                    <p:anim calcmode="lin" valueType="num">
                                      <p:cBhvr additive="base">
                                        <p:cTn id="12" dur="500" fill="hold"/>
                                        <p:tgtEl>
                                          <p:spTgt spid="4097"/>
                                        </p:tgtEl>
                                        <p:attrNameLst>
                                          <p:attrName>ppt_x</p:attrName>
                                        </p:attrNameLst>
                                      </p:cBhvr>
                                      <p:tavLst>
                                        <p:tav tm="0">
                                          <p:val>
                                            <p:strVal val="#ppt_x"/>
                                          </p:val>
                                        </p:tav>
                                        <p:tav tm="100000">
                                          <p:val>
                                            <p:strVal val="#ppt_x"/>
                                          </p:val>
                                        </p:tav>
                                      </p:tavLst>
                                    </p:anim>
                                    <p:anim calcmode="lin" valueType="num">
                                      <p:cBhvr additive="base">
                                        <p:cTn id="13" dur="500" fill="hold"/>
                                        <p:tgtEl>
                                          <p:spTgt spid="409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 grpId="0"/>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1067435" y="-52705"/>
            <a:ext cx="11894185" cy="1499870"/>
          </a:xfrm>
          <a:prstGeom prst="parallelogram">
            <a:avLst>
              <a:gd name="adj" fmla="val 45244"/>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5" name="平行四边形 4"/>
          <p:cNvSpPr/>
          <p:nvPr/>
        </p:nvSpPr>
        <p:spPr>
          <a:xfrm>
            <a:off x="-773430" y="-52705"/>
            <a:ext cx="2700020" cy="1499870"/>
          </a:xfrm>
          <a:prstGeom prst="parallelogram">
            <a:avLst>
              <a:gd name="adj" fmla="val 44396"/>
            </a:avLst>
          </a:prstGeom>
          <a:blipFill dpi="0" rotWithShape="1">
            <a:blip r:embed="rId2"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6" name="文本框 5"/>
          <p:cNvSpPr txBox="1"/>
          <p:nvPr/>
        </p:nvSpPr>
        <p:spPr>
          <a:xfrm>
            <a:off x="1245235" y="1527810"/>
            <a:ext cx="10322560" cy="2861310"/>
          </a:xfrm>
          <a:prstGeom prst="rect">
            <a:avLst/>
          </a:prstGeom>
          <a:noFill/>
        </p:spPr>
        <p:txBody>
          <a:bodyPr wrap="square" rtlCol="0">
            <a:spAutoFit/>
          </a:bodyPr>
          <a:lstStyle/>
          <a:p>
            <a:pPr>
              <a:lnSpc>
                <a:spcPct val="150000"/>
              </a:lnSpc>
            </a:pPr>
            <a:r>
              <a:rPr lang="en-US" altLang="zh-CN" sz="6000"/>
              <a:t>             </a:t>
            </a:r>
            <a:endParaRPr lang="zh-CN" altLang="en-US" sz="6000" b="1">
              <a:latin typeface="微软雅黑" panose="020B0503020204020204" charset="-122"/>
              <a:ea typeface="微软雅黑" panose="020B0503020204020204" charset="-122"/>
              <a:cs typeface="微软雅黑" panose="020B0503020204020204" charset="-122"/>
            </a:endParaRPr>
          </a:p>
          <a:p>
            <a:pPr>
              <a:lnSpc>
                <a:spcPct val="150000"/>
              </a:lnSpc>
            </a:pPr>
            <a:endParaRPr lang="zh-CN" altLang="en-US" sz="6000" b="1">
              <a:latin typeface="微软雅黑" panose="020B0503020204020204" charset="-122"/>
              <a:ea typeface="微软雅黑" panose="020B0503020204020204" charset="-122"/>
              <a:cs typeface="微软雅黑" panose="020B0503020204020204" charset="-122"/>
            </a:endParaRPr>
          </a:p>
        </p:txBody>
      </p:sp>
      <p:sp>
        <p:nvSpPr>
          <p:cNvPr id="13" name="Rectangle 5"/>
          <p:cNvSpPr/>
          <p:nvPr/>
        </p:nvSpPr>
        <p:spPr>
          <a:xfrm>
            <a:off x="948055" y="2853690"/>
            <a:ext cx="10545445" cy="1106805"/>
          </a:xfrm>
          <a:prstGeom prst="rect">
            <a:avLst/>
          </a:prstGeom>
          <a:noFill/>
          <a:ln w="9525">
            <a:noFill/>
          </a:ln>
        </p:spPr>
        <p:txBody>
          <a:bodyPr wrap="squar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sz="6600" dirty="0" smtClean="0">
                <a:latin typeface="微软雅黑" panose="020B0503020204020204" charset="-122"/>
                <a:ea typeface="微软雅黑" panose="020B0503020204020204" charset="-122"/>
              </a:rPr>
              <a:t>谢 谢 观 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500"/>
                                        <p:tgtEl>
                                          <p:spTgt spid="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000" fill="hold">
                                          <p:stCondLst>
                                            <p:cond delay="0"/>
                                          </p:stCondLst>
                                        </p:cTn>
                                        <p:tgtEl>
                                          <p:spTgt spid="13"/>
                                        </p:tgtEl>
                                        <p:attrNameLst>
                                          <p:attrName>style.visibility</p:attrName>
                                        </p:attrNameLst>
                                      </p:cBhvr>
                                      <p:to>
                                        <p:strVal val="visible"/>
                                      </p:to>
                                    </p:set>
                                    <p:animEffect transition="in" filter="wipe(left)">
                                      <p:cBhvr>
                                        <p:cTn id="1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85188" y="894521"/>
            <a:ext cx="10714382" cy="5701561"/>
          </a:xfrm>
          <a:prstGeom prst="rect">
            <a:avLst/>
          </a:prstGeom>
          <a:noFill/>
        </p:spPr>
        <p:txBody>
          <a:bodyPr wrap="square" rtlCol="0">
            <a:spAutoFit/>
          </a:bodyPr>
          <a:lstStyle/>
          <a:p>
            <a:pPr>
              <a:lnSpc>
                <a:spcPct val="135000"/>
              </a:lnSpc>
            </a:pPr>
            <a:r>
              <a:rPr lang="en-US" sz="3000" b="1" dirty="0" smtClean="0"/>
              <a:t>Ⅱ.</a:t>
            </a:r>
            <a:r>
              <a:rPr lang="zh-CN" altLang="en-US" sz="3000" b="1" dirty="0" smtClean="0"/>
              <a:t>用括号中所给单词的适当形式填空</a:t>
            </a:r>
            <a:r>
              <a:rPr lang="en-US" sz="3000" b="1" dirty="0" smtClean="0"/>
              <a:t> </a:t>
            </a:r>
            <a:endParaRPr lang="zh-CN" altLang="en-US" sz="3000" dirty="0" smtClean="0"/>
          </a:p>
          <a:p>
            <a:pPr>
              <a:lnSpc>
                <a:spcPct val="135000"/>
              </a:lnSpc>
            </a:pPr>
            <a:r>
              <a:rPr lang="en-US" sz="3000" b="1" dirty="0" smtClean="0"/>
              <a:t>1</a:t>
            </a:r>
            <a:r>
              <a:rPr lang="zh-CN" altLang="en-US" sz="3000" b="1" dirty="0" smtClean="0"/>
              <a:t>．</a:t>
            </a:r>
            <a:r>
              <a:rPr lang="en-US" sz="3000" b="1" dirty="0" smtClean="0"/>
              <a:t>The old man has been ________ (die) for a few years. </a:t>
            </a:r>
            <a:endParaRPr lang="zh-CN" altLang="en-US" sz="3000" dirty="0" smtClean="0"/>
          </a:p>
          <a:p>
            <a:pPr>
              <a:lnSpc>
                <a:spcPct val="135000"/>
              </a:lnSpc>
            </a:pPr>
            <a:r>
              <a:rPr lang="en-US" sz="3000" b="1" dirty="0" smtClean="0"/>
              <a:t>2</a:t>
            </a:r>
            <a:r>
              <a:rPr lang="zh-CN" altLang="en-US" sz="3000" b="1" dirty="0" smtClean="0"/>
              <a:t>．</a:t>
            </a:r>
            <a:r>
              <a:rPr lang="en-US" sz="3000" b="1" dirty="0" smtClean="0"/>
              <a:t>The bad man was ________ (punish) for his crime. </a:t>
            </a:r>
            <a:endParaRPr lang="zh-CN" altLang="en-US" sz="3000" dirty="0" smtClean="0"/>
          </a:p>
          <a:p>
            <a:pPr>
              <a:lnSpc>
                <a:spcPct val="135000"/>
              </a:lnSpc>
            </a:pPr>
            <a:r>
              <a:rPr lang="en-US" sz="3000" b="1" dirty="0" smtClean="0"/>
              <a:t>3</a:t>
            </a:r>
            <a:r>
              <a:rPr lang="zh-CN" altLang="en-US" sz="3000" b="1" dirty="0" smtClean="0"/>
              <a:t>．</a:t>
            </a:r>
            <a:r>
              <a:rPr lang="en-US" sz="3000" b="1" dirty="0" smtClean="0"/>
              <a:t>2016·</a:t>
            </a:r>
            <a:r>
              <a:rPr lang="zh-CN" altLang="en-US" sz="3000" b="1" dirty="0" smtClean="0"/>
              <a:t>烟台   </a:t>
            </a:r>
            <a:r>
              <a:rPr lang="en-US" sz="3000" b="1" dirty="0" smtClean="0"/>
              <a:t>George treats everyone with kindness and </a:t>
            </a:r>
          </a:p>
          <a:p>
            <a:pPr indent="536575">
              <a:lnSpc>
                <a:spcPct val="135000"/>
              </a:lnSpc>
            </a:pPr>
            <a:r>
              <a:rPr lang="en-US" sz="3000" b="1" dirty="0" smtClean="0"/>
              <a:t>________ (warm), spreading positive energy. </a:t>
            </a:r>
          </a:p>
          <a:p>
            <a:pPr>
              <a:lnSpc>
                <a:spcPct val="135000"/>
              </a:lnSpc>
            </a:pPr>
            <a:r>
              <a:rPr lang="en-US" sz="3000" b="1" dirty="0" smtClean="0"/>
              <a:t>4</a:t>
            </a:r>
            <a:r>
              <a:rPr lang="zh-CN" altLang="en-US" sz="3000" b="1" dirty="0" smtClean="0"/>
              <a:t>．</a:t>
            </a:r>
            <a:r>
              <a:rPr lang="en-US" sz="3000" b="1" dirty="0" smtClean="0"/>
              <a:t>I found a dog ________(lie) on the ground. It seemed that it </a:t>
            </a:r>
          </a:p>
          <a:p>
            <a:pPr indent="536575">
              <a:lnSpc>
                <a:spcPct val="135000"/>
              </a:lnSpc>
            </a:pPr>
            <a:r>
              <a:rPr lang="en-US" sz="3000" b="1" dirty="0" smtClean="0"/>
              <a:t>was enjoying the sun. </a:t>
            </a:r>
            <a:endParaRPr lang="zh-CN" altLang="en-US" sz="3000" dirty="0" smtClean="0"/>
          </a:p>
          <a:p>
            <a:pPr>
              <a:lnSpc>
                <a:spcPct val="135000"/>
              </a:lnSpc>
            </a:pPr>
            <a:r>
              <a:rPr lang="en-US" sz="3000" b="1" dirty="0" smtClean="0"/>
              <a:t>5</a:t>
            </a:r>
            <a:r>
              <a:rPr lang="zh-CN" altLang="en-US" sz="3000" b="1" dirty="0" smtClean="0"/>
              <a:t>．</a:t>
            </a:r>
            <a:r>
              <a:rPr lang="en-US" sz="3000" b="1" dirty="0" smtClean="0"/>
              <a:t>I can't wait to read the article ________ (write) by the </a:t>
            </a:r>
          </a:p>
          <a:p>
            <a:pPr indent="536575">
              <a:lnSpc>
                <a:spcPct val="135000"/>
              </a:lnSpc>
            </a:pPr>
            <a:r>
              <a:rPr lang="en-US" sz="3000" b="1" dirty="0" smtClean="0"/>
              <a:t>famous writer. </a:t>
            </a:r>
            <a:endParaRPr lang="zh-CN" altLang="en-US" sz="3000" dirty="0" smtClean="0"/>
          </a:p>
        </p:txBody>
      </p:sp>
      <p:sp>
        <p:nvSpPr>
          <p:cNvPr id="11" name="Rectangle 1"/>
          <p:cNvSpPr>
            <a:spLocks noChangeArrowheads="1"/>
          </p:cNvSpPr>
          <p:nvPr/>
        </p:nvSpPr>
        <p:spPr bwMode="auto">
          <a:xfrm>
            <a:off x="5476288" y="1639957"/>
            <a:ext cx="817853" cy="461665"/>
          </a:xfrm>
          <a:prstGeom prst="rect">
            <a:avLst/>
          </a:prstGeom>
          <a:noFill/>
          <a:ln w="9525">
            <a:noFill/>
            <a:miter lim="800000"/>
          </a:ln>
          <a:effectLst/>
        </p:spPr>
        <p:txBody>
          <a:bodyPr vert="horz" wrap="none" lIns="91440" tIns="45720" rIns="91440" bIns="45720" numCol="1" anchor="ctr" anchorCtr="0" compatLnSpc="1">
            <a:spAutoFit/>
          </a:bodyPr>
          <a:lstStyle/>
          <a:p>
            <a:pPr marR="0" lvl="0" algn="l" defTabSz="914400" rtl="0" eaLnBrk="0" fontAlgn="base" latinLnBrk="0" hangingPunct="0">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rgbClr val="57C6CF"/>
                </a:solidFill>
                <a:effectLst/>
                <a:latin typeface="Times New Roman" panose="02020603050405020304" pitchFamily="18" charset="0"/>
                <a:ea typeface="宋体" panose="02010600030101010101" pitchFamily="2" charset="-122"/>
                <a:cs typeface="Times New Roman" panose="02020603050405020304" pitchFamily="18" charset="0"/>
              </a:rPr>
              <a:t>dead</a:t>
            </a:r>
            <a:endParaRPr kumimoji="0" lang="en-US" altLang="zh-CN" sz="2400" b="0" i="0" u="none" strike="noStrike" cap="none" normalizeH="0" baseline="0" dirty="0" smtClean="0">
              <a:ln>
                <a:noFill/>
              </a:ln>
              <a:solidFill>
                <a:srgbClr val="57C6CF"/>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2" name="Rectangle 1"/>
          <p:cNvSpPr>
            <a:spLocks noChangeArrowheads="1"/>
          </p:cNvSpPr>
          <p:nvPr/>
        </p:nvSpPr>
        <p:spPr bwMode="auto">
          <a:xfrm>
            <a:off x="4432679" y="2216426"/>
            <a:ext cx="1383712" cy="461665"/>
          </a:xfrm>
          <a:prstGeom prst="rect">
            <a:avLst/>
          </a:prstGeom>
          <a:noFill/>
          <a:ln w="9525">
            <a:noFill/>
            <a:miter lim="800000"/>
          </a:ln>
          <a:effectLst/>
        </p:spPr>
        <p:txBody>
          <a:bodyPr vert="horz" wrap="none" lIns="91440" tIns="45720" rIns="91440" bIns="45720" numCol="1" anchor="ctr" anchorCtr="0" compatLnSpc="1">
            <a:spAutoFit/>
          </a:bodyPr>
          <a:lstStyle/>
          <a:p>
            <a:pPr marR="0" lvl="0" algn="l"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rgbClr val="57C6CF"/>
                </a:solidFill>
                <a:effectLst/>
                <a:latin typeface="Times New Roman" panose="02020603050405020304" pitchFamily="18" charset="0"/>
                <a:ea typeface="宋体" panose="02010600030101010101" pitchFamily="2" charset="-122"/>
                <a:cs typeface="Times New Roman" panose="02020603050405020304" pitchFamily="18" charset="0"/>
              </a:rPr>
              <a:t>punished</a:t>
            </a:r>
            <a:endParaRPr kumimoji="0" lang="en-US" altLang="zh-CN" sz="2400" b="0" i="0" u="none" strike="noStrike" cap="none" normalizeH="0" baseline="0" dirty="0" smtClean="0">
              <a:ln>
                <a:noFill/>
              </a:ln>
              <a:solidFill>
                <a:srgbClr val="57C6CF"/>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3" name="Rectangle 1"/>
          <p:cNvSpPr>
            <a:spLocks noChangeArrowheads="1"/>
          </p:cNvSpPr>
          <p:nvPr/>
        </p:nvSpPr>
        <p:spPr bwMode="auto">
          <a:xfrm>
            <a:off x="1580148" y="3488635"/>
            <a:ext cx="1228221" cy="461665"/>
          </a:xfrm>
          <a:prstGeom prst="rect">
            <a:avLst/>
          </a:prstGeom>
          <a:noFill/>
          <a:ln w="9525">
            <a:noFill/>
            <a:miter lim="800000"/>
          </a:ln>
          <a:effectLst/>
        </p:spPr>
        <p:txBody>
          <a:bodyPr vert="horz" wrap="none" lIns="91440" tIns="45720" rIns="91440" bIns="45720" numCol="1" anchor="ctr" anchorCtr="0" compatLnSpc="1">
            <a:spAutoFit/>
          </a:bodyPr>
          <a:lstStyle/>
          <a:p>
            <a:pPr marR="0" lvl="0" algn="l"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rgbClr val="57C6CF"/>
                </a:solidFill>
                <a:effectLst/>
                <a:latin typeface="Times New Roman" panose="02020603050405020304" pitchFamily="18" charset="0"/>
                <a:ea typeface="宋体" panose="02010600030101010101" pitchFamily="2" charset="-122"/>
                <a:cs typeface="Times New Roman" panose="02020603050405020304" pitchFamily="18" charset="0"/>
              </a:rPr>
              <a:t>warmth</a:t>
            </a:r>
            <a:endParaRPr kumimoji="0" lang="en-US" altLang="zh-CN" sz="2400" b="0" i="0" u="none" strike="noStrike" cap="none" normalizeH="0" baseline="0" dirty="0" smtClean="0">
              <a:ln>
                <a:noFill/>
              </a:ln>
              <a:solidFill>
                <a:srgbClr val="57C6CF"/>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4" name="Rectangle 1"/>
          <p:cNvSpPr>
            <a:spLocks noChangeArrowheads="1"/>
          </p:cNvSpPr>
          <p:nvPr/>
        </p:nvSpPr>
        <p:spPr bwMode="auto">
          <a:xfrm>
            <a:off x="3975479" y="4104861"/>
            <a:ext cx="833883" cy="461665"/>
          </a:xfrm>
          <a:prstGeom prst="rect">
            <a:avLst/>
          </a:prstGeom>
          <a:noFill/>
          <a:ln w="9525">
            <a:noFill/>
            <a:miter lim="800000"/>
          </a:ln>
          <a:effectLst/>
        </p:spPr>
        <p:txBody>
          <a:bodyPr vert="horz" wrap="none" lIns="91440" tIns="45720" rIns="91440" bIns="45720" numCol="1" anchor="ctr" anchorCtr="0" compatLnSpc="1">
            <a:spAutoFit/>
          </a:bodyPr>
          <a:lstStyle/>
          <a:p>
            <a:pPr marR="0" lvl="0" algn="l" defTabSz="914400" rtl="0" eaLnBrk="0" fontAlgn="base" latinLnBrk="0" hangingPunct="0">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rgbClr val="57C6CF"/>
                </a:solidFill>
                <a:effectLst/>
                <a:latin typeface="Times New Roman" panose="02020603050405020304" pitchFamily="18" charset="0"/>
                <a:ea typeface="宋体" panose="02010600030101010101" pitchFamily="2" charset="-122"/>
                <a:cs typeface="Times New Roman" panose="02020603050405020304" pitchFamily="18" charset="0"/>
              </a:rPr>
              <a:t>lying</a:t>
            </a:r>
            <a:endParaRPr kumimoji="0" lang="en-US" altLang="zh-CN" sz="2400" b="0" i="0" u="none" strike="noStrike" cap="none" normalizeH="0" baseline="0" dirty="0" smtClean="0">
              <a:ln>
                <a:noFill/>
              </a:ln>
              <a:solidFill>
                <a:srgbClr val="57C6CF"/>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5" name="Rectangle 1"/>
          <p:cNvSpPr>
            <a:spLocks noChangeArrowheads="1"/>
          </p:cNvSpPr>
          <p:nvPr/>
        </p:nvSpPr>
        <p:spPr bwMode="auto">
          <a:xfrm>
            <a:off x="6549714" y="5287618"/>
            <a:ext cx="1141659" cy="461665"/>
          </a:xfrm>
          <a:prstGeom prst="rect">
            <a:avLst/>
          </a:prstGeom>
          <a:noFill/>
          <a:ln w="9525">
            <a:noFill/>
            <a:miter lim="800000"/>
          </a:ln>
          <a:effectLst/>
        </p:spPr>
        <p:txBody>
          <a:bodyPr vert="horz" wrap="none" lIns="91440" tIns="45720" rIns="91440" bIns="45720" numCol="1" anchor="ctr" anchorCtr="0" compatLnSpc="1">
            <a:spAutoFit/>
          </a:bodyPr>
          <a:lstStyle/>
          <a:p>
            <a:pPr marR="0" lvl="0" algn="l"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rgbClr val="57C6CF"/>
                </a:solidFill>
                <a:effectLst/>
                <a:latin typeface="Times New Roman" panose="02020603050405020304" pitchFamily="18" charset="0"/>
                <a:ea typeface="宋体" panose="02010600030101010101" pitchFamily="2" charset="-122"/>
                <a:cs typeface="Times New Roman" panose="02020603050405020304" pitchFamily="18" charset="0"/>
              </a:rPr>
              <a:t>written</a:t>
            </a:r>
            <a:endParaRPr kumimoji="0" lang="en-US" altLang="zh-CN" sz="2400" b="0" i="0" u="none" strike="noStrike" cap="none" normalizeH="0" baseline="0" dirty="0" smtClean="0">
              <a:ln>
                <a:noFill/>
              </a:ln>
              <a:solidFill>
                <a:srgbClr val="57C6CF"/>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ppt_x"/>
                                          </p:val>
                                        </p:tav>
                                        <p:tav tm="100000">
                                          <p:val>
                                            <p:strVal val="#ppt_x"/>
                                          </p:val>
                                        </p:tav>
                                      </p:tavLst>
                                    </p:anim>
                                    <p:anim calcmode="lin" valueType="num">
                                      <p:cBhvr additive="base">
                                        <p:cTn id="3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15616" y="1023732"/>
            <a:ext cx="10714382" cy="4247317"/>
          </a:xfrm>
          <a:prstGeom prst="rect">
            <a:avLst/>
          </a:prstGeom>
          <a:noFill/>
        </p:spPr>
        <p:txBody>
          <a:bodyPr wrap="square" rtlCol="0">
            <a:spAutoFit/>
          </a:bodyPr>
          <a:lstStyle/>
          <a:p>
            <a:pPr>
              <a:lnSpc>
                <a:spcPct val="150000"/>
              </a:lnSpc>
            </a:pPr>
            <a:r>
              <a:rPr lang="en-US" sz="3000" b="1" dirty="0" smtClean="0"/>
              <a:t>Ⅲ.</a:t>
            </a:r>
            <a:r>
              <a:rPr lang="zh-CN" altLang="en-US" sz="3000" b="1" dirty="0" smtClean="0"/>
              <a:t>从方框中选出合适的短语，并用其适当形式填空</a:t>
            </a:r>
            <a:endParaRPr lang="zh-CN" altLang="en-US" sz="3000" dirty="0" smtClean="0"/>
          </a:p>
          <a:p>
            <a:pPr algn="ctr">
              <a:lnSpc>
                <a:spcPct val="150000"/>
              </a:lnSpc>
            </a:pPr>
            <a:r>
              <a:rPr lang="en-US" sz="3000" b="1" dirty="0" smtClean="0"/>
              <a:t> end up, wake up, care about, </a:t>
            </a:r>
            <a:endParaRPr lang="zh-CN" altLang="en-US" sz="3000" dirty="0" smtClean="0"/>
          </a:p>
          <a:p>
            <a:pPr algn="ctr">
              <a:lnSpc>
                <a:spcPct val="150000"/>
              </a:lnSpc>
            </a:pPr>
            <a:r>
              <a:rPr lang="en-US" sz="3000" b="1" dirty="0" smtClean="0"/>
              <a:t>used to, in need</a:t>
            </a:r>
            <a:endParaRPr lang="zh-CN" altLang="en-US" sz="3000" dirty="0" smtClean="0"/>
          </a:p>
          <a:p>
            <a:pPr>
              <a:lnSpc>
                <a:spcPct val="150000"/>
              </a:lnSpc>
            </a:pPr>
            <a:r>
              <a:rPr lang="en-US" sz="3000" b="1" dirty="0" smtClean="0"/>
              <a:t>1</a:t>
            </a:r>
            <a:r>
              <a:rPr lang="zh-CN" altLang="en-US" sz="3000" b="1" dirty="0" smtClean="0"/>
              <a:t>．</a:t>
            </a:r>
            <a:r>
              <a:rPr lang="en-US" sz="3000" b="1" dirty="0" smtClean="0"/>
              <a:t>The student studies every day and he never ____________ </a:t>
            </a:r>
          </a:p>
          <a:p>
            <a:pPr indent="536575">
              <a:lnSpc>
                <a:spcPct val="150000"/>
              </a:lnSpc>
            </a:pPr>
            <a:r>
              <a:rPr lang="en-US" sz="3000" b="1" dirty="0" smtClean="0"/>
              <a:t>other things except study. </a:t>
            </a:r>
            <a:endParaRPr lang="zh-CN" altLang="en-US" sz="3000" dirty="0" smtClean="0"/>
          </a:p>
          <a:p>
            <a:pPr>
              <a:lnSpc>
                <a:spcPct val="150000"/>
              </a:lnSpc>
            </a:pPr>
            <a:r>
              <a:rPr lang="en-US" sz="3000" b="1" dirty="0" smtClean="0"/>
              <a:t>2</a:t>
            </a:r>
            <a:r>
              <a:rPr lang="zh-CN" altLang="en-US" sz="3000" b="1" dirty="0" smtClean="0"/>
              <a:t>．</a:t>
            </a:r>
            <a:r>
              <a:rPr lang="en-US" sz="3000" b="1" dirty="0" smtClean="0"/>
              <a:t>I didn't ____________ until I heard the alarm clock. </a:t>
            </a:r>
            <a:endParaRPr lang="zh-CN" altLang="en-US" sz="3000" dirty="0"/>
          </a:p>
        </p:txBody>
      </p:sp>
      <p:sp>
        <p:nvSpPr>
          <p:cNvPr id="7" name="矩形 6"/>
          <p:cNvSpPr/>
          <p:nvPr/>
        </p:nvSpPr>
        <p:spPr bwMode="auto">
          <a:xfrm>
            <a:off x="3607904" y="1858616"/>
            <a:ext cx="5019261" cy="1292087"/>
          </a:xfrm>
          <a:prstGeom prst="rect">
            <a:avLst/>
          </a:prstGeom>
          <a:noFill/>
          <a:ln w="9525">
            <a:solidFill>
              <a:schemeClr val="tx1"/>
            </a:solidFill>
            <a:miter lim="800000"/>
          </a:ln>
          <a:effectLst/>
        </p:spPr>
        <p:txBody>
          <a:bodyPr vert="horz" wrap="none" lIns="91440" tIns="45720" rIns="91440" bIns="45720" numCol="1" rtlCol="0" anchor="ctr" anchorCtr="0" compatLnSpc="1">
            <a:spAutoFit/>
          </a:bodyPr>
          <a:lstStyle/>
          <a:p>
            <a:pPr marL="0" marR="0" algn="l" defTabSz="914400" rtl="0" eaLnBrk="1" fontAlgn="base" latinLnBrk="0" hangingPunct="1">
              <a:lnSpc>
                <a:spcPct val="100000"/>
              </a:lnSpc>
              <a:spcBef>
                <a:spcPct val="0"/>
              </a:spcBef>
              <a:spcAft>
                <a:spcPct val="0"/>
              </a:spcAft>
              <a:buClrTx/>
              <a:buSzTx/>
              <a:buFontTx/>
              <a:buNone/>
            </a:pPr>
            <a:endParaRPr kumimoji="0" lang="zh-CN" altLang="en-US" sz="2400" b="1" i="0" u="none" strike="noStrike" cap="none" normalizeH="0" baseline="0" dirty="0" smtClean="0">
              <a:ln>
                <a:noFill/>
              </a:ln>
              <a:solidFill>
                <a:srgbClr val="57C6CF"/>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Rectangle 1"/>
          <p:cNvSpPr>
            <a:spLocks noChangeArrowheads="1"/>
          </p:cNvSpPr>
          <p:nvPr/>
        </p:nvSpPr>
        <p:spPr bwMode="auto">
          <a:xfrm>
            <a:off x="8795957" y="3220279"/>
            <a:ext cx="1692323" cy="461665"/>
          </a:xfrm>
          <a:prstGeom prst="rect">
            <a:avLst/>
          </a:prstGeom>
          <a:noFill/>
          <a:ln w="9525">
            <a:noFill/>
            <a:miter lim="800000"/>
          </a:ln>
          <a:effectLst/>
        </p:spPr>
        <p:txBody>
          <a:bodyPr vert="horz" wrap="none" lIns="91440" tIns="45720" rIns="91440" bIns="45720" numCol="1" anchor="ctr" anchorCtr="0" compatLnSpc="1">
            <a:spAutoFit/>
          </a:bodyPr>
          <a:lstStyle/>
          <a:p>
            <a:pPr marR="0" lvl="0" algn="l" defTabSz="914400" rtl="0" eaLnBrk="0" fontAlgn="base" latinLnBrk="0" hangingPunct="0">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rgbClr val="57C6CF"/>
                </a:solidFill>
                <a:effectLst/>
                <a:latin typeface="Times New Roman" panose="02020603050405020304" pitchFamily="18" charset="0"/>
                <a:ea typeface="宋体" panose="02010600030101010101" pitchFamily="2" charset="-122"/>
                <a:cs typeface="Times New Roman" panose="02020603050405020304" pitchFamily="18" charset="0"/>
              </a:rPr>
              <a:t>cares about</a:t>
            </a:r>
            <a:endParaRPr kumimoji="0" lang="en-US" altLang="zh-CN" sz="2400" b="0" i="0" u="none" strike="noStrike" cap="none" normalizeH="0" baseline="0" dirty="0" smtClean="0">
              <a:ln>
                <a:noFill/>
              </a:ln>
              <a:solidFill>
                <a:srgbClr val="57C6CF"/>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8" name="Rectangle 1"/>
          <p:cNvSpPr>
            <a:spLocks noChangeArrowheads="1"/>
          </p:cNvSpPr>
          <p:nvPr/>
        </p:nvSpPr>
        <p:spPr bwMode="auto">
          <a:xfrm>
            <a:off x="3190287" y="4631635"/>
            <a:ext cx="1289135" cy="461665"/>
          </a:xfrm>
          <a:prstGeom prst="rect">
            <a:avLst/>
          </a:prstGeom>
          <a:noFill/>
          <a:ln w="9525">
            <a:noFill/>
            <a:miter lim="800000"/>
          </a:ln>
          <a:effectLst/>
        </p:spPr>
        <p:txBody>
          <a:bodyPr vert="horz" wrap="none" lIns="91440" tIns="45720" rIns="91440" bIns="45720" numCol="1" anchor="ctr" anchorCtr="0" compatLnSpc="1">
            <a:spAutoFit/>
          </a:bodyPr>
          <a:lstStyle/>
          <a:p>
            <a:pPr marR="0" lvl="0" algn="l" defTabSz="914400" rtl="0" eaLnBrk="0" fontAlgn="base" latinLnBrk="0" hangingPunct="0">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rgbClr val="57C6CF"/>
                </a:solidFill>
                <a:effectLst/>
                <a:latin typeface="Times New Roman" panose="02020603050405020304" pitchFamily="18" charset="0"/>
                <a:ea typeface="宋体" panose="02010600030101010101" pitchFamily="2" charset="-122"/>
                <a:cs typeface="Times New Roman" panose="02020603050405020304" pitchFamily="18" charset="0"/>
              </a:rPr>
              <a:t>wake up</a:t>
            </a:r>
            <a:endParaRPr kumimoji="0" lang="en-US" altLang="zh-CN" sz="2400" b="0" i="0" u="none" strike="noStrike" cap="none" normalizeH="0" baseline="0" dirty="0" smtClean="0">
              <a:ln>
                <a:noFill/>
              </a:ln>
              <a:solidFill>
                <a:srgbClr val="57C6CF"/>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animBg="1"/>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15616" y="1023732"/>
            <a:ext cx="10714382" cy="5632311"/>
          </a:xfrm>
          <a:prstGeom prst="rect">
            <a:avLst/>
          </a:prstGeom>
          <a:noFill/>
        </p:spPr>
        <p:txBody>
          <a:bodyPr wrap="square" rtlCol="0">
            <a:spAutoFit/>
          </a:bodyPr>
          <a:lstStyle/>
          <a:p>
            <a:pPr>
              <a:lnSpc>
                <a:spcPct val="150000"/>
              </a:lnSpc>
            </a:pPr>
            <a:r>
              <a:rPr lang="en-US" sz="3000" b="1" dirty="0" smtClean="0"/>
              <a:t>Ⅲ.</a:t>
            </a:r>
            <a:r>
              <a:rPr lang="zh-CN" altLang="en-US" sz="3000" b="1" dirty="0" smtClean="0"/>
              <a:t>从方框中选出合适的短语，并用其适当形式填空</a:t>
            </a:r>
            <a:endParaRPr lang="zh-CN" altLang="en-US" sz="3000" dirty="0" smtClean="0"/>
          </a:p>
          <a:p>
            <a:pPr algn="ctr">
              <a:lnSpc>
                <a:spcPct val="150000"/>
              </a:lnSpc>
            </a:pPr>
            <a:r>
              <a:rPr lang="en-US" sz="3000" b="1" dirty="0" smtClean="0"/>
              <a:t> end up, wake up, care about, </a:t>
            </a:r>
            <a:endParaRPr lang="zh-CN" altLang="en-US" sz="3000" dirty="0" smtClean="0"/>
          </a:p>
          <a:p>
            <a:pPr algn="ctr">
              <a:lnSpc>
                <a:spcPct val="150000"/>
              </a:lnSpc>
            </a:pPr>
            <a:r>
              <a:rPr lang="en-US" sz="3000" b="1" dirty="0" smtClean="0"/>
              <a:t>used to, in need</a:t>
            </a:r>
            <a:endParaRPr lang="zh-CN" altLang="en-US" sz="3000" dirty="0" smtClean="0"/>
          </a:p>
          <a:p>
            <a:pPr>
              <a:lnSpc>
                <a:spcPct val="150000"/>
              </a:lnSpc>
            </a:pPr>
            <a:r>
              <a:rPr lang="en-US" sz="3000" b="1" dirty="0" smtClean="0"/>
              <a:t>3</a:t>
            </a:r>
            <a:r>
              <a:rPr lang="zh-CN" altLang="en-US" sz="3000" b="1" dirty="0" smtClean="0"/>
              <a:t>．</a:t>
            </a:r>
            <a:r>
              <a:rPr lang="en-US" sz="3000" b="1" dirty="0" smtClean="0"/>
              <a:t>Last night the party ____________  with a song. </a:t>
            </a:r>
            <a:endParaRPr lang="zh-CN" altLang="en-US" sz="3000" dirty="0" smtClean="0"/>
          </a:p>
          <a:p>
            <a:pPr>
              <a:lnSpc>
                <a:spcPct val="150000"/>
              </a:lnSpc>
            </a:pPr>
            <a:r>
              <a:rPr lang="en-US" sz="3000" b="1" dirty="0" smtClean="0"/>
              <a:t>4.   We should try our best to help the children ____________. </a:t>
            </a:r>
          </a:p>
          <a:p>
            <a:pPr indent="536575">
              <a:lnSpc>
                <a:spcPct val="150000"/>
              </a:lnSpc>
            </a:pPr>
            <a:r>
              <a:rPr lang="en-US" sz="3000" b="1" dirty="0" smtClean="0"/>
              <a:t>They really need help. </a:t>
            </a:r>
            <a:endParaRPr lang="zh-CN" altLang="en-US" sz="3000" dirty="0" smtClean="0"/>
          </a:p>
          <a:p>
            <a:pPr>
              <a:lnSpc>
                <a:spcPct val="150000"/>
              </a:lnSpc>
            </a:pPr>
            <a:r>
              <a:rPr lang="en-US" sz="3000" b="1" dirty="0" smtClean="0"/>
              <a:t>5</a:t>
            </a:r>
            <a:r>
              <a:rPr lang="zh-CN" altLang="en-US" sz="3000" b="1" dirty="0" smtClean="0"/>
              <a:t>．</a:t>
            </a:r>
            <a:r>
              <a:rPr lang="en-US" sz="3000" b="1" dirty="0" smtClean="0"/>
              <a:t>The old man ____________ live in a small village, but now he </a:t>
            </a:r>
          </a:p>
          <a:p>
            <a:pPr indent="536575">
              <a:lnSpc>
                <a:spcPct val="150000"/>
              </a:lnSpc>
            </a:pPr>
            <a:r>
              <a:rPr lang="en-US" sz="3000" b="1" dirty="0" smtClean="0"/>
              <a:t>lives in a big city. </a:t>
            </a:r>
            <a:endParaRPr lang="zh-CN" altLang="en-US" sz="3000" dirty="0"/>
          </a:p>
        </p:txBody>
      </p:sp>
      <p:sp>
        <p:nvSpPr>
          <p:cNvPr id="7" name="矩形 6"/>
          <p:cNvSpPr/>
          <p:nvPr/>
        </p:nvSpPr>
        <p:spPr bwMode="auto">
          <a:xfrm>
            <a:off x="3607904" y="1858616"/>
            <a:ext cx="5019261" cy="1292087"/>
          </a:xfrm>
          <a:prstGeom prst="rect">
            <a:avLst/>
          </a:prstGeom>
          <a:noFill/>
          <a:ln w="9525">
            <a:solidFill>
              <a:schemeClr val="tx1"/>
            </a:solidFill>
            <a:miter lim="800000"/>
          </a:ln>
          <a:effectLst/>
        </p:spPr>
        <p:txBody>
          <a:bodyPr vert="horz" wrap="none" lIns="91440" tIns="45720" rIns="91440" bIns="45720" numCol="1" rtlCol="0" anchor="ctr" anchorCtr="0" compatLnSpc="1">
            <a:spAutoFit/>
          </a:bodyPr>
          <a:lstStyle/>
          <a:p>
            <a:pPr marL="0" marR="0" algn="l" defTabSz="914400" rtl="0" eaLnBrk="1" fontAlgn="base" latinLnBrk="0" hangingPunct="1">
              <a:lnSpc>
                <a:spcPct val="100000"/>
              </a:lnSpc>
              <a:spcBef>
                <a:spcPct val="0"/>
              </a:spcBef>
              <a:spcAft>
                <a:spcPct val="0"/>
              </a:spcAft>
              <a:buClrTx/>
              <a:buSzTx/>
              <a:buFontTx/>
              <a:buNone/>
            </a:pPr>
            <a:endParaRPr kumimoji="0" lang="zh-CN" altLang="en-US" sz="2400" b="1" i="0" u="none" strike="noStrike" cap="none" normalizeH="0" baseline="0" dirty="0" smtClean="0">
              <a:ln>
                <a:noFill/>
              </a:ln>
              <a:solidFill>
                <a:srgbClr val="57C6CF"/>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Rectangle 1"/>
          <p:cNvSpPr>
            <a:spLocks noChangeArrowheads="1"/>
          </p:cNvSpPr>
          <p:nvPr/>
        </p:nvSpPr>
        <p:spPr bwMode="auto">
          <a:xfrm>
            <a:off x="5158236" y="3240157"/>
            <a:ext cx="1391728" cy="461665"/>
          </a:xfrm>
          <a:prstGeom prst="rect">
            <a:avLst/>
          </a:prstGeom>
          <a:noFill/>
          <a:ln w="9525">
            <a:noFill/>
            <a:miter lim="800000"/>
          </a:ln>
          <a:effectLst/>
        </p:spPr>
        <p:txBody>
          <a:bodyPr vert="horz" wrap="none" lIns="91440" tIns="45720" rIns="91440" bIns="45720" numCol="1" anchor="ctr" anchorCtr="0" compatLnSpc="1">
            <a:spAutoFit/>
          </a:bodyPr>
          <a:lstStyle/>
          <a:p>
            <a:pPr marR="0" lvl="0" algn="l" defTabSz="914400" rtl="0" eaLnBrk="0" fontAlgn="base" latinLnBrk="0" hangingPunct="0">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rgbClr val="57C6CF"/>
                </a:solidFill>
                <a:effectLst/>
                <a:latin typeface="Times New Roman" panose="02020603050405020304" pitchFamily="18" charset="0"/>
                <a:ea typeface="宋体" panose="02010600030101010101" pitchFamily="2" charset="-122"/>
                <a:cs typeface="Times New Roman" panose="02020603050405020304" pitchFamily="18" charset="0"/>
              </a:rPr>
              <a:t>ended up</a:t>
            </a:r>
            <a:endParaRPr kumimoji="0" lang="en-US" altLang="zh-CN" sz="2400" b="0" i="0" u="none" strike="noStrike" cap="none" normalizeH="0" baseline="0" dirty="0" smtClean="0">
              <a:ln>
                <a:noFill/>
              </a:ln>
              <a:solidFill>
                <a:srgbClr val="57C6CF"/>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5" name="Rectangle 1"/>
          <p:cNvSpPr>
            <a:spLocks noChangeArrowheads="1"/>
          </p:cNvSpPr>
          <p:nvPr/>
        </p:nvSpPr>
        <p:spPr bwMode="auto">
          <a:xfrm>
            <a:off x="8945044" y="3925956"/>
            <a:ext cx="1133644" cy="461665"/>
          </a:xfrm>
          <a:prstGeom prst="rect">
            <a:avLst/>
          </a:prstGeom>
          <a:noFill/>
          <a:ln w="9525">
            <a:noFill/>
            <a:miter lim="800000"/>
          </a:ln>
          <a:effectLst/>
        </p:spPr>
        <p:txBody>
          <a:bodyPr vert="horz" wrap="none" lIns="91440" tIns="45720" rIns="91440" bIns="45720" numCol="1" anchor="ctr" anchorCtr="0" compatLnSpc="1">
            <a:spAutoFit/>
          </a:bodyPr>
          <a:lstStyle/>
          <a:p>
            <a:pPr marR="0" lvl="0" algn="l" defTabSz="914400" rtl="0" eaLnBrk="0" fontAlgn="base" latinLnBrk="0" hangingPunct="0">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rgbClr val="57C6CF"/>
                </a:solidFill>
                <a:effectLst/>
                <a:latin typeface="Times New Roman" panose="02020603050405020304" pitchFamily="18" charset="0"/>
                <a:ea typeface="宋体" panose="02010600030101010101" pitchFamily="2" charset="-122"/>
                <a:cs typeface="Times New Roman" panose="02020603050405020304" pitchFamily="18" charset="0"/>
              </a:rPr>
              <a:t>in need</a:t>
            </a:r>
            <a:endParaRPr kumimoji="0" lang="en-US" altLang="zh-CN" sz="2400" b="0" i="0" u="none" strike="noStrike" cap="none" normalizeH="0" baseline="0" dirty="0" smtClean="0">
              <a:ln>
                <a:noFill/>
              </a:ln>
              <a:solidFill>
                <a:srgbClr val="57C6CF"/>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6" name="Rectangle 1"/>
          <p:cNvSpPr>
            <a:spLocks noChangeArrowheads="1"/>
          </p:cNvSpPr>
          <p:nvPr/>
        </p:nvSpPr>
        <p:spPr bwMode="auto">
          <a:xfrm>
            <a:off x="4035114" y="5307496"/>
            <a:ext cx="1117614" cy="461665"/>
          </a:xfrm>
          <a:prstGeom prst="rect">
            <a:avLst/>
          </a:prstGeom>
          <a:noFill/>
          <a:ln w="9525">
            <a:noFill/>
            <a:miter lim="800000"/>
          </a:ln>
          <a:effectLst/>
        </p:spPr>
        <p:txBody>
          <a:bodyPr vert="horz" wrap="none" lIns="91440" tIns="45720" rIns="91440" bIns="45720" numCol="1" anchor="ctr" anchorCtr="0" compatLnSpc="1">
            <a:spAutoFit/>
          </a:bodyPr>
          <a:lstStyle/>
          <a:p>
            <a:pPr marR="0" lvl="0" algn="l" defTabSz="914400" rtl="0" eaLnBrk="0" fontAlgn="base" latinLnBrk="0" hangingPunct="0">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rgbClr val="57C6CF"/>
                </a:solidFill>
                <a:effectLst/>
                <a:latin typeface="Times New Roman" panose="02020603050405020304" pitchFamily="18" charset="0"/>
                <a:ea typeface="宋体" panose="02010600030101010101" pitchFamily="2" charset="-122"/>
                <a:cs typeface="Times New Roman" panose="02020603050405020304" pitchFamily="18" charset="0"/>
              </a:rPr>
              <a:t>used to</a:t>
            </a:r>
            <a:endParaRPr kumimoji="0" lang="en-US" altLang="zh-CN" sz="2400" b="0" i="0" u="none" strike="noStrike" cap="none" normalizeH="0" baseline="0" dirty="0" smtClean="0">
              <a:ln>
                <a:noFill/>
              </a:ln>
              <a:solidFill>
                <a:srgbClr val="57C6CF"/>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animBg="1"/>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05677" y="1351719"/>
            <a:ext cx="10714382" cy="4247317"/>
          </a:xfrm>
          <a:prstGeom prst="rect">
            <a:avLst/>
          </a:prstGeom>
          <a:noFill/>
        </p:spPr>
        <p:txBody>
          <a:bodyPr wrap="square" rtlCol="0">
            <a:spAutoFit/>
          </a:bodyPr>
          <a:lstStyle/>
          <a:p>
            <a:pPr>
              <a:lnSpc>
                <a:spcPct val="150000"/>
              </a:lnSpc>
            </a:pPr>
            <a:r>
              <a:rPr lang="en-US" sz="3000" b="1" dirty="0" smtClean="0"/>
              <a:t>Ⅳ.</a:t>
            </a:r>
            <a:r>
              <a:rPr lang="zh-CN" altLang="en-US" sz="3000" b="1" dirty="0" smtClean="0"/>
              <a:t>根据汉语意思完成句子</a:t>
            </a:r>
            <a:endParaRPr lang="zh-CN" altLang="en-US" sz="3000" dirty="0" smtClean="0"/>
          </a:p>
          <a:p>
            <a:pPr>
              <a:lnSpc>
                <a:spcPct val="150000"/>
              </a:lnSpc>
            </a:pPr>
            <a:r>
              <a:rPr lang="en-US" sz="3000" b="1" dirty="0" smtClean="0"/>
              <a:t>1</a:t>
            </a:r>
            <a:r>
              <a:rPr lang="zh-CN" altLang="en-US" sz="3000" b="1" dirty="0" smtClean="0"/>
              <a:t>．昨天晚上他们决定去看电影。</a:t>
            </a:r>
            <a:endParaRPr lang="zh-CN" altLang="en-US" sz="3000" dirty="0" smtClean="0"/>
          </a:p>
          <a:p>
            <a:pPr indent="536575">
              <a:lnSpc>
                <a:spcPct val="150000"/>
              </a:lnSpc>
            </a:pPr>
            <a:r>
              <a:rPr lang="en-US" sz="3000" b="1" dirty="0" smtClean="0"/>
              <a:t>Last night they ________ ________ ________ to the  movies. </a:t>
            </a:r>
            <a:endParaRPr lang="zh-CN" altLang="en-US" sz="3000" dirty="0" smtClean="0"/>
          </a:p>
          <a:p>
            <a:pPr>
              <a:lnSpc>
                <a:spcPct val="150000"/>
              </a:lnSpc>
            </a:pPr>
            <a:r>
              <a:rPr lang="en-US" sz="3000" b="1" dirty="0" smtClean="0"/>
              <a:t>2</a:t>
            </a:r>
            <a:r>
              <a:rPr lang="zh-CN" altLang="en-US" sz="3000" b="1" dirty="0" smtClean="0"/>
              <a:t>．去年我妈妈承诺给我买一台新电脑。</a:t>
            </a:r>
            <a:endParaRPr lang="zh-CN" altLang="en-US" sz="3000" dirty="0" smtClean="0"/>
          </a:p>
          <a:p>
            <a:pPr indent="536575">
              <a:lnSpc>
                <a:spcPct val="150000"/>
              </a:lnSpc>
            </a:pPr>
            <a:r>
              <a:rPr lang="en-US" sz="3000" b="1" dirty="0" smtClean="0"/>
              <a:t>Last year my mother ________  ________ ________ me a new </a:t>
            </a:r>
          </a:p>
          <a:p>
            <a:pPr indent="536575">
              <a:lnSpc>
                <a:spcPct val="150000"/>
              </a:lnSpc>
            </a:pPr>
            <a:r>
              <a:rPr lang="en-US" sz="3000" b="1" dirty="0" smtClean="0"/>
              <a:t>computer. </a:t>
            </a:r>
            <a:endParaRPr lang="zh-CN" altLang="en-US" sz="3000" dirty="0"/>
          </a:p>
        </p:txBody>
      </p:sp>
      <p:sp>
        <p:nvSpPr>
          <p:cNvPr id="6" name="Rectangle 1"/>
          <p:cNvSpPr>
            <a:spLocks noChangeArrowheads="1"/>
          </p:cNvSpPr>
          <p:nvPr/>
        </p:nvSpPr>
        <p:spPr bwMode="auto">
          <a:xfrm>
            <a:off x="3955603" y="2872409"/>
            <a:ext cx="4185761" cy="461665"/>
          </a:xfrm>
          <a:prstGeom prst="rect">
            <a:avLst/>
          </a:prstGeom>
          <a:noFill/>
          <a:ln w="9525">
            <a:noFill/>
            <a:miter lim="800000"/>
          </a:ln>
          <a:effectLst/>
        </p:spPr>
        <p:txBody>
          <a:bodyPr vert="horz" wrap="none" lIns="91440" tIns="45720" rIns="91440" bIns="45720" numCol="1" anchor="ctr" anchorCtr="0" compatLnSpc="1">
            <a:spAutoFit/>
          </a:bodyPr>
          <a:lstStyle/>
          <a:p>
            <a:pPr marR="0" lvl="0" algn="l" defTabSz="914400" rtl="0" eaLnBrk="0" fontAlgn="base" latinLnBrk="0" hangingPunct="0">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rgbClr val="57C6CF"/>
                </a:solidFill>
                <a:effectLst/>
                <a:latin typeface="Times New Roman" panose="02020603050405020304" pitchFamily="18" charset="0"/>
                <a:ea typeface="宋体" panose="02010600030101010101" pitchFamily="2" charset="-122"/>
                <a:cs typeface="Times New Roman" panose="02020603050405020304" pitchFamily="18" charset="0"/>
              </a:rPr>
              <a:t>decided 	    to 		go</a:t>
            </a:r>
            <a:endParaRPr kumimoji="0" lang="en-US" altLang="zh-CN" sz="2400" b="0" i="0" u="none" strike="noStrike" cap="none" normalizeH="0" baseline="0" dirty="0" smtClean="0">
              <a:ln>
                <a:noFill/>
              </a:ln>
              <a:solidFill>
                <a:srgbClr val="57C6CF"/>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7" name="Rectangle 1"/>
          <p:cNvSpPr>
            <a:spLocks noChangeArrowheads="1"/>
          </p:cNvSpPr>
          <p:nvPr/>
        </p:nvSpPr>
        <p:spPr bwMode="auto">
          <a:xfrm>
            <a:off x="4860061" y="4253948"/>
            <a:ext cx="4451860" cy="461665"/>
          </a:xfrm>
          <a:prstGeom prst="rect">
            <a:avLst/>
          </a:prstGeom>
          <a:noFill/>
          <a:ln w="9525">
            <a:noFill/>
            <a:miter lim="800000"/>
          </a:ln>
          <a:effectLst/>
        </p:spPr>
        <p:txBody>
          <a:bodyPr vert="horz" wrap="none" lIns="91440" tIns="45720" rIns="91440" bIns="45720" numCol="1" anchor="ctr" anchorCtr="0" compatLnSpc="1">
            <a:spAutoFit/>
          </a:bodyPr>
          <a:lstStyle/>
          <a:p>
            <a:pPr marR="0" lvl="0" algn="l" defTabSz="914400" rtl="0" eaLnBrk="0" fontAlgn="base" latinLnBrk="0" hangingPunct="0">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rgbClr val="57C6CF"/>
                </a:solidFill>
                <a:effectLst/>
                <a:latin typeface="Times New Roman" panose="02020603050405020304" pitchFamily="18" charset="0"/>
                <a:ea typeface="宋体" panose="02010600030101010101" pitchFamily="2" charset="-122"/>
                <a:cs typeface="Times New Roman" panose="02020603050405020304" pitchFamily="18" charset="0"/>
              </a:rPr>
              <a:t>promised 	</a:t>
            </a:r>
            <a:r>
              <a:rPr kumimoji="0" lang="en-US" altLang="zh-CN" sz="2400" b="1" i="0" u="none" strike="noStrike" cap="none" normalizeH="0" dirty="0" smtClean="0">
                <a:ln>
                  <a:noFill/>
                </a:ln>
                <a:solidFill>
                  <a:srgbClr val="57C6CF"/>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400" b="1" i="0" u="none" strike="noStrike" cap="none" normalizeH="0" baseline="0" dirty="0" smtClean="0">
                <a:ln>
                  <a:noFill/>
                </a:ln>
                <a:solidFill>
                  <a:srgbClr val="57C6CF"/>
                </a:solidFill>
                <a:effectLst/>
                <a:latin typeface="Times New Roman" panose="02020603050405020304" pitchFamily="18" charset="0"/>
                <a:ea typeface="宋体" panose="02010600030101010101" pitchFamily="2" charset="-122"/>
                <a:cs typeface="Times New Roman" panose="02020603050405020304" pitchFamily="18" charset="0"/>
              </a:rPr>
              <a:t>to 	             buy</a:t>
            </a:r>
            <a:endParaRPr kumimoji="0" lang="en-US" altLang="zh-CN" sz="2400" b="0" i="0" u="none" strike="noStrike" cap="none" normalizeH="0" baseline="0" dirty="0" smtClean="0">
              <a:ln>
                <a:noFill/>
              </a:ln>
              <a:solidFill>
                <a:srgbClr val="57C6CF"/>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05677" y="1351719"/>
            <a:ext cx="10714382" cy="4247317"/>
          </a:xfrm>
          <a:prstGeom prst="rect">
            <a:avLst/>
          </a:prstGeom>
          <a:noFill/>
        </p:spPr>
        <p:txBody>
          <a:bodyPr wrap="square" rtlCol="0">
            <a:spAutoFit/>
          </a:bodyPr>
          <a:lstStyle/>
          <a:p>
            <a:pPr>
              <a:lnSpc>
                <a:spcPct val="150000"/>
              </a:lnSpc>
            </a:pPr>
            <a:r>
              <a:rPr lang="en-US" sz="3000" b="1" dirty="0" smtClean="0"/>
              <a:t>3</a:t>
            </a:r>
            <a:r>
              <a:rPr lang="zh-CN" altLang="en-US" sz="3000" b="1" dirty="0" smtClean="0"/>
              <a:t>．我从不期盼你来看望我。</a:t>
            </a:r>
            <a:endParaRPr lang="zh-CN" altLang="en-US" sz="3000" dirty="0" smtClean="0"/>
          </a:p>
          <a:p>
            <a:pPr indent="625475">
              <a:lnSpc>
                <a:spcPct val="150000"/>
              </a:lnSpc>
            </a:pPr>
            <a:r>
              <a:rPr lang="en-US" sz="3000" b="1" dirty="0" smtClean="0"/>
              <a:t>I have never ________ ________ ________ visit me. </a:t>
            </a:r>
            <a:endParaRPr lang="zh-CN" altLang="en-US" sz="3000" dirty="0" smtClean="0"/>
          </a:p>
          <a:p>
            <a:pPr>
              <a:lnSpc>
                <a:spcPct val="150000"/>
              </a:lnSpc>
            </a:pPr>
            <a:r>
              <a:rPr lang="en-US" sz="3000" b="1" dirty="0" smtClean="0"/>
              <a:t>4</a:t>
            </a:r>
            <a:r>
              <a:rPr lang="zh-CN" altLang="en-US" sz="3000" b="1" dirty="0" smtClean="0"/>
              <a:t>．一周前我把那些书借给莉萨了。</a:t>
            </a:r>
            <a:endParaRPr lang="zh-CN" altLang="en-US" sz="3000" dirty="0" smtClean="0"/>
          </a:p>
          <a:p>
            <a:pPr indent="625475">
              <a:lnSpc>
                <a:spcPct val="150000"/>
              </a:lnSpc>
            </a:pPr>
            <a:r>
              <a:rPr lang="en-US" sz="3000" b="1" dirty="0" smtClean="0"/>
              <a:t>Those books ________ ________ to Lisa by me one week ago. </a:t>
            </a:r>
            <a:endParaRPr lang="zh-CN" altLang="en-US" sz="3000" dirty="0" smtClean="0"/>
          </a:p>
          <a:p>
            <a:pPr>
              <a:lnSpc>
                <a:spcPct val="150000"/>
              </a:lnSpc>
            </a:pPr>
            <a:r>
              <a:rPr lang="en-US" sz="3000" b="1" dirty="0" smtClean="0"/>
              <a:t>5</a:t>
            </a:r>
            <a:r>
              <a:rPr lang="zh-CN" altLang="en-US" sz="3000" b="1" dirty="0" smtClean="0"/>
              <a:t>．他是一个从不嘲笑别人的人。</a:t>
            </a:r>
            <a:endParaRPr lang="zh-CN" altLang="en-US" sz="3000" dirty="0" smtClean="0"/>
          </a:p>
          <a:p>
            <a:pPr indent="625475">
              <a:lnSpc>
                <a:spcPct val="150000"/>
              </a:lnSpc>
            </a:pPr>
            <a:r>
              <a:rPr lang="en-US" sz="3000" b="1" dirty="0" smtClean="0"/>
              <a:t>He is a man ________ ________ ________ at others. </a:t>
            </a:r>
            <a:endParaRPr lang="zh-CN" altLang="en-US" sz="3000" dirty="0"/>
          </a:p>
        </p:txBody>
      </p:sp>
      <p:sp>
        <p:nvSpPr>
          <p:cNvPr id="3" name="Rectangle 1"/>
          <p:cNvSpPr>
            <a:spLocks noChangeArrowheads="1"/>
          </p:cNvSpPr>
          <p:nvPr/>
        </p:nvSpPr>
        <p:spPr bwMode="auto">
          <a:xfrm>
            <a:off x="3657427" y="2196548"/>
            <a:ext cx="4134465" cy="461665"/>
          </a:xfrm>
          <a:prstGeom prst="rect">
            <a:avLst/>
          </a:prstGeom>
          <a:noFill/>
          <a:ln w="9525">
            <a:noFill/>
            <a:miter lim="800000"/>
          </a:ln>
          <a:effectLst/>
        </p:spPr>
        <p:txBody>
          <a:bodyPr vert="horz" wrap="none" lIns="91440" tIns="45720" rIns="91440" bIns="45720" numCol="1" anchor="ctr" anchorCtr="0" compatLnSpc="1">
            <a:spAutoFit/>
          </a:bodyPr>
          <a:lstStyle/>
          <a:p>
            <a:pPr marR="0" lvl="0" algn="l" defTabSz="914400" rtl="0" eaLnBrk="0" fontAlgn="base" latinLnBrk="0" hangingPunct="0">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rgbClr val="57C6CF"/>
                </a:solidFill>
                <a:effectLst/>
                <a:latin typeface="Times New Roman" panose="02020603050405020304" pitchFamily="18" charset="0"/>
                <a:ea typeface="宋体" panose="02010600030101010101" pitchFamily="2" charset="-122"/>
                <a:cs typeface="Times New Roman" panose="02020603050405020304" pitchFamily="18" charset="0"/>
              </a:rPr>
              <a:t>expected 	 you 		to</a:t>
            </a:r>
            <a:endParaRPr kumimoji="0" lang="en-US" altLang="zh-CN" sz="2400" b="0" i="0" u="none" strike="noStrike" cap="none" normalizeH="0" baseline="0" dirty="0" smtClean="0">
              <a:ln>
                <a:noFill/>
              </a:ln>
              <a:solidFill>
                <a:srgbClr val="57C6CF"/>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4" name="Rectangle 1"/>
          <p:cNvSpPr>
            <a:spLocks noChangeArrowheads="1"/>
          </p:cNvSpPr>
          <p:nvPr/>
        </p:nvSpPr>
        <p:spPr bwMode="auto">
          <a:xfrm>
            <a:off x="3876088" y="3568148"/>
            <a:ext cx="2449710" cy="461665"/>
          </a:xfrm>
          <a:prstGeom prst="rect">
            <a:avLst/>
          </a:prstGeom>
          <a:noFill/>
          <a:ln w="9525">
            <a:noFill/>
            <a:miter lim="800000"/>
          </a:ln>
          <a:effectLst/>
        </p:spPr>
        <p:txBody>
          <a:bodyPr vert="horz" wrap="none" lIns="91440" tIns="45720" rIns="91440" bIns="45720" numCol="1" anchor="ctr" anchorCtr="0" compatLnSpc="1">
            <a:spAutoFit/>
          </a:bodyPr>
          <a:lstStyle/>
          <a:p>
            <a:pPr marR="0" lvl="0" algn="l" defTabSz="914400" rtl="0" eaLnBrk="0" fontAlgn="base" latinLnBrk="0" hangingPunct="0">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rgbClr val="57C6CF"/>
                </a:solidFill>
                <a:effectLst/>
                <a:latin typeface="Times New Roman" panose="02020603050405020304" pitchFamily="18" charset="0"/>
                <a:ea typeface="宋体" panose="02010600030101010101" pitchFamily="2" charset="-122"/>
                <a:cs typeface="Times New Roman" panose="02020603050405020304" pitchFamily="18" charset="0"/>
              </a:rPr>
              <a:t>were 	           lent</a:t>
            </a:r>
            <a:endParaRPr kumimoji="0" lang="en-US" altLang="zh-CN" sz="2400" b="0" i="0" u="none" strike="noStrike" cap="none" normalizeH="0" baseline="0" dirty="0" smtClean="0">
              <a:ln>
                <a:noFill/>
              </a:ln>
              <a:solidFill>
                <a:srgbClr val="57C6CF"/>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5" name="Rectangle 1"/>
          <p:cNvSpPr>
            <a:spLocks noChangeArrowheads="1"/>
          </p:cNvSpPr>
          <p:nvPr/>
        </p:nvSpPr>
        <p:spPr bwMode="auto">
          <a:xfrm>
            <a:off x="3498399" y="4959626"/>
            <a:ext cx="4503156" cy="461665"/>
          </a:xfrm>
          <a:prstGeom prst="rect">
            <a:avLst/>
          </a:prstGeom>
          <a:noFill/>
          <a:ln w="9525">
            <a:noFill/>
            <a:miter lim="800000"/>
          </a:ln>
          <a:effectLst/>
        </p:spPr>
        <p:txBody>
          <a:bodyPr vert="horz" wrap="none" lIns="91440" tIns="45720" rIns="91440" bIns="45720" numCol="1" anchor="ctr" anchorCtr="0" compatLnSpc="1">
            <a:spAutoFit/>
          </a:bodyPr>
          <a:lstStyle/>
          <a:p>
            <a:pPr marR="0" lvl="0" algn="l" defTabSz="914400" rtl="0" eaLnBrk="0" fontAlgn="base" latinLnBrk="0" hangingPunct="0">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rgbClr val="57C6CF"/>
                </a:solidFill>
                <a:effectLst/>
                <a:latin typeface="Times New Roman" panose="02020603050405020304" pitchFamily="18" charset="0"/>
                <a:ea typeface="宋体" panose="02010600030101010101" pitchFamily="2" charset="-122"/>
                <a:cs typeface="Times New Roman" panose="02020603050405020304" pitchFamily="18" charset="0"/>
              </a:rPr>
              <a:t>who/that 	 never 	</a:t>
            </a:r>
            <a:r>
              <a:rPr kumimoji="0" lang="en-US" altLang="zh-CN" sz="2400" b="1" i="0" u="none" strike="noStrike" cap="none" normalizeH="0" dirty="0" smtClean="0">
                <a:ln>
                  <a:noFill/>
                </a:ln>
                <a:solidFill>
                  <a:srgbClr val="57C6CF"/>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400" b="1" i="0" u="none" strike="noStrike" cap="none" normalizeH="0" baseline="0" dirty="0" smtClean="0">
                <a:ln>
                  <a:noFill/>
                </a:ln>
                <a:solidFill>
                  <a:srgbClr val="57C6CF"/>
                </a:solidFill>
                <a:effectLst/>
                <a:latin typeface="Times New Roman" panose="02020603050405020304" pitchFamily="18" charset="0"/>
                <a:ea typeface="宋体" panose="02010600030101010101" pitchFamily="2" charset="-122"/>
                <a:cs typeface="Times New Roman" panose="02020603050405020304" pitchFamily="18" charset="0"/>
              </a:rPr>
              <a:t>laughs </a:t>
            </a:r>
            <a:endParaRPr kumimoji="0" lang="en-US" altLang="zh-CN" sz="2400" b="0" i="0" u="none" strike="noStrike" cap="none" normalizeH="0" baseline="0" dirty="0" smtClean="0">
              <a:ln>
                <a:noFill/>
              </a:ln>
              <a:solidFill>
                <a:srgbClr val="57C6CF"/>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586104" y="972820"/>
            <a:ext cx="3379186" cy="584835"/>
            <a:chOff x="923" y="1532"/>
            <a:chExt cx="3722" cy="921"/>
          </a:xfrm>
        </p:grpSpPr>
        <p:pic>
          <p:nvPicPr>
            <p:cNvPr id="17" name="图片 16" descr="00 图标-04"/>
            <p:cNvPicPr>
              <a:picLocks noChangeAspect="1"/>
            </p:cNvPicPr>
            <p:nvPr/>
          </p:nvPicPr>
          <p:blipFill>
            <a:blip r:embed="rId2" cstate="email"/>
            <a:stretch>
              <a:fillRect/>
            </a:stretch>
          </p:blipFill>
          <p:spPr>
            <a:xfrm>
              <a:off x="923" y="1552"/>
              <a:ext cx="3695" cy="882"/>
            </a:xfrm>
            <a:prstGeom prst="rect">
              <a:avLst/>
            </a:prstGeom>
          </p:spPr>
        </p:pic>
        <p:sp>
          <p:nvSpPr>
            <p:cNvPr id="18" name="文本框 3"/>
            <p:cNvSpPr txBox="1"/>
            <p:nvPr/>
          </p:nvSpPr>
          <p:spPr>
            <a:xfrm>
              <a:off x="1156" y="1532"/>
              <a:ext cx="3489" cy="921"/>
            </a:xfrm>
            <a:prstGeom prst="rect">
              <a:avLst/>
            </a:prstGeom>
            <a:noFill/>
          </p:spPr>
          <p:txBody>
            <a:bodyPr wrap="square" rtlCol="0">
              <a:spAutoFit/>
            </a:bodyPr>
            <a:lstStyle/>
            <a:p>
              <a:r>
                <a:rPr lang="zh-CN" altLang="en-US" sz="3200" dirty="0" smtClean="0">
                  <a:solidFill>
                    <a:schemeClr val="bg1"/>
                  </a:solidFill>
                  <a:latin typeface="华文新魏" panose="02010800040101010101" charset="-122"/>
                  <a:ea typeface="华文新魏" panose="02010800040101010101" charset="-122"/>
                  <a:sym typeface="+mn-ea"/>
                </a:rPr>
                <a:t>课后巩固提升　　　　　　　　　　</a:t>
              </a:r>
            </a:p>
          </p:txBody>
        </p:sp>
      </p:grpSp>
      <p:sp>
        <p:nvSpPr>
          <p:cNvPr id="9" name="TextBox 8"/>
          <p:cNvSpPr txBox="1"/>
          <p:nvPr/>
        </p:nvSpPr>
        <p:spPr>
          <a:xfrm>
            <a:off x="675861" y="1679714"/>
            <a:ext cx="10734261" cy="3554819"/>
          </a:xfrm>
          <a:prstGeom prst="rect">
            <a:avLst/>
          </a:prstGeom>
          <a:noFill/>
        </p:spPr>
        <p:txBody>
          <a:bodyPr wrap="square" rtlCol="0">
            <a:spAutoFit/>
          </a:bodyPr>
          <a:lstStyle/>
          <a:p>
            <a:pPr>
              <a:lnSpc>
                <a:spcPct val="150000"/>
              </a:lnSpc>
            </a:pPr>
            <a:r>
              <a:rPr lang="en-US" sz="3000" b="1" dirty="0" smtClean="0"/>
              <a:t>Ⅰ.</a:t>
            </a:r>
            <a:r>
              <a:rPr lang="zh-CN" altLang="en-US" sz="3000" b="1" dirty="0" smtClean="0"/>
              <a:t>单项选择</a:t>
            </a:r>
            <a:endParaRPr lang="zh-CN" altLang="en-US" sz="3000" dirty="0" smtClean="0"/>
          </a:p>
          <a:p>
            <a:pPr>
              <a:lnSpc>
                <a:spcPct val="150000"/>
              </a:lnSpc>
            </a:pPr>
            <a:r>
              <a:rPr lang="en-US" sz="3000" b="1" dirty="0" smtClean="0"/>
              <a:t>(</a:t>
            </a:r>
            <a:r>
              <a:rPr lang="zh-CN" altLang="en-US" sz="3000" b="1" dirty="0" smtClean="0"/>
              <a:t>　　</a:t>
            </a:r>
            <a:r>
              <a:rPr lang="en-US" sz="3000" b="1" dirty="0" smtClean="0"/>
              <a:t>)1.I found a letter ________ on the floor when I came into </a:t>
            </a:r>
          </a:p>
          <a:p>
            <a:pPr indent="1252855">
              <a:lnSpc>
                <a:spcPct val="150000"/>
              </a:lnSpc>
            </a:pPr>
            <a:r>
              <a:rPr lang="en-US" sz="3000" b="1" dirty="0" smtClean="0"/>
              <a:t>the classroom.</a:t>
            </a:r>
            <a:endParaRPr lang="zh-CN" altLang="en-US" sz="3000" dirty="0" smtClean="0"/>
          </a:p>
          <a:p>
            <a:pPr indent="1252855">
              <a:lnSpc>
                <a:spcPct val="150000"/>
              </a:lnSpc>
            </a:pPr>
            <a:r>
              <a:rPr lang="en-US" sz="3000" b="1" dirty="0" smtClean="0"/>
              <a:t>A</a:t>
            </a:r>
            <a:r>
              <a:rPr lang="zh-CN" altLang="en-US" sz="3000" b="1" dirty="0" smtClean="0"/>
              <a:t>．</a:t>
            </a:r>
            <a:r>
              <a:rPr lang="en-US" sz="3000" b="1" dirty="0" smtClean="0"/>
              <a:t>lie   			B</a:t>
            </a:r>
            <a:r>
              <a:rPr lang="zh-CN" altLang="en-US" sz="3000" b="1" dirty="0" smtClean="0"/>
              <a:t>．</a:t>
            </a:r>
            <a:r>
              <a:rPr lang="en-US" sz="3000" b="1" dirty="0" smtClean="0"/>
              <a:t>lay</a:t>
            </a:r>
            <a:endParaRPr lang="zh-CN" altLang="en-US" sz="3000" dirty="0" smtClean="0"/>
          </a:p>
          <a:p>
            <a:pPr indent="1252855">
              <a:lnSpc>
                <a:spcPct val="150000"/>
              </a:lnSpc>
            </a:pPr>
            <a:r>
              <a:rPr lang="en-US" sz="3000" b="1" dirty="0" smtClean="0"/>
              <a:t>C</a:t>
            </a:r>
            <a:r>
              <a:rPr lang="zh-CN" altLang="en-US" sz="3000" b="1" dirty="0" smtClean="0"/>
              <a:t>．</a:t>
            </a:r>
            <a:r>
              <a:rPr lang="en-US" sz="3000" b="1" dirty="0" smtClean="0"/>
              <a:t>lying   		D</a:t>
            </a:r>
            <a:r>
              <a:rPr lang="zh-CN" altLang="en-US" sz="3000" b="1" dirty="0" smtClean="0"/>
              <a:t>．</a:t>
            </a:r>
            <a:r>
              <a:rPr lang="en-US" sz="3000" b="1" dirty="0" smtClean="0"/>
              <a:t>lies </a:t>
            </a:r>
            <a:endParaRPr lang="zh-CN" altLang="en-US" sz="3000" dirty="0"/>
          </a:p>
        </p:txBody>
      </p:sp>
      <p:sp>
        <p:nvSpPr>
          <p:cNvPr id="25601" name="Rectangle 1"/>
          <p:cNvSpPr>
            <a:spLocks noChangeArrowheads="1"/>
          </p:cNvSpPr>
          <p:nvPr/>
        </p:nvSpPr>
        <p:spPr bwMode="auto">
          <a:xfrm>
            <a:off x="1063493" y="2604053"/>
            <a:ext cx="407484" cy="461665"/>
          </a:xfrm>
          <a:prstGeom prst="rect">
            <a:avLst/>
          </a:prstGeom>
          <a:noFill/>
          <a:ln w="9525">
            <a:noFill/>
            <a:miter lim="800000"/>
          </a:ln>
          <a:effectLst/>
        </p:spPr>
        <p:txBody>
          <a:bodyPr vert="horz" wrap="none" lIns="91440" tIns="45720" rIns="91440" bIns="45720" numCol="1" anchor="ctr" anchorCtr="0" compatLnSpc="1">
            <a:spAutoFit/>
          </a:bodyPr>
          <a:lstStyle/>
          <a:p>
            <a:pPr lvl="0" fontAlgn="base">
              <a:spcBef>
                <a:spcPct val="0"/>
              </a:spcBef>
              <a:spcAft>
                <a:spcPct val="0"/>
              </a:spcAft>
            </a:pPr>
            <a:r>
              <a:rPr lang="en-US" sz="2400" b="1" dirty="0" smtClean="0">
                <a:solidFill>
                  <a:srgbClr val="57C6CF"/>
                </a:solidFill>
              </a:rPr>
              <a:t>C</a:t>
            </a:r>
            <a:endParaRPr kumimoji="0" lang="zh-CN" altLang="en-US" sz="2400" b="1" i="0" u="none" strike="noStrike" cap="none" normalizeH="0" baseline="0" dirty="0" smtClean="0">
              <a:ln>
                <a:noFill/>
              </a:ln>
              <a:solidFill>
                <a:srgbClr val="57C6CF"/>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000" fill="hold">
                                          <p:stCondLst>
                                            <p:cond delay="0"/>
                                          </p:stCondLst>
                                        </p:cTn>
                                        <p:tgtEl>
                                          <p:spTgt spid="16"/>
                                        </p:tgtEl>
                                        <p:attrNameLst>
                                          <p:attrName>style.visibility</p:attrName>
                                        </p:attrNameLst>
                                      </p:cBhvr>
                                      <p:to>
                                        <p:strVal val="visible"/>
                                      </p:to>
                                    </p:set>
                                    <p:animEffect transition="in" filter="wheel(1)">
                                      <p:cBhvr>
                                        <p:cTn id="7" dur="1000"/>
                                        <p:tgtEl>
                                          <p:spTgt spid="16"/>
                                        </p:tgtEl>
                                      </p:cBhvr>
                                    </p:animEffect>
                                  </p:childTnLst>
                                </p:cTn>
                              </p:par>
                            </p:childTnLst>
                          </p:cTn>
                        </p:par>
                        <p:par>
                          <p:cTn id="8" fill="hold">
                            <p:stCondLst>
                              <p:cond delay="1000"/>
                            </p:stCondLst>
                            <p:childTnLst>
                              <p:par>
                                <p:cTn id="9" presetID="4"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ox(in)">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25601"/>
                                        </p:tgtEl>
                                        <p:attrNameLst>
                                          <p:attrName>style.visibility</p:attrName>
                                        </p:attrNameLst>
                                      </p:cBhvr>
                                      <p:to>
                                        <p:strVal val="visible"/>
                                      </p:to>
                                    </p:set>
                                    <p:anim calcmode="lin" valueType="num">
                                      <p:cBhvr additive="base">
                                        <p:cTn id="16" dur="500" fill="hold"/>
                                        <p:tgtEl>
                                          <p:spTgt spid="25601"/>
                                        </p:tgtEl>
                                        <p:attrNameLst>
                                          <p:attrName>ppt_x</p:attrName>
                                        </p:attrNameLst>
                                      </p:cBhvr>
                                      <p:tavLst>
                                        <p:tav tm="0">
                                          <p:val>
                                            <p:strVal val="#ppt_x"/>
                                          </p:val>
                                        </p:tav>
                                        <p:tav tm="100000">
                                          <p:val>
                                            <p:strVal val="#ppt_x"/>
                                          </p:val>
                                        </p:tav>
                                      </p:tavLst>
                                    </p:anim>
                                    <p:anim calcmode="lin" valueType="num">
                                      <p:cBhvr additive="base">
                                        <p:cTn id="17" dur="500" fill="hold"/>
                                        <p:tgtEl>
                                          <p:spTgt spid="256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560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55982" y="1560438"/>
            <a:ext cx="11072192" cy="2169825"/>
          </a:xfrm>
          <a:prstGeom prst="rect">
            <a:avLst/>
          </a:prstGeom>
          <a:noFill/>
        </p:spPr>
        <p:txBody>
          <a:bodyPr wrap="square" rtlCol="0">
            <a:spAutoFit/>
          </a:bodyPr>
          <a:lstStyle/>
          <a:p>
            <a:pPr>
              <a:lnSpc>
                <a:spcPct val="150000"/>
              </a:lnSpc>
            </a:pPr>
            <a:r>
              <a:rPr lang="en-US" sz="3000" b="1" dirty="0" smtClean="0"/>
              <a:t>(</a:t>
            </a:r>
            <a:r>
              <a:rPr lang="zh-CN" altLang="en-US" sz="3000" b="1" dirty="0" smtClean="0"/>
              <a:t>　　</a:t>
            </a:r>
            <a:r>
              <a:rPr lang="en-US" sz="3000" b="1" dirty="0" smtClean="0"/>
              <a:t>)2.His new ________ came out last week and it has sold out.</a:t>
            </a:r>
            <a:endParaRPr lang="zh-CN" altLang="en-US" sz="3000" dirty="0" smtClean="0"/>
          </a:p>
          <a:p>
            <a:pPr indent="1341755">
              <a:lnSpc>
                <a:spcPct val="150000"/>
              </a:lnSpc>
            </a:pPr>
            <a:r>
              <a:rPr lang="en-US" sz="3000" b="1" dirty="0" smtClean="0"/>
              <a:t>A</a:t>
            </a:r>
            <a:r>
              <a:rPr lang="zh-CN" altLang="en-US" sz="3000" b="1" dirty="0" smtClean="0"/>
              <a:t>．</a:t>
            </a:r>
            <a:r>
              <a:rPr lang="en-US" sz="3000" b="1" dirty="0" smtClean="0"/>
              <a:t>novel  		B</a:t>
            </a:r>
            <a:r>
              <a:rPr lang="zh-CN" altLang="en-US" sz="3000" b="1" dirty="0" smtClean="0"/>
              <a:t>．</a:t>
            </a:r>
            <a:r>
              <a:rPr lang="en-US" sz="3000" b="1" dirty="0" smtClean="0"/>
              <a:t>medicine</a:t>
            </a:r>
            <a:endParaRPr lang="zh-CN" altLang="en-US" sz="3000" dirty="0" smtClean="0"/>
          </a:p>
          <a:p>
            <a:pPr indent="1341755">
              <a:lnSpc>
                <a:spcPct val="150000"/>
              </a:lnSpc>
            </a:pPr>
            <a:r>
              <a:rPr lang="en-US" sz="3000" b="1" dirty="0" smtClean="0"/>
              <a:t>C</a:t>
            </a:r>
            <a:r>
              <a:rPr lang="zh-CN" altLang="en-US" sz="3000" b="1" dirty="0" smtClean="0"/>
              <a:t>．</a:t>
            </a:r>
            <a:r>
              <a:rPr lang="en-US" sz="3000" b="1" dirty="0" smtClean="0"/>
              <a:t>menu  		D</a:t>
            </a:r>
            <a:r>
              <a:rPr lang="zh-CN" altLang="en-US" sz="3000" b="1" dirty="0" smtClean="0"/>
              <a:t>．</a:t>
            </a:r>
            <a:r>
              <a:rPr lang="en-US" sz="3000" b="1" dirty="0" smtClean="0"/>
              <a:t>seat </a:t>
            </a:r>
            <a:endParaRPr lang="zh-CN" altLang="en-US" sz="3000" dirty="0"/>
          </a:p>
        </p:txBody>
      </p:sp>
      <p:sp>
        <p:nvSpPr>
          <p:cNvPr id="3" name="Rectangle 1"/>
          <p:cNvSpPr>
            <a:spLocks noChangeArrowheads="1"/>
          </p:cNvSpPr>
          <p:nvPr/>
        </p:nvSpPr>
        <p:spPr bwMode="auto">
          <a:xfrm>
            <a:off x="1053547" y="1798984"/>
            <a:ext cx="407484" cy="461665"/>
          </a:xfrm>
          <a:prstGeom prst="rect">
            <a:avLst/>
          </a:prstGeom>
          <a:noFill/>
          <a:ln w="9525">
            <a:noFill/>
            <a:miter lim="800000"/>
          </a:ln>
          <a:effectLst/>
        </p:spPr>
        <p:txBody>
          <a:bodyPr vert="horz" wrap="none" lIns="91440" tIns="45720" rIns="91440" bIns="45720" numCol="1" anchor="ctr" anchorCtr="0" compatLnSpc="1">
            <a:spAutoFit/>
          </a:bodyPr>
          <a:lstStyle/>
          <a:p>
            <a:pPr lvl="0" fontAlgn="base">
              <a:spcBef>
                <a:spcPct val="0"/>
              </a:spcBef>
              <a:spcAft>
                <a:spcPct val="0"/>
              </a:spcAft>
            </a:pPr>
            <a:r>
              <a:rPr lang="en-US" sz="2400" b="1" dirty="0" smtClean="0">
                <a:solidFill>
                  <a:srgbClr val="57C6CF"/>
                </a:solidFill>
              </a:rPr>
              <a:t>A</a:t>
            </a:r>
            <a:endParaRPr kumimoji="0" lang="zh-CN" altLang="en-US" sz="2400" b="1" i="0" u="none" strike="noStrike" cap="none" normalizeH="0" baseline="0" dirty="0" smtClean="0">
              <a:ln>
                <a:noFill/>
              </a:ln>
              <a:solidFill>
                <a:srgbClr val="57C6CF"/>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DOC_GUID" val="{e79084fd-f38b-4546-954f-60ed9bdc87a5}"/>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初中专用">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noFill/>
        <a:ln w="9525">
          <a:noFill/>
          <a:miter lim="800000"/>
        </a:ln>
      </a:spPr>
      <a:bodyPr vert="horz" wrap="none" lIns="91440" tIns="45720" rIns="91440" bIns="45720" numCol="1" anchor="ctr" anchorCtr="0" compatLnSpc="1">
        <a:spAutoFit/>
      </a:bodyPr>
      <a:lstStyle>
        <a:defPPr marL="0" marR="0" algn="l" defTabSz="914400" rtl="0" eaLnBrk="1" fontAlgn="base" latinLnBrk="0" hangingPunct="1">
          <a:lnSpc>
            <a:spcPct val="100000"/>
          </a:lnSpc>
          <a:spcBef>
            <a:spcPct val="0"/>
          </a:spcBef>
          <a:spcAft>
            <a:spcPct val="0"/>
          </a:spcAft>
          <a:buClrTx/>
          <a:buSzTx/>
          <a:buFontTx/>
          <a:buNone/>
          <a:defRPr kumimoji="0" sz="2400" b="1" i="0" u="none" strike="noStrike" cap="none" normalizeH="0" baseline="0" dirty="0" smtClean="0">
            <a:ln>
              <a:noFill/>
            </a:ln>
            <a:solidFill>
              <a:srgbClr val="57C6CF"/>
            </a:solidFill>
            <a:effectLst/>
            <a:latin typeface="Times New Roman" panose="02020603050405020304" pitchFamily="18" charset="0"/>
            <a:ea typeface="宋体" panose="02010600030101010101" pitchFamily="2" charset="-122"/>
            <a:cs typeface="Times New Roman" panose="02020603050405020304" pitchFamily="18" charset="0"/>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1449</Words>
  <Application>Microsoft Office PowerPoint</Application>
  <PresentationFormat>宽屏</PresentationFormat>
  <Paragraphs>154</Paragraphs>
  <Slides>29</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29</vt:i4>
      </vt:variant>
    </vt:vector>
  </HeadingPairs>
  <TitlesOfParts>
    <vt:vector size="38" baseType="lpstr">
      <vt:lpstr>仿宋</vt:lpstr>
      <vt:lpstr>黑体</vt:lpstr>
      <vt:lpstr>华文新魏</vt:lpstr>
      <vt:lpstr>宋体</vt:lpstr>
      <vt:lpstr>微软雅黑</vt:lpstr>
      <vt:lpstr>Arial</vt:lpstr>
      <vt:lpstr>Calibri</vt:lpstr>
      <vt:lpstr>Times New Roman</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2018-02-07T00:47:00Z</dcterms:created>
  <dcterms:modified xsi:type="dcterms:W3CDTF">2023-01-17T00:24:53Z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ICV">
    <vt:lpwstr>3CC281FE36234B64A4D0211DB188DFE3</vt:lpwstr>
  </property>
  <property fmtid="{A09F084E-AD41-489F-8076-AA5BE3082BCA}" pid="100">
    <vt:ui4>5</vt:ui4>
  </property>
  <property fmtid="{64440492-4C8B-11D1-8B70-080036B11A03}" pid="11">
    <vt:lpwstr>www.2ppt.com-爱PPT提供资源下载</vt:lpwstr>
  </property>
</Properties>
</file>