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478" r:id="rId3"/>
    <p:sldId id="545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5" r:id="rId14"/>
    <p:sldId id="556" r:id="rId15"/>
    <p:sldId id="557" r:id="rId16"/>
    <p:sldId id="558" r:id="rId17"/>
    <p:sldId id="559" r:id="rId18"/>
    <p:sldId id="258" r:id="rId19"/>
  </p:sldIdLst>
  <p:sldSz cx="12192000" cy="6858000"/>
  <p:notesSz cx="6858000" cy="9144000"/>
  <p:embeddedFontLst>
    <p:embeddedFont>
      <p:font typeface="庞门正道粗书体6.0" panose="02010600030101010101" charset="-122"/>
      <p:regular r:id="rId21"/>
    </p:embeddedFont>
    <p:embeddedFont>
      <p:font typeface="黑体" panose="02010609060101010101" pitchFamily="49" charset="-122"/>
      <p:regular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4B394-720E-467D-ABFF-8F7550BC726F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5.png"/><Relationship Id="rId5" Type="http://schemas.openxmlformats.org/officeDocument/2006/relationships/hyperlink" Target="&#36777;&#35770;&#36187;&#35268;&#21017;.wmv" TargetMode="Externa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辩论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尝试辩论</a:t>
            </a:r>
          </a:p>
        </p:txBody>
      </p:sp>
      <p:sp>
        <p:nvSpPr>
          <p:cNvPr id="2" name="圆角矩形 55"/>
          <p:cNvSpPr/>
          <p:nvPr/>
        </p:nvSpPr>
        <p:spPr>
          <a:xfrm>
            <a:off x="4615543" y="2167436"/>
            <a:ext cx="6286500" cy="3275421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4714843" y="2598533"/>
            <a:ext cx="6000510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小组主持人宣布辩论会开始；简要说明辩论会的有关规则，注意辩论时先表明自己的观点，然后说出理由，进行辩论。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87" y="2685143"/>
            <a:ext cx="2651813" cy="351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尝试辩论</a:t>
            </a:r>
          </a:p>
        </p:txBody>
      </p:sp>
      <p:sp>
        <p:nvSpPr>
          <p:cNvPr id="2" name="圆角矩形 61"/>
          <p:cNvSpPr/>
          <p:nvPr/>
        </p:nvSpPr>
        <p:spPr>
          <a:xfrm>
            <a:off x="993677" y="2805431"/>
            <a:ext cx="10356494" cy="3043826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436824" y="3120731"/>
            <a:ext cx="9761499" cy="24132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各方主辩人表明观点。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自由辩论：此时双方争先恐后，阐述观点，各抒己见，针锋相对地反驳对方，掀起辩论的高潮。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各方三辩总结陈述，重申所持观点的正确。</a:t>
            </a:r>
          </a:p>
        </p:txBody>
      </p:sp>
      <p:sp>
        <p:nvSpPr>
          <p:cNvPr id="6" name="菱形 5"/>
          <p:cNvSpPr/>
          <p:nvPr/>
        </p:nvSpPr>
        <p:spPr>
          <a:xfrm>
            <a:off x="4401722" y="1671320"/>
            <a:ext cx="3161665" cy="896620"/>
          </a:xfrm>
          <a:prstGeom prst="diamond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流程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班级辩论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2329180" y="3556635"/>
            <a:ext cx="7533640" cy="199580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70188" y="3769995"/>
            <a:ext cx="6769100" cy="14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正方观点：互联网增进人们的感情。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反方观点：互联网疏远人们的感情。</a:t>
            </a:r>
          </a:p>
        </p:txBody>
      </p:sp>
      <p:sp>
        <p:nvSpPr>
          <p:cNvPr id="5" name="流程图: 决策 4"/>
          <p:cNvSpPr/>
          <p:nvPr/>
        </p:nvSpPr>
        <p:spPr>
          <a:xfrm>
            <a:off x="4299585" y="2040255"/>
            <a:ext cx="3838575" cy="1038225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确定辩题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班级辩论</a:t>
            </a:r>
          </a:p>
        </p:txBody>
      </p:sp>
      <p:sp>
        <p:nvSpPr>
          <p:cNvPr id="6" name="圆角矩形 61"/>
          <p:cNvSpPr/>
          <p:nvPr/>
        </p:nvSpPr>
        <p:spPr>
          <a:xfrm>
            <a:off x="1845309" y="3469549"/>
            <a:ext cx="8528050" cy="1995805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流程图: 决策 6"/>
          <p:cNvSpPr/>
          <p:nvPr/>
        </p:nvSpPr>
        <p:spPr>
          <a:xfrm>
            <a:off x="3815714" y="1953169"/>
            <a:ext cx="3838575" cy="1038225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小组推选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05037" y="3595279"/>
            <a:ext cx="7781925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全班共推选出八名辩手，正方、反方各四人：第一主辩手、第二辩手、第三辩手、总结陈述人，然后再推选一名主持人。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班级辩论</a:t>
            </a:r>
          </a:p>
        </p:txBody>
      </p:sp>
      <p:sp>
        <p:nvSpPr>
          <p:cNvPr id="2" name="流程图: 决策 1"/>
          <p:cNvSpPr/>
          <p:nvPr/>
        </p:nvSpPr>
        <p:spPr>
          <a:xfrm>
            <a:off x="2788602" y="3429000"/>
            <a:ext cx="6614795" cy="1369060"/>
          </a:xfrm>
          <a:prstGeom prst="flowChartDecision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展开辩论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升华提升</a:t>
            </a:r>
          </a:p>
        </p:txBody>
      </p:sp>
      <p:sp>
        <p:nvSpPr>
          <p:cNvPr id="3" name="圆角矩形 61"/>
          <p:cNvSpPr/>
          <p:nvPr/>
        </p:nvSpPr>
        <p:spPr>
          <a:xfrm>
            <a:off x="1003617" y="3429000"/>
            <a:ext cx="10184765" cy="20669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1101725" y="2077448"/>
            <a:ext cx="9988550" cy="64357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在辩论过程中哪些同学表现特别出色？并说明理由。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6842" y="3543300"/>
            <a:ext cx="959358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声音清晰，说话有条不紊，准备的资料十分翔实，善于表达自己的观点，能抓住对方说话的漏洞进行反驳等。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课堂总结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1873704" y="1924140"/>
            <a:ext cx="3935095" cy="64357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我们学到了什么？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25343" y="2986632"/>
            <a:ext cx="10092599" cy="26073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457200" indent="-457200" eaLnBrk="1" hangingPunct="1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200" b="1">
                <a:solidFill>
                  <a:srgbClr val="0033CC"/>
                </a:solidFill>
                <a:latin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我们学到了组织一次简单的辩论会的方法，了解了辩论的常识。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学会辩证地看待问题。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      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懂得说话要有理有据，善于表达自己的观点。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课堂总结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4664347" y="2253615"/>
            <a:ext cx="5721350" cy="64357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有哪些地方可以做到更好？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09345" y="3429000"/>
            <a:ext cx="7388225" cy="2170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注意听出别人讲话中的矛盾或漏洞。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抓住漏洞进行反驳，注意用语的文明。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……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68" y="2253615"/>
            <a:ext cx="3028950" cy="4010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  <a:cs typeface="+mn-ea"/>
                  <a:sym typeface="+mn-lt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语文精品课件 六年级下册 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辩论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1"/>
          <p:cNvSpPr txBox="1"/>
          <p:nvPr/>
        </p:nvSpPr>
        <p:spPr>
          <a:xfrm>
            <a:off x="859336" y="1839913"/>
            <a:ext cx="11181080" cy="57464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在日常生活中，我们常常会遇到一些容易产生分歧的问题。</a:t>
            </a:r>
          </a:p>
        </p:txBody>
      </p:sp>
      <p:sp>
        <p:nvSpPr>
          <p:cNvPr id="4" name="文本框 2"/>
          <p:cNvSpPr txBox="1"/>
          <p:nvPr/>
        </p:nvSpPr>
        <p:spPr>
          <a:xfrm>
            <a:off x="1318759" y="2758486"/>
            <a:ext cx="6511925" cy="293554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电脑时代需要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不需要认真练字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班干部轮流好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竞选好</a:t>
            </a: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互联网增进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疏远人们的感情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不可以说谎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/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可以说善意的谎言 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7320416" y="2992929"/>
            <a:ext cx="3552825" cy="1441450"/>
            <a:chOff x="5223263" y="1956212"/>
            <a:chExt cx="3552345" cy="1442692"/>
          </a:xfrm>
        </p:grpSpPr>
        <p:sp>
          <p:nvSpPr>
            <p:cNvPr id="6" name="云形标注 1"/>
            <p:cNvSpPr/>
            <p:nvPr/>
          </p:nvSpPr>
          <p:spPr>
            <a:xfrm>
              <a:off x="5223263" y="1956212"/>
              <a:ext cx="3552345" cy="1442692"/>
            </a:xfrm>
            <a:prstGeom prst="cloudCallout">
              <a:avLst>
                <a:gd name="adj1" fmla="val -48002"/>
                <a:gd name="adj2" fmla="val 62956"/>
              </a:avLst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4"/>
            <p:cNvSpPr txBox="1"/>
            <p:nvPr/>
          </p:nvSpPr>
          <p:spPr>
            <a:xfrm>
              <a:off x="5703373" y="2040460"/>
              <a:ext cx="3072119" cy="127363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遇到这些问题怎么办呢？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课前导读</a:t>
            </a:r>
          </a:p>
        </p:txBody>
      </p:sp>
      <p:sp>
        <p:nvSpPr>
          <p:cNvPr id="2" name="标题 1"/>
          <p:cNvSpPr txBox="1"/>
          <p:nvPr/>
        </p:nvSpPr>
        <p:spPr>
          <a:xfrm>
            <a:off x="2828925" y="3039745"/>
            <a:ext cx="8343265" cy="777875"/>
          </a:xfrm>
          <a:prstGeom prst="rect">
            <a:avLst/>
          </a:prstGeom>
          <a:noFill/>
          <a:ln w="12700"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口语交际：辩论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指导辩论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61143" y="2098312"/>
            <a:ext cx="6183085" cy="32542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全班分成若干小组。每个小组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个人（每个小组几人可视具体情况而定，个别小组人数可微调），推选一个小组长。小组长负责本组的辩论活动，并担任小组辩论主持人。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228" y="2374084"/>
            <a:ext cx="3188262" cy="3085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指导辩论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71728" y="1699986"/>
            <a:ext cx="9083357" cy="290566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每个小组任选一个感兴趣的辩题。每个人抽签决定做正方还是反方。正方和反方的人数原则上要一样多。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26" y="4089060"/>
            <a:ext cx="3880304" cy="2137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指导辩论</a:t>
            </a:r>
          </a:p>
        </p:txBody>
      </p:sp>
      <p:sp>
        <p:nvSpPr>
          <p:cNvPr id="2" name="文本框 1">
            <a:hlinkClick r:id="rId5" action="ppaction://hlinkfile"/>
          </p:cNvPr>
          <p:cNvSpPr txBox="1"/>
          <p:nvPr/>
        </p:nvSpPr>
        <p:spPr>
          <a:xfrm>
            <a:off x="-66928" y="3107213"/>
            <a:ext cx="6430962" cy="64357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辩论赛规则</a:t>
            </a:r>
          </a:p>
        </p:txBody>
      </p:sp>
      <p:pic>
        <p:nvPicPr>
          <p:cNvPr id="5" name="辩论赛规则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1468" y="1948657"/>
            <a:ext cx="5021815" cy="3347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指导辩论</a:t>
            </a:r>
          </a:p>
        </p:txBody>
      </p:sp>
      <p:sp>
        <p:nvSpPr>
          <p:cNvPr id="6" name="圆角矩形 55"/>
          <p:cNvSpPr/>
          <p:nvPr/>
        </p:nvSpPr>
        <p:spPr>
          <a:xfrm>
            <a:off x="4034971" y="1894750"/>
            <a:ext cx="7246662" cy="364490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4307503" y="2538277"/>
            <a:ext cx="6541968" cy="6435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我们怎样在小组展开辩论呢？</a:t>
            </a:r>
          </a:p>
        </p:txBody>
      </p:sp>
      <p:sp>
        <p:nvSpPr>
          <p:cNvPr id="8" name="文本框 2"/>
          <p:cNvSpPr txBox="1"/>
          <p:nvPr/>
        </p:nvSpPr>
        <p:spPr>
          <a:xfrm>
            <a:off x="5069907" y="3220902"/>
            <a:ext cx="5779564" cy="1939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黑体" panose="02010609060101010101" charset="-122"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辩论前，要作充分的准备。</a:t>
            </a:r>
          </a:p>
          <a:p>
            <a:pPr marL="514350" marR="0" lvl="0" indent="-5143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黑体" panose="02010609060101010101" charset="-122"/>
              <a:buAutoNum type="circleNumDbPlain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辩论时，既要证明自己，又要反驳别人。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87" y="2685143"/>
            <a:ext cx="2651813" cy="351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尝试辩论</a:t>
            </a:r>
          </a:p>
        </p:txBody>
      </p:sp>
      <p:sp>
        <p:nvSpPr>
          <p:cNvPr id="9" name="圆角矩形 55"/>
          <p:cNvSpPr/>
          <p:nvPr/>
        </p:nvSpPr>
        <p:spPr>
          <a:xfrm>
            <a:off x="3075982" y="2935514"/>
            <a:ext cx="8133080" cy="245173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5685515" y="1935072"/>
            <a:ext cx="2795587" cy="6435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小组辩论</a:t>
            </a:r>
          </a:p>
        </p:txBody>
      </p:sp>
      <p:sp>
        <p:nvSpPr>
          <p:cNvPr id="12" name="文本框 4"/>
          <p:cNvSpPr txBox="1"/>
          <p:nvPr/>
        </p:nvSpPr>
        <p:spPr>
          <a:xfrm>
            <a:off x="3412215" y="3273652"/>
            <a:ext cx="7342187" cy="18630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分好了正方和反方两个小组后，接下来根据观点整理、归纳资料。如果材料很多，可以把要点记在卡片上。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87" y="2685143"/>
            <a:ext cx="2651813" cy="35107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尝试辩论</a:t>
            </a:r>
          </a:p>
        </p:txBody>
      </p:sp>
      <p:sp>
        <p:nvSpPr>
          <p:cNvPr id="3" name="圆角矩形 55"/>
          <p:cNvSpPr/>
          <p:nvPr/>
        </p:nvSpPr>
        <p:spPr>
          <a:xfrm>
            <a:off x="993677" y="2659017"/>
            <a:ext cx="9925685" cy="3330575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2307492" y="1775732"/>
            <a:ext cx="7673975" cy="643574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怎样做到既要证明自己，又要反驳别人？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3392" y="2790462"/>
            <a:ext cx="9372600" cy="30441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1.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己方陈述时，要充分利用时间，清晰表达自己的观点。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2.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对方陈述时，要注意倾听，抓住对方的漏洞。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       3.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ea"/>
                <a:sym typeface="+mn-lt"/>
              </a:rPr>
              <a:t>自由辩论时，进一步强调己方观点，并针对对方观点进行有效的反驳。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he03z1q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632</Words>
  <Application>Microsoft Office PowerPoint</Application>
  <PresentationFormat>宽屏</PresentationFormat>
  <Paragraphs>92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庞门正道粗书体6.0</vt:lpstr>
      <vt:lpstr>Wingdings</vt:lpstr>
      <vt:lpstr>Arial</vt:lpstr>
      <vt:lpstr>思源黑体 CN Bold</vt:lpstr>
      <vt:lpstr>思源黑体 CN Regular</vt:lpstr>
      <vt:lpstr>黑体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2021-05-12T01:50:48Z</dcterms:created>
  <dcterms:modified xsi:type="dcterms:W3CDTF">2023-01-10T06:55:32Z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5CAD53C48DF4453FB935FEA8C490FD53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