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6" r:id="rId2"/>
    <p:sldId id="328" r:id="rId3"/>
    <p:sldId id="329" r:id="rId4"/>
    <p:sldId id="330" r:id="rId5"/>
    <p:sldId id="307" r:id="rId6"/>
    <p:sldId id="331" r:id="rId7"/>
    <p:sldId id="332" r:id="rId8"/>
    <p:sldId id="333" r:id="rId9"/>
    <p:sldId id="312" r:id="rId10"/>
    <p:sldId id="313" r:id="rId11"/>
    <p:sldId id="326" r:id="rId12"/>
    <p:sldId id="318" r:id="rId13"/>
    <p:sldId id="319" r:id="rId14"/>
    <p:sldId id="320" r:id="rId15"/>
    <p:sldId id="321" r:id="rId16"/>
    <p:sldId id="334" r:id="rId17"/>
    <p:sldId id="335" r:id="rId18"/>
    <p:sldId id="337" r:id="rId1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99"/>
    <a:srgbClr val="FFC000"/>
    <a:srgbClr val="FFFFCC"/>
    <a:srgbClr val="66FF99"/>
    <a:srgbClr val="A3FFFF"/>
    <a:srgbClr val="66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23836-EDAB-46EE-87C7-54BB3A439D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824BA-7CF8-46AB-B3DE-6D2D97F232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24BA-7CF8-46AB-B3DE-6D2D97F2323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>
          <a:xfrm>
            <a:off x="685902" y="1717913"/>
            <a:ext cx="7545579" cy="132588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2180564" y="2667020"/>
            <a:ext cx="5181600" cy="16764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342900" indent="-342900" algn="ctr" rtl="0" fontAlgn="base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5950" indent="-205105" algn="l" rtl="0" fontAlgn="base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105" algn="l" rtl="0" fontAlgn="base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105" algn="l" rtl="0" fontAlgn="base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025" indent="-205105" algn="l" rtl="0" fontAlgn="base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1640" y="2439397"/>
            <a:ext cx="6333104" cy="773579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7200" b="1" dirty="0"/>
              <a:t>North America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5902" y="944334"/>
            <a:ext cx="7545579" cy="1325880"/>
          </a:xfrm>
        </p:spPr>
        <p:txBody>
          <a:bodyPr/>
          <a:lstStyle/>
          <a:p>
            <a:r>
              <a:rPr lang="en-US" sz="4000" dirty="0" smtClean="0"/>
              <a:t>Unit 7  Know Our World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4201766" y="479715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468313" y="908050"/>
            <a:ext cx="8280400" cy="3324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      其次，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area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意为“面积；地域”，常用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the area of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表示“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的面积”，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in the area of …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意为“在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领域”。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</a:t>
            </a:r>
            <a:r>
              <a:rPr lang="en-US" altLang="zh-CN" sz="2800" dirty="0" err="1" smtClean="0">
                <a:latin typeface="+mn-lt"/>
                <a:ea typeface="黑体" panose="02010609060101010101" pitchFamily="49" charset="-122"/>
              </a:rPr>
              <a:t>Eg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. What’s the area of your house?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  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你的房子面积是多大？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23850" y="765175"/>
            <a:ext cx="8496300" cy="4616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2. …the third most common language is Chinese.</a:t>
            </a:r>
            <a:endParaRPr lang="zh-CN" altLang="en-US" sz="2800" dirty="0" smtClean="0">
              <a:latin typeface="+mn-lt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  “the +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序数词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+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最高级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+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单数名词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+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范围”，表示“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是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的第几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……”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，注意形容词最高级前加基数词和序数词时意义不同。如：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  the two largest islands of China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意为“中国最大的两个岛屿”；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the second largest island of China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意为“中国的第二大岛屿”。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323850" y="1114425"/>
            <a:ext cx="8640763" cy="3108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AutoNum type="romanUcPeriod"/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根据句意及所给汉语提示，完成单词。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1. We will fly to the west _________ (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海岸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) of Africa.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2. The good basketball player comes from  ________ (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俄罗斯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).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6732588" y="2924175"/>
            <a:ext cx="122872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Russia 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500563" y="2276475"/>
            <a:ext cx="92075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coast</a:t>
            </a:r>
          </a:p>
        </p:txBody>
      </p:sp>
      <p:sp>
        <p:nvSpPr>
          <p:cNvPr id="28677" name="椭圆 5"/>
          <p:cNvSpPr>
            <a:spLocks noChangeArrowheads="1"/>
          </p:cNvSpPr>
          <p:nvPr/>
        </p:nvSpPr>
        <p:spPr bwMode="auto">
          <a:xfrm>
            <a:off x="0" y="87313"/>
            <a:ext cx="2808288" cy="6048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Exercise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  <p:bldP spid="747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285720" y="332656"/>
            <a:ext cx="8499504" cy="59102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II.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根据句意用方框中所给单词或短语的适当形式完成句子。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                     </a:t>
            </a:r>
            <a:endParaRPr lang="en-US" altLang="zh-CN" sz="2800" dirty="0" smtClean="0">
              <a:latin typeface="+mn-lt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1. He needs _________ the word in the dictionary.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2. —Are you going with us?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—_________.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3. My sister likes singing English songs ______.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4. Have you ever _________ to Japan?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5. At last the bus _________.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811463" y="5466631"/>
            <a:ext cx="1690687" cy="739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started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1979613" y="2251943"/>
            <a:ext cx="1979612" cy="738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 to look up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025525" y="3507656"/>
            <a:ext cx="971550" cy="739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Sure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6099175" y="4185518"/>
            <a:ext cx="1000125" cy="738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a lot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2811463" y="4798293"/>
            <a:ext cx="1690687" cy="738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travelled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2976" y="1605819"/>
            <a:ext cx="66960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ea typeface="黑体" panose="02010609060101010101" pitchFamily="49" charset="-122"/>
              </a:rPr>
              <a:t>a lot,   start,   sure,   look up,   travel</a:t>
            </a:r>
            <a:endParaRPr lang="zh-CN" altLang="en-US" sz="32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2" grpId="0"/>
      <p:bldP spid="75783" grpId="0"/>
      <p:bldP spid="75784" grpId="0"/>
      <p:bldP spid="757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566738" y="365720"/>
            <a:ext cx="2935287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III. </a:t>
            </a:r>
            <a:r>
              <a:rPr lang="zh-CN" altLang="en-US" sz="3300" dirty="0" smtClean="0">
                <a:latin typeface="+mn-lt"/>
                <a:ea typeface="黑体" panose="02010609060101010101" pitchFamily="49" charset="-122"/>
              </a:rPr>
              <a:t>补全对话。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566738" y="884832"/>
            <a:ext cx="8208962" cy="54244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 A. Is it the world’s largest continent?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 B. More than three billion people live in Asia.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 C. Where are you going?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 D. I’m looking for Asia.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 E. What are you doing here?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 F. They all speak Chinese.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300" dirty="0" smtClean="0">
                <a:latin typeface="+mn-lt"/>
                <a:ea typeface="黑体" panose="02010609060101010101" pitchFamily="49" charset="-122"/>
              </a:rPr>
              <a:t> G. How big is Asia?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285025" y="260648"/>
            <a:ext cx="8607455" cy="59093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W: Hello, Mr. Liu.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L: Hello, Wang </a:t>
            </a:r>
            <a:r>
              <a:rPr lang="en-US" altLang="zh-CN" sz="2800" dirty="0" err="1">
                <a:latin typeface="Times New Roman" panose="02020603050405020304" pitchFamily="18" charset="0"/>
              </a:rPr>
              <a:t>Yifei</a:t>
            </a:r>
            <a:r>
              <a:rPr lang="en-US" altLang="zh-CN" sz="2800" dirty="0">
                <a:latin typeface="Times New Roman" panose="02020603050405020304" pitchFamily="18" charset="0"/>
              </a:rPr>
              <a:t>. (1)_________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I’m </a:t>
            </a:r>
            <a:r>
              <a:rPr lang="en-US" altLang="zh-CN" sz="2800" dirty="0">
                <a:latin typeface="Times New Roman" panose="02020603050405020304" pitchFamily="18" charset="0"/>
              </a:rPr>
              <a:t>looking at the map of the world.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L: The map of the world? What are you looking for?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W: (2)_________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L: I see. Have you found it?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W: Yes, I have. Look! Here it is. (3)_________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L: Let me see. The continent covers over 44 million square </a:t>
            </a:r>
            <a:r>
              <a:rPr lang="en-US" altLang="zh-CN" sz="2800" dirty="0" err="1">
                <a:latin typeface="Times New Roman" panose="02020603050405020304" pitchFamily="18" charset="0"/>
              </a:rPr>
              <a:t>kilometres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396650" y="1016298"/>
            <a:ext cx="404813" cy="565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726475" y="2908598"/>
            <a:ext cx="444500" cy="565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5974625" y="4184948"/>
            <a:ext cx="444500" cy="563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  <p:bldP spid="77831" grpId="0"/>
      <p:bldP spid="778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23850" y="397098"/>
            <a:ext cx="8424863" cy="5264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W: It’s so big. (4)_________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L: Yes, it is. There are more than 40 countries in Asia. And China is the biggest country in area and population.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W: Really? That’s great! I think the population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of Asia is large.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L: Yes. (5)_________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W: Thank you for telling me so much.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L: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You’re </a:t>
            </a:r>
            <a:r>
              <a:rPr lang="en-US" altLang="zh-CN" sz="2800" dirty="0">
                <a:latin typeface="Times New Roman" panose="02020603050405020304" pitchFamily="18" charset="0"/>
              </a:rPr>
              <a:t>welcome. 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339975" y="3710211"/>
            <a:ext cx="388938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348038" y="541561"/>
            <a:ext cx="407987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600339" y="1341438"/>
            <a:ext cx="3971925" cy="8620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zh-CN" sz="5000" b="1" u="sng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827087" y="2636912"/>
            <a:ext cx="7991475" cy="704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Write a report about the continent of the world.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2000232" y="2667020"/>
            <a:ext cx="5181600" cy="1676400"/>
          </a:xfrm>
        </p:spPr>
        <p:txBody>
          <a:bodyPr/>
          <a:lstStyle/>
          <a:p>
            <a:pPr>
              <a:buNone/>
            </a:pPr>
            <a:r>
              <a:rPr lang="en-US" altLang="zh-CN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23528" y="260648"/>
            <a:ext cx="8496944" cy="6048672"/>
            <a:chOff x="323528" y="476672"/>
            <a:chExt cx="8496944" cy="6048672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" name="剪去对角的矩形 1"/>
            <p:cNvSpPr/>
            <p:nvPr/>
          </p:nvSpPr>
          <p:spPr bwMode="auto">
            <a:xfrm>
              <a:off x="323528" y="476672"/>
              <a:ext cx="8496944" cy="6048672"/>
            </a:xfrm>
            <a:prstGeom prst="snip2DiagRect">
              <a:avLst>
                <a:gd name="adj1" fmla="val 0"/>
                <a:gd name="adj2" fmla="val 9468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>
              <a:bevelT w="139700" h="139700"/>
            </a:sp3d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8" name="Rectangle 4"/>
            <p:cNvSpPr>
              <a:spLocks noChangeArrowheads="1"/>
            </p:cNvSpPr>
            <p:nvPr/>
          </p:nvSpPr>
          <p:spPr bwMode="auto">
            <a:xfrm>
              <a:off x="611560" y="620688"/>
              <a:ext cx="7776864" cy="5691558"/>
            </a:xfrm>
            <a:prstGeom prst="rect">
              <a:avLst/>
            </a:prstGeom>
            <a:noFill/>
            <a:ln>
              <a:noFill/>
            </a:ln>
            <a:effectLst/>
            <a:sp3d>
              <a:bevelT w="139700" h="139700"/>
            </a:sp3d>
          </p:spPr>
          <p:txBody>
            <a:bodyPr anchor="ctr">
              <a:spAutoFit/>
            </a:bodyPr>
            <a:lstStyle>
              <a:lvl1pPr indent="152400" eaLnBrk="0" hangingPunct="0"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715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  <a:defRPr/>
              </a:pPr>
              <a:r>
                <a:rPr lang="en-US" altLang="zh-CN" sz="3200" b="1" i="1" dirty="0" smtClean="0">
                  <a:solidFill>
                    <a:srgbClr val="FF0000"/>
                  </a:solidFill>
                  <a:latin typeface="+mn-lt"/>
                </a:rPr>
                <a:t>Learning </a:t>
              </a:r>
              <a:r>
                <a:rPr lang="en-US" altLang="zh-CN" sz="3200" b="1" i="1" dirty="0">
                  <a:solidFill>
                    <a:srgbClr val="FF0000"/>
                  </a:solidFill>
                  <a:latin typeface="+mn-lt"/>
                </a:rPr>
                <a:t>aims:</a:t>
              </a:r>
              <a:r>
                <a:rPr lang="en-US" altLang="zh-CN" sz="3200" b="1" dirty="0">
                  <a:solidFill>
                    <a:srgbClr val="000000"/>
                  </a:solidFill>
                  <a:latin typeface="+mn-lt"/>
                </a:rPr>
                <a:t>	</a:t>
              </a:r>
              <a:endParaRPr lang="en-US" altLang="zh-CN" sz="3200" dirty="0">
                <a:solidFill>
                  <a:srgbClr val="000000"/>
                </a:solidFill>
                <a:latin typeface="+mn-lt"/>
              </a:endParaRP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en-US" altLang="zh-CN" sz="3200" dirty="0">
                  <a:solidFill>
                    <a:srgbClr val="000000"/>
                  </a:solidFill>
                  <a:latin typeface="+mn-lt"/>
                </a:rPr>
                <a:t>1. Will/ Would/ Could you please…?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en-US" altLang="zh-CN" sz="3200" dirty="0">
                  <a:solidFill>
                    <a:srgbClr val="000000"/>
                  </a:solidFill>
                  <a:latin typeface="+mn-lt"/>
                </a:rPr>
                <a:t>2. Learn about the rhythm of the foreign songs.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en-US" altLang="zh-CN" sz="3200" dirty="0">
                  <a:solidFill>
                    <a:srgbClr val="000000"/>
                  </a:solidFill>
                  <a:latin typeface="+mn-lt"/>
                </a:rPr>
                <a:t>3. Know more about the world’s geography.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en-US" altLang="zh-CN" sz="3200" b="1" i="1" dirty="0">
                  <a:solidFill>
                    <a:srgbClr val="FF0000"/>
                  </a:solidFill>
                  <a:latin typeface="+mn-lt"/>
                </a:rPr>
                <a:t>Learning important points: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en-US" altLang="zh-CN" sz="3200" dirty="0">
                  <a:solidFill>
                    <a:srgbClr val="000000"/>
                  </a:solidFill>
                  <a:latin typeface="+mn-lt"/>
                </a:rPr>
                <a:t>1. Travel around the world.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en-US" altLang="zh-CN" sz="3200" dirty="0">
                  <a:solidFill>
                    <a:srgbClr val="000000"/>
                  </a:solidFill>
                  <a:latin typeface="+mn-lt"/>
                </a:rPr>
                <a:t>2. How to look up words in a dictionary.</a:t>
              </a:r>
            </a:p>
            <a:p>
              <a:pPr eaLnBrk="1" hangingPunct="1">
                <a:lnSpc>
                  <a:spcPct val="130000"/>
                </a:lnSpc>
                <a:defRPr/>
              </a:pPr>
              <a:r>
                <a:rPr lang="en-US" altLang="zh-CN" sz="3200" dirty="0">
                  <a:solidFill>
                    <a:srgbClr val="000000"/>
                  </a:solidFill>
                  <a:latin typeface="+mn-lt"/>
                </a:rPr>
                <a:t>3. The way we travel around the world.</a:t>
              </a:r>
              <a:endParaRPr lang="en-US" altLang="zh-CN" sz="3300" dirty="0">
                <a:solidFill>
                  <a:srgbClr val="000000"/>
                </a:solidFill>
                <a:latin typeface="+mn-lt"/>
              </a:endParaRPr>
            </a:p>
          </p:txBody>
        </p:sp>
      </p:grpSp>
      <p:pic>
        <p:nvPicPr>
          <p:cNvPr id="18435" name="Picture 6" descr="f20b6832f7808fe05fdf0e3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86675" y="5183188"/>
            <a:ext cx="1404938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587375"/>
            <a:ext cx="7207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文本框 1"/>
          <p:cNvSpPr txBox="1">
            <a:spLocks noChangeArrowheads="1"/>
          </p:cNvSpPr>
          <p:nvPr/>
        </p:nvSpPr>
        <p:spPr bwMode="auto">
          <a:xfrm>
            <a:off x="1366838" y="684213"/>
            <a:ext cx="187166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预习检测</a:t>
            </a:r>
            <a:endParaRPr kumimoji="1"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977900" y="1250950"/>
            <a:ext cx="5400675" cy="655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2800" dirty="0" smtClean="0">
                <a:latin typeface="+mn-lt"/>
                <a:ea typeface="黑体" panose="02010609060101010101" pitchFamily="49" charset="-122"/>
              </a:rPr>
              <a:t>用方框中所给词的适当形式填空。</a:t>
            </a:r>
            <a:endParaRPr kumimoji="1" lang="en-US" altLang="zh-CN" sz="2800" dirty="0" smtClean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187450" y="2039938"/>
            <a:ext cx="65532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2800" dirty="0" smtClean="0">
                <a:latin typeface="+mn-lt"/>
                <a:ea typeface="黑体" panose="02010609060101010101" pitchFamily="49" charset="-122"/>
              </a:rPr>
              <a:t>small 		language	common	speak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84213" y="2713038"/>
            <a:ext cx="8166100" cy="2862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 dirty="0" smtClean="0">
                <a:latin typeface="+mn-lt"/>
                <a:ea typeface="黑体" panose="02010609060101010101" pitchFamily="49" charset="-122"/>
              </a:rPr>
              <a:t>1. Canada has the _________ population of the three countries.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 dirty="0" smtClean="0">
                <a:latin typeface="+mn-lt"/>
                <a:ea typeface="黑体" panose="02010609060101010101" pitchFamily="49" charset="-122"/>
              </a:rPr>
              <a:t>2. In Canada people speak different ___________.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 dirty="0" smtClean="0">
                <a:latin typeface="+mn-lt"/>
                <a:ea typeface="黑体" panose="02010609060101010101" pitchFamily="49" charset="-122"/>
              </a:rPr>
              <a:t>3. I’m the ______________ girl of our family.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 dirty="0" smtClean="0">
                <a:latin typeface="+mn-lt"/>
                <a:ea typeface="黑体" panose="02010609060101010101" pitchFamily="49" charset="-122"/>
              </a:rPr>
              <a:t>4. The boy can _________ Spanish.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071802" y="2822575"/>
            <a:ext cx="12303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smallest</a:t>
            </a:r>
            <a:endParaRPr lang="zh-CN" altLang="en-US" sz="2400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214942" y="3548063"/>
            <a:ext cx="14398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languages</a:t>
            </a:r>
            <a:endParaRPr lang="zh-CN" altLang="en-US" sz="2400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143108" y="4244975"/>
            <a:ext cx="2135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most common</a:t>
            </a:r>
            <a:endParaRPr lang="zh-CN" altLang="en-US" sz="2400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857488" y="5013325"/>
            <a:ext cx="9350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speak</a:t>
            </a:r>
            <a:endParaRPr lang="zh-CN" altLang="en-US" sz="2400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2"/>
          <p:cNvGrpSpPr/>
          <p:nvPr/>
        </p:nvGrpSpPr>
        <p:grpSpPr bwMode="auto">
          <a:xfrm>
            <a:off x="468313" y="549275"/>
            <a:ext cx="4535487" cy="842963"/>
            <a:chOff x="684212" y="2707498"/>
            <a:chExt cx="4536503" cy="842823"/>
          </a:xfrm>
        </p:grpSpPr>
        <p:sp>
          <p:nvSpPr>
            <p:cNvPr id="20484" name="文本框 1"/>
            <p:cNvSpPr txBox="1">
              <a:spLocks noChangeArrowheads="1"/>
            </p:cNvSpPr>
            <p:nvPr/>
          </p:nvSpPr>
          <p:spPr bwMode="auto">
            <a:xfrm>
              <a:off x="1692274" y="2842435"/>
              <a:ext cx="3528441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4000" dirty="0">
                  <a:latin typeface="Times New Roman" panose="02020603050405020304" pitchFamily="18" charset="0"/>
                </a:rPr>
                <a:t>Think About It</a:t>
              </a:r>
            </a:p>
          </p:txBody>
        </p:sp>
        <p:pic>
          <p:nvPicPr>
            <p:cNvPr id="20485" name="图片 2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84212" y="2707498"/>
              <a:ext cx="1008063" cy="80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1188" y="1773238"/>
            <a:ext cx="8089900" cy="1600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800" dirty="0" smtClean="0">
                <a:latin typeface="+mn-lt"/>
                <a:ea typeface="黑体" panose="02010609060101010101" pitchFamily="49" charset="-122"/>
              </a:rPr>
              <a:t>What do you know about North America?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800" dirty="0" smtClean="0">
                <a:latin typeface="+mn-lt"/>
                <a:ea typeface="黑体" panose="02010609060101010101" pitchFamily="49" charset="-122"/>
              </a:rPr>
              <a:t>What do you know about other places around the world?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SC200507131555160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50" y="1223940"/>
            <a:ext cx="7915300" cy="441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914651" y="476250"/>
            <a:ext cx="3300423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000" dirty="0" smtClean="0">
                <a:latin typeface="+mn-lt"/>
              </a:rPr>
              <a:t>North America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1114425"/>
            <a:ext cx="9078913" cy="11525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250000"/>
              </a:lnSpc>
              <a:buFontTx/>
              <a:buNone/>
              <a:defRPr/>
            </a:pPr>
            <a:r>
              <a:rPr lang="en-US" altLang="zh-CN" sz="2800" kern="0" dirty="0" smtClean="0"/>
              <a:t>1. Which country has a large population, Canada or Mexico?</a:t>
            </a:r>
          </a:p>
          <a:p>
            <a:pPr marL="0" indent="0">
              <a:lnSpc>
                <a:spcPct val="250000"/>
              </a:lnSpc>
              <a:buFontTx/>
              <a:buNone/>
              <a:defRPr/>
            </a:pPr>
            <a:r>
              <a:rPr lang="en-US" altLang="zh-CN" sz="2800" kern="0" dirty="0" smtClean="0"/>
              <a:t>2. What’s the third most common language in Canada?</a:t>
            </a:r>
          </a:p>
          <a:p>
            <a:pPr marL="0" indent="0">
              <a:lnSpc>
                <a:spcPct val="250000"/>
              </a:lnSpc>
              <a:buFontTx/>
              <a:buNone/>
              <a:defRPr/>
            </a:pPr>
            <a:r>
              <a:rPr lang="en-US" altLang="zh-CN" sz="2800" kern="0" dirty="0" smtClean="0"/>
              <a:t>3. Which country has the largest population in North America?</a:t>
            </a:r>
            <a:endParaRPr lang="zh-CN" altLang="en-US" sz="2800" kern="0" dirty="0" smtClean="0"/>
          </a:p>
        </p:txBody>
      </p:sp>
      <p:sp>
        <p:nvSpPr>
          <p:cNvPr id="22531" name="文本框 1"/>
          <p:cNvSpPr txBox="1">
            <a:spLocks noChangeArrowheads="1"/>
          </p:cNvSpPr>
          <p:nvPr/>
        </p:nvSpPr>
        <p:spPr bwMode="auto">
          <a:xfrm>
            <a:off x="1885969" y="755650"/>
            <a:ext cx="54006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200" dirty="0">
                <a:latin typeface="Times New Roman" panose="02020603050405020304" pitchFamily="18" charset="0"/>
              </a:rPr>
              <a:t>Listen and answer the questions.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539750" y="2133600"/>
            <a:ext cx="14398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Mexico.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539750" y="3265488"/>
            <a:ext cx="14398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China.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39750" y="4581525"/>
            <a:ext cx="14398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The U.S.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1"/>
          <p:cNvSpPr txBox="1">
            <a:spLocks noChangeArrowheads="1"/>
          </p:cNvSpPr>
          <p:nvPr/>
        </p:nvSpPr>
        <p:spPr bwMode="auto">
          <a:xfrm>
            <a:off x="395288" y="549275"/>
            <a:ext cx="8497887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200" dirty="0">
                <a:latin typeface="Times New Roman" panose="02020603050405020304" pitchFamily="18" charset="0"/>
              </a:rPr>
              <a:t>Match the statements with the countries according to the lesson.</a:t>
            </a:r>
          </a:p>
        </p:txBody>
      </p:sp>
      <p:sp>
        <p:nvSpPr>
          <p:cNvPr id="23555" name="矩形 1"/>
          <p:cNvSpPr>
            <a:spLocks noChangeArrowheads="1"/>
          </p:cNvSpPr>
          <p:nvPr/>
        </p:nvSpPr>
        <p:spPr bwMode="auto">
          <a:xfrm>
            <a:off x="323850" y="1700213"/>
            <a:ext cx="5400675" cy="4333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Statements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56" name="矩形 8"/>
          <p:cNvSpPr>
            <a:spLocks noChangeArrowheads="1"/>
          </p:cNvSpPr>
          <p:nvPr/>
        </p:nvSpPr>
        <p:spPr bwMode="auto">
          <a:xfrm>
            <a:off x="323850" y="2205038"/>
            <a:ext cx="5400675" cy="431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People there mainly speak Spanish.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57" name="矩形 9"/>
          <p:cNvSpPr>
            <a:spLocks noChangeArrowheads="1"/>
          </p:cNvSpPr>
          <p:nvPr/>
        </p:nvSpPr>
        <p:spPr bwMode="auto">
          <a:xfrm>
            <a:off x="323850" y="2708275"/>
            <a:ext cx="5400675" cy="6492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It’s the third largest country in area in </a:t>
            </a:r>
          </a:p>
          <a:p>
            <a:pPr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North America.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58" name="矩形 10"/>
          <p:cNvSpPr>
            <a:spLocks noChangeArrowheads="1"/>
          </p:cNvSpPr>
          <p:nvPr/>
        </p:nvSpPr>
        <p:spPr bwMode="auto">
          <a:xfrm>
            <a:off x="323850" y="3500438"/>
            <a:ext cx="5400675" cy="4333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Over 2 million people speak Chinese there.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59" name="矩形 11"/>
          <p:cNvSpPr>
            <a:spLocks noChangeArrowheads="1"/>
          </p:cNvSpPr>
          <p:nvPr/>
        </p:nvSpPr>
        <p:spPr bwMode="auto">
          <a:xfrm>
            <a:off x="323850" y="4005263"/>
            <a:ext cx="5400675" cy="431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It’s the farthest north in North America.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60" name="矩形 12"/>
          <p:cNvSpPr>
            <a:spLocks noChangeArrowheads="1"/>
          </p:cNvSpPr>
          <p:nvPr/>
        </p:nvSpPr>
        <p:spPr bwMode="auto">
          <a:xfrm>
            <a:off x="323850" y="4508500"/>
            <a:ext cx="5400675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It’s the largest country in population in </a:t>
            </a:r>
          </a:p>
          <a:p>
            <a:pPr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North America.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61" name="矩形 13"/>
          <p:cNvSpPr>
            <a:spLocks noChangeArrowheads="1"/>
          </p:cNvSpPr>
          <p:nvPr/>
        </p:nvSpPr>
        <p:spPr bwMode="auto">
          <a:xfrm>
            <a:off x="6645275" y="1700213"/>
            <a:ext cx="2232025" cy="431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Countries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62" name="矩形 14"/>
          <p:cNvSpPr>
            <a:spLocks noChangeArrowheads="1"/>
          </p:cNvSpPr>
          <p:nvPr/>
        </p:nvSpPr>
        <p:spPr bwMode="auto">
          <a:xfrm>
            <a:off x="6645275" y="2781300"/>
            <a:ext cx="2232025" cy="431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2400" dirty="0" smtClean="0">
                <a:latin typeface="Times New Roman" panose="02020603050405020304" pitchFamily="18" charset="0"/>
              </a:rPr>
              <a:t>Canada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63" name="矩形 15"/>
          <p:cNvSpPr>
            <a:spLocks noChangeArrowheads="1"/>
          </p:cNvSpPr>
          <p:nvPr/>
        </p:nvSpPr>
        <p:spPr bwMode="auto">
          <a:xfrm>
            <a:off x="6645275" y="3716338"/>
            <a:ext cx="2232025" cy="4333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America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564" name="矩形 16"/>
          <p:cNvSpPr>
            <a:spLocks noChangeArrowheads="1"/>
          </p:cNvSpPr>
          <p:nvPr/>
        </p:nvSpPr>
        <p:spPr bwMode="auto">
          <a:xfrm>
            <a:off x="6645275" y="4652963"/>
            <a:ext cx="2232025" cy="431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2400">
                <a:latin typeface="Times New Roman" panose="02020603050405020304" pitchFamily="18" charset="0"/>
              </a:rPr>
              <a:t>Mexico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8" name="直接连接符 17"/>
          <p:cNvCxnSpPr>
            <a:stCxn id="23556" idx="3"/>
          </p:cNvCxnSpPr>
          <p:nvPr/>
        </p:nvCxnSpPr>
        <p:spPr bwMode="auto">
          <a:xfrm>
            <a:off x="5724525" y="2420938"/>
            <a:ext cx="920750" cy="244792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endCxn id="23564" idx="1"/>
          </p:cNvCxnSpPr>
          <p:nvPr/>
        </p:nvCxnSpPr>
        <p:spPr bwMode="auto">
          <a:xfrm>
            <a:off x="5727700" y="3070225"/>
            <a:ext cx="917575" cy="179863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23563" idx="1"/>
          </p:cNvCxnSpPr>
          <p:nvPr/>
        </p:nvCxnSpPr>
        <p:spPr bwMode="auto">
          <a:xfrm>
            <a:off x="5727700" y="3716338"/>
            <a:ext cx="917575" cy="21748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endCxn id="23562" idx="1"/>
          </p:cNvCxnSpPr>
          <p:nvPr/>
        </p:nvCxnSpPr>
        <p:spPr bwMode="auto">
          <a:xfrm flipV="1">
            <a:off x="5727700" y="2997200"/>
            <a:ext cx="917575" cy="125888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23563" idx="1"/>
          </p:cNvCxnSpPr>
          <p:nvPr/>
        </p:nvCxnSpPr>
        <p:spPr bwMode="auto">
          <a:xfrm flipV="1">
            <a:off x="5724525" y="3933825"/>
            <a:ext cx="920750" cy="93503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1"/>
          <p:cNvSpPr txBox="1">
            <a:spLocks noChangeArrowheads="1"/>
          </p:cNvSpPr>
          <p:nvPr/>
        </p:nvSpPr>
        <p:spPr bwMode="auto">
          <a:xfrm>
            <a:off x="395288" y="549275"/>
            <a:ext cx="8497887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200" dirty="0">
                <a:latin typeface="Times New Roman" panose="02020603050405020304" pitchFamily="18" charset="0"/>
              </a:rPr>
              <a:t>Complete the passage with the correct forms of the words in the box.</a:t>
            </a:r>
          </a:p>
        </p:txBody>
      </p:sp>
      <p:sp>
        <p:nvSpPr>
          <p:cNvPr id="24579" name="圆角矩形 2"/>
          <p:cNvSpPr>
            <a:spLocks noChangeArrowheads="1"/>
          </p:cNvSpPr>
          <p:nvPr/>
        </p:nvSpPr>
        <p:spPr bwMode="auto">
          <a:xfrm>
            <a:off x="900113" y="1773238"/>
            <a:ext cx="7416800" cy="431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2400" dirty="0">
                <a:latin typeface="Times New Roman" panose="02020603050405020304" pitchFamily="18" charset="0"/>
              </a:rPr>
              <a:t>large	live	square	  Spain   speak   common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4580" name="文本框 1"/>
          <p:cNvSpPr txBox="1">
            <a:spLocks noChangeArrowheads="1"/>
          </p:cNvSpPr>
          <p:nvPr/>
        </p:nvSpPr>
        <p:spPr bwMode="auto">
          <a:xfrm>
            <a:off x="358775" y="2341563"/>
            <a:ext cx="8497888" cy="4229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kumimoji="1" lang="en-US" altLang="zh-CN" sz="2800" dirty="0" smtClean="0">
                <a:latin typeface="Times New Roman" panose="02020603050405020304" pitchFamily="18" charset="0"/>
              </a:rPr>
              <a:t>    There 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are three major countries in North America. They cover about 24 million ______ </a:t>
            </a:r>
            <a:r>
              <a:rPr kumimoji="1" lang="en-US" altLang="zh-CN" sz="2800" dirty="0" err="1">
                <a:latin typeface="Times New Roman" panose="02020603050405020304" pitchFamily="18" charset="0"/>
              </a:rPr>
              <a:t>kilometres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. Both in America and </a:t>
            </a:r>
            <a:r>
              <a:rPr kumimoji="1" lang="en-US" altLang="zh-CN" sz="2800" dirty="0" smtClean="0">
                <a:latin typeface="Times New Roman" panose="02020603050405020304" pitchFamily="18" charset="0"/>
              </a:rPr>
              <a:t>Canada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, English is the ______________ language, while in </a:t>
            </a:r>
            <a:r>
              <a:rPr kumimoji="1" lang="en-US" altLang="zh-CN" sz="2800" dirty="0" smtClean="0">
                <a:latin typeface="Times New Roman" panose="02020603050405020304" pitchFamily="18" charset="0"/>
              </a:rPr>
              <a:t>Mexico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, people speak mostly _______. In the U.S</a:t>
            </a:r>
            <a:r>
              <a:rPr kumimoji="1" lang="en-US" altLang="zh-CN" sz="2800" dirty="0" smtClean="0">
                <a:latin typeface="Times New Roman" panose="02020603050405020304" pitchFamily="18" charset="0"/>
              </a:rPr>
              <a:t>., over 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2 million people ______ Chinese. The population of America is much________ than that of Canada. Some Mexican people leave their country to _____ and work in America.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3708400" y="2905125"/>
            <a:ext cx="14398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square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5508625" y="3357563"/>
            <a:ext cx="23939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most common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7277128" y="3932238"/>
            <a:ext cx="13668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Spanish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8"/>
          <p:cNvSpPr txBox="1"/>
          <p:nvPr/>
        </p:nvSpPr>
        <p:spPr>
          <a:xfrm>
            <a:off x="5275277" y="4371975"/>
            <a:ext cx="13684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speak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5148263" y="4937125"/>
            <a:ext cx="10795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larger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503238" y="5949950"/>
            <a:ext cx="7921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</a:rPr>
              <a:t>live</a:t>
            </a:r>
            <a:endParaRPr lang="zh-CN" altLang="en-US" sz="28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95288" y="981075"/>
            <a:ext cx="8353425" cy="4616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1. Canada is the biggest of the three countries in area.</a:t>
            </a:r>
            <a:endParaRPr lang="en-US" altLang="zh-CN" sz="2800" dirty="0" smtClean="0">
              <a:latin typeface="+mn-lt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 in area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意为“在面积方面”，介词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in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表示“在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方面”。类似的用法有：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in size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意为“在大小方面”；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in shape 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意为“在形状方面”。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    </a:t>
            </a:r>
            <a:r>
              <a:rPr lang="en-US" altLang="zh-CN" sz="2800" dirty="0" err="1" smtClean="0">
                <a:latin typeface="+mn-lt"/>
                <a:ea typeface="黑体" panose="02010609060101010101" pitchFamily="49" charset="-122"/>
              </a:rPr>
              <a:t>Eg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.  Our town is five square </a:t>
            </a:r>
            <a:r>
              <a:rPr lang="en-US" altLang="zh-CN" sz="2800" dirty="0" err="1" smtClean="0">
                <a:latin typeface="+mn-lt"/>
                <a:ea typeface="黑体" panose="02010609060101010101" pitchFamily="49" charset="-122"/>
              </a:rPr>
              <a:t>kilometres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 in area.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     我们城镇在面积上是五平方千米。</a:t>
            </a:r>
          </a:p>
          <a:p>
            <a:pPr eaLnBrk="1" hangingPunct="1">
              <a:lnSpc>
                <a:spcPct val="150000"/>
              </a:lnSpc>
              <a:defRPr/>
            </a:pPr>
            <a:endParaRPr lang="zh-CN" altLang="en-US" sz="2800" dirty="0" smtClean="0">
              <a:solidFill>
                <a:srgbClr val="0099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5603" name="椭圆 5"/>
          <p:cNvSpPr>
            <a:spLocks noChangeArrowheads="1"/>
          </p:cNvSpPr>
          <p:nvPr/>
        </p:nvSpPr>
        <p:spPr bwMode="auto">
          <a:xfrm>
            <a:off x="120638" y="252395"/>
            <a:ext cx="2808288" cy="6048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Language 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points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Lesson37 精品课件</Template>
  <TotalTime>0</TotalTime>
  <Words>901</Words>
  <Application>Microsoft Office PowerPoint</Application>
  <PresentationFormat>全屏显示(4:3)</PresentationFormat>
  <Paragraphs>135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WWW.2PPT.COM
</vt:lpstr>
      <vt:lpstr>Unit 7  Know Our World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2017-09-14T17:57:00Z</dcterms:created>
  <dcterms:modified xsi:type="dcterms:W3CDTF">2023-01-17T00:24:58Z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2264609B267E4E25A1C94A4ADFEA534E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