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4" r:id="rId2"/>
    <p:sldId id="258" r:id="rId3"/>
    <p:sldId id="260" r:id="rId4"/>
    <p:sldId id="307" r:id="rId5"/>
    <p:sldId id="279" r:id="rId6"/>
    <p:sldId id="280" r:id="rId7"/>
    <p:sldId id="269" r:id="rId8"/>
    <p:sldId id="270" r:id="rId9"/>
    <p:sldId id="321" r:id="rId10"/>
    <p:sldId id="293" r:id="rId11"/>
    <p:sldId id="322" r:id="rId12"/>
    <p:sldId id="276" r:id="rId13"/>
    <p:sldId id="324" r:id="rId14"/>
    <p:sldId id="275" r:id="rId15"/>
    <p:sldId id="325" r:id="rId16"/>
    <p:sldId id="278" r:id="rId17"/>
    <p:sldId id="329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062447" y="5825067"/>
            <a:ext cx="7061315" cy="375437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>
                    <a:lumMod val="60000"/>
                    <a:lumOff val="40000"/>
                  </a:schemeClr>
                </a:solidFill>
                <a:ea typeface="黑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062447" y="5106901"/>
            <a:ext cx="7061315" cy="699594"/>
          </a:xfrm>
        </p:spPr>
        <p:txBody>
          <a:bodyPr>
            <a:normAutofit/>
          </a:bodyPr>
          <a:lstStyle>
            <a:lvl1pPr algn="ctr">
              <a:defRPr sz="4000" baseline="0">
                <a:gradFill flip="none" rotWithShape="1">
                  <a:gsLst>
                    <a:gs pos="0">
                      <a:schemeClr val="accent1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accent2">
                        <a:lumMod val="5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单击此处添加您的标题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6052-684C-405A-AAE8-2DF9AE708D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345E-6771-4A9D-94D8-C631DBADCF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6052-684C-405A-AAE8-2DF9AE708D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345E-6771-4A9D-94D8-C631DBADCF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628650" y="571502"/>
            <a:ext cx="7886701" cy="5649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1742400" y="1944000"/>
            <a:ext cx="6458400" cy="3960000"/>
          </a:xfrm>
        </p:spPr>
        <p:txBody>
          <a:bodyPr>
            <a:normAutofit/>
          </a:bodyPr>
          <a:lstStyle>
            <a:lvl1pPr marL="0" indent="0" algn="l">
              <a:lnSpc>
                <a:spcPct val="170000"/>
              </a:lnSpc>
              <a:spcBef>
                <a:spcPts val="60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575945" indent="0" algn="l">
              <a:buFontTx/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6052-684C-405A-AAE8-2DF9AE708D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345E-6771-4A9D-94D8-C631DBADCF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1687289" y="2153923"/>
            <a:ext cx="4438459" cy="1235075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1687289" y="3415987"/>
            <a:ext cx="4438459" cy="634472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tx1">
                    <a:lumMod val="60000"/>
                    <a:lumOff val="40000"/>
                  </a:schemeClr>
                </a:solidFill>
                <a:ea typeface="幼圆" panose="02010509060101010101" pitchFamily="49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2177145" y="3372027"/>
            <a:ext cx="4011163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6052-684C-405A-AAE8-2DF9AE708D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345E-6771-4A9D-94D8-C631DBADCF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436400" y="1944000"/>
            <a:ext cx="6458400" cy="171360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2400">
                <a:solidFill>
                  <a:schemeClr val="tx1"/>
                </a:solidFill>
              </a:defRPr>
            </a:lvl1pPr>
            <a:lvl2pPr marL="575945" indent="0" algn="l">
              <a:buFontTx/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1436400" y="4165200"/>
            <a:ext cx="6458400" cy="171360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2400">
                <a:solidFill>
                  <a:schemeClr val="tx1"/>
                </a:solidFill>
              </a:defRPr>
            </a:lvl1pPr>
            <a:lvl2pPr marL="575945" indent="0" algn="l">
              <a:buFontTx/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6052-684C-405A-AAE8-2DF9AE708D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345E-6771-4A9D-94D8-C631DBADCF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6052-684C-405A-AAE8-2DF9AE708D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345E-6771-4A9D-94D8-C631DBADCF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6052-684C-405A-AAE8-2DF9AE708D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345E-6771-4A9D-94D8-C631DBADCF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9142485" cy="4284617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6052-684C-405A-AAE8-2DF9AE708D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345E-6771-4A9D-94D8-C631DBADCF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6052-684C-405A-AAE8-2DF9AE708D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E345E-6771-4A9D-94D8-C631DBADCF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0" y="0"/>
            <a:ext cx="9142485" cy="4284617"/>
          </a:xfrm>
          <a:prstGeom prst="rect">
            <a:avLst/>
          </a:prstGeom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39634" y="101595"/>
            <a:ext cx="8370453" cy="699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339634" y="1105989"/>
            <a:ext cx="8361986" cy="507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6052-684C-405A-AAE8-2DF9AE708DB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E345E-6771-4A9D-94D8-C631DBADCF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 baseline="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黑体" panose="02010609060101010101" pitchFamily="49" charset="-122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rgbClr val="963B22"/>
        </a:buClr>
        <a:buSzPct val="110000"/>
        <a:buFontTx/>
        <a:buBlip>
          <a:blip r:embed="rId14"/>
        </a:buBlip>
        <a:defRPr sz="2400" kern="1200" baseline="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  <a:cs typeface="+mn-cs"/>
        </a:defRPr>
      </a:lvl1pPr>
      <a:lvl2pPr marL="575945" indent="-230505" algn="just" defTabSz="914400" rtl="0" eaLnBrk="1" latinLnBrk="0" hangingPunct="1">
        <a:lnSpc>
          <a:spcPct val="130000"/>
        </a:lnSpc>
        <a:spcBef>
          <a:spcPts val="0"/>
        </a:spcBef>
        <a:spcAft>
          <a:spcPts val="0"/>
        </a:spcAft>
        <a:buClr>
          <a:schemeClr val="tx1"/>
        </a:buClr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幼圆" panose="020105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998529"/>
            <a:ext cx="9144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b="1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Unit </a:t>
            </a:r>
            <a:r>
              <a:rPr lang="zh-CN" altLang="en-US" sz="4800" b="1" dirty="0" smtClean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8</a:t>
            </a:r>
            <a:endParaRPr lang="en-US" altLang="zh-CN" sz="4800" b="1" dirty="0" smtClean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b="1" dirty="0" smtClean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It </a:t>
            </a:r>
            <a:r>
              <a:rPr lang="zh-CN" altLang="en-US" sz="4800" b="1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must belong to Carla.</a:t>
            </a:r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Section A  (第</a:t>
            </a:r>
            <a:r>
              <a:rPr lang="en-US" altLang="zh-CN" sz="3200" b="1" dirty="0" smtClean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3</a:t>
            </a:r>
            <a:r>
              <a:rPr lang="zh-CN" altLang="en-US" sz="3200" b="1" dirty="0" smtClean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课时)</a:t>
            </a:r>
            <a:endParaRPr lang="zh-CN" altLang="en-US" sz="3200" b="1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58752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1384" y="816134"/>
            <a:ext cx="7322344" cy="452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dirty="0">
                <a:solidFill>
                  <a:srgbClr val="FFFF00"/>
                </a:solidFill>
                <a:latin typeface="+mj-lt"/>
                <a:cs typeface="Arial" panose="020B0604020202020204" pitchFamily="34" charset="0"/>
                <a:sym typeface="+mn-ea"/>
              </a:rPr>
              <a:t>    </a:t>
            </a:r>
            <a:r>
              <a:rPr lang="zh-CN" altLang="en-US" dirty="0">
                <a:solidFill>
                  <a:srgbClr val="FFFF00"/>
                </a:solidFill>
                <a:latin typeface="+mj-lt"/>
                <a:cs typeface="Arial" panose="020B0604020202020204" pitchFamily="34" charset="0"/>
                <a:sym typeface="+mn-ea"/>
              </a:rPr>
              <a:t>    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2.may用在肯定句中，表示对现在把握不大的推测，意为“也许，可能”。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It may be a new invention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 3.could,might也表示推测，常用在过去时中；但在某种巧合下，为了使语气更缓和、更委婉，常用could,might代替can,may。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They saw something in the sky last night.It could/might be a UFO.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 4.can用于肯定句中，表示理论上的可能性。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Smoking can cause cancer.        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45369" y="724694"/>
            <a:ext cx="7322344" cy="452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三、否定推测。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1. 表否定推测时，can't/couldn't语气最强，指“不可能”，带有惊异、怀疑的感情色彩。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The story sounds interesting,but it can't be t</a:t>
            </a:r>
            <a:r>
              <a:rPr lang="en-US" altLang="zh-CN" sz="2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ru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2.语气不很肯定时，常用may not或might not表否定推测，意为“可能不，也许不”。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He may/might not be at home.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四、疑问句中的推测。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疑问句中的推测，常用can或could，意为“可能”。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Who can it be?Can it be Jenny?      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56799" y="1378744"/>
            <a:ext cx="7322344" cy="452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一、单项选择。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(    )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1.—You_______be happy with the strong public support we've received.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  —Yes,you are right.I'm really excited.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  A.may          B.can           C.must          D.need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(    )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2.—Oh,he_______be Li Ming.I know him well.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  —No,it_______be him.He's gone to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B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eijing for a meeting.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  A.can;doesn't have to          B.must;can't         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  C.need;mustn't                   D.may;may not</a:t>
            </a:r>
          </a:p>
        </p:txBody>
      </p:sp>
      <p:sp>
        <p:nvSpPr>
          <p:cNvPr id="8" name="矩形 7"/>
          <p:cNvSpPr/>
          <p:nvPr/>
        </p:nvSpPr>
        <p:spPr>
          <a:xfrm>
            <a:off x="2511108" y="326390"/>
            <a:ext cx="346519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/>
            <a:r>
              <a:rPr lang="en-US" altLang="zh-CN" sz="7200" b="1" dirty="0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  <a:latin typeface="Times New Roman" panose="02020603050405020304" charset="0"/>
              </a:rPr>
              <a:t>Exercise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22375" y="1840230"/>
            <a:ext cx="386080" cy="57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charset="-122"/>
              </a:rPr>
              <a:t>C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22375" y="3542030"/>
            <a:ext cx="386080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charset="-122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30129" y="1634014"/>
            <a:ext cx="7322344" cy="3192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endParaRPr lang="zh-CN" altLang="en-US" sz="2400" dirty="0">
              <a:solidFill>
                <a:schemeClr val="tx1">
                  <a:lumMod val="50000"/>
                </a:schemeClr>
              </a:solidFill>
              <a:latin typeface="Times New Roman" panose="0202060305040502030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(    )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3.My mother_______be at home,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so 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you can go to see her.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A.can't       B.might        C.may not        D.needn't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(    )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4.It must be your brother________a song.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  A.to sing                    B.sing         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  C.singing                    D.sang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222375" y="2047875"/>
            <a:ext cx="386080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charset="-122"/>
              </a:rPr>
              <a:t>B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95705" y="3352800"/>
            <a:ext cx="386080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charset="-122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94849" y="1288574"/>
            <a:ext cx="7482364" cy="3636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二、根据汉语意思完成句子，每空一词。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1.她不可能正在等你。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She__________ __________ __________for you.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2.这肯定是李明的英语书。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This English book__________ __________ __________Li Ming.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3.这个篮球可能是鲍勃或彼得的。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This basketball__________ __________Bob's or Peter's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.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63541" y="2236311"/>
            <a:ext cx="7791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can't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265805" y="2249805"/>
            <a:ext cx="6597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be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715510" y="2223135"/>
            <a:ext cx="12769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waiting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366611" y="3074511"/>
            <a:ext cx="7791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must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778375" y="3101340"/>
            <a:ext cx="12141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belong 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703695" y="3088005"/>
            <a:ext cx="5397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to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919730" y="4361815"/>
            <a:ext cx="10299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might 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604703" y="4401661"/>
            <a:ext cx="7791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be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4" grpId="0"/>
      <p:bldP spid="20" grpId="0"/>
      <p:bldP spid="21" grpId="0"/>
      <p:bldP spid="22" grpId="0"/>
      <p:bldP spid="23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00919" y="2235994"/>
            <a:ext cx="7482364" cy="2749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4.她的表准是停了。我去叫她。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Her watch__________ __________ __________.I will go and call you.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5.一定有人偷苹果。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There__________ ________somebody_______</a:t>
            </a:r>
            <a:r>
              <a:rPr lang="en-US" altLang="zh-CN" sz="240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_</a:t>
            </a:r>
            <a:r>
              <a:rPr lang="zh-CN" altLang="en-US" sz="240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apples.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b="1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sym typeface="Wingdings" panose="05000000000000000000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681446" y="2732881"/>
            <a:ext cx="7791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must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240054" y="2757011"/>
            <a:ext cx="9505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have 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698966" y="2706370"/>
            <a:ext cx="121396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stopped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094071" y="4066064"/>
            <a:ext cx="7791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must 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780790" y="4069080"/>
            <a:ext cx="5384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be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963285" y="4039235"/>
            <a:ext cx="13506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stealing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5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79170" y="2550160"/>
            <a:ext cx="7616190" cy="112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charset="0"/>
                <a:sym typeface="Wingdings" panose="05000000000000000000" charset="0"/>
              </a:rPr>
              <a:t>Recite Grammar Focus and make sentences using modal verbs. (at least 5 sentences)</a:t>
            </a:r>
          </a:p>
        </p:txBody>
      </p:sp>
      <p:sp>
        <p:nvSpPr>
          <p:cNvPr id="7" name="矩形 6"/>
          <p:cNvSpPr/>
          <p:nvPr/>
        </p:nvSpPr>
        <p:spPr>
          <a:xfrm>
            <a:off x="2315845" y="921385"/>
            <a:ext cx="387096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perspectiveRight"/>
              <a:lightRig rig="threePt" dir="t">
                <a:rot lat="0" lon="0" rev="0"/>
              </a:lightRig>
            </a:scene3d>
            <a:sp3d extrusionH="311150" prstMaterial="plastic">
              <a:extrusionClr>
                <a:srgbClr val="D6C0C9"/>
              </a:extrusionClr>
            </a:sp3d>
          </a:bodyPr>
          <a:lstStyle/>
          <a:p>
            <a:pPr algn="ctr"/>
            <a:r>
              <a:rPr lang="en-US" altLang="zh-CN" sz="7200" b="1" dirty="0">
                <a:blipFill>
                  <a:blip r:embed="rId3">
                    <a:alphaModFix amt="99000"/>
                  </a:blip>
                  <a:tile tx="-50800" ty="0" sx="48000" sy="29000" flip="none" algn="bl"/>
                </a:blipFill>
                <a:effectLst>
                  <a:outerShdw blurRad="60007" dist="310007" dir="7680000" sy="30000" kx="1300200" algn="ctr" rotWithShape="0">
                    <a:srgbClr val="B4B1D6">
                      <a:alpha val="6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34328" y="2457926"/>
            <a:ext cx="2011204" cy="1758791"/>
          </a:xfrm>
          <a:prstGeom prst="roundRect">
            <a:avLst/>
          </a:prstGeom>
        </p:spPr>
      </p:pic>
      <p:sp>
        <p:nvSpPr>
          <p:cNvPr id="9" name="十字星 8"/>
          <p:cNvSpPr/>
          <p:nvPr/>
        </p:nvSpPr>
        <p:spPr>
          <a:xfrm>
            <a:off x="2448401" y="2696051"/>
            <a:ext cx="149066" cy="19478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十字星 9"/>
          <p:cNvSpPr/>
          <p:nvPr/>
        </p:nvSpPr>
        <p:spPr>
          <a:xfrm>
            <a:off x="2612231" y="2802731"/>
            <a:ext cx="149066" cy="19478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十字星 10"/>
          <p:cNvSpPr/>
          <p:nvPr/>
        </p:nvSpPr>
        <p:spPr>
          <a:xfrm>
            <a:off x="5335905" y="2710815"/>
            <a:ext cx="149066" cy="19478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十字星 11"/>
          <p:cNvSpPr/>
          <p:nvPr/>
        </p:nvSpPr>
        <p:spPr>
          <a:xfrm>
            <a:off x="3287554" y="2699385"/>
            <a:ext cx="149066" cy="19478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十字星 12"/>
          <p:cNvSpPr/>
          <p:nvPr/>
        </p:nvSpPr>
        <p:spPr>
          <a:xfrm>
            <a:off x="8140065" y="2733675"/>
            <a:ext cx="149066" cy="19478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十字星 13"/>
          <p:cNvSpPr/>
          <p:nvPr/>
        </p:nvSpPr>
        <p:spPr>
          <a:xfrm>
            <a:off x="6446044" y="3970020"/>
            <a:ext cx="149066" cy="19478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文本框 2"/>
          <p:cNvSpPr txBox="1"/>
          <p:nvPr/>
        </p:nvSpPr>
        <p:spPr>
          <a:xfrm>
            <a:off x="2457926" y="2787491"/>
            <a:ext cx="6534626" cy="1211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75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Script" panose="030B0504020000000003" charset="0"/>
              </a:rPr>
              <a:t>Thank you!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/>
        </p:nvGraphicFramePr>
        <p:xfrm>
          <a:off x="960755" y="1973580"/>
          <a:ext cx="6823710" cy="3498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1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1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2805">
                <a:tc>
                  <a:txBody>
                    <a:bodyPr/>
                    <a:lstStyle/>
                    <a:p>
                      <a:pPr>
                        <a:lnSpc>
                          <a:spcPct val="170000"/>
                        </a:lnSpc>
                        <a:buNone/>
                      </a:pPr>
                      <a:r>
                        <a:rPr lang="en-US" altLang="zh-CN" sz="2200" b="0" dirty="0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Whose volleyball is this?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200" b="0" dirty="0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It must be Carla's. She loves volleyball.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710">
                <a:tc>
                  <a:txBody>
                    <a:bodyPr/>
                    <a:lstStyle/>
                    <a:p>
                      <a:pPr>
                        <a:lnSpc>
                          <a:spcPct val="240000"/>
                        </a:lnSpc>
                        <a:buNone/>
                      </a:pPr>
                      <a:r>
                        <a:rPr lang="en-US" altLang="zh-CN" sz="2200" dirty="0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Whose hair band is this?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200" dirty="0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It could be Mei's hair </a:t>
                      </a:r>
                      <a:r>
                        <a:rPr lang="en-US" altLang="zh-CN" sz="2200" dirty="0" err="1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band.Or</a:t>
                      </a:r>
                      <a:r>
                        <a:rPr lang="en-US" altLang="zh-CN" sz="2200" dirty="0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 it might belong to </a:t>
                      </a:r>
                      <a:r>
                        <a:rPr lang="en-US" altLang="zh-CN" sz="2200" dirty="0" err="1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Linda.They</a:t>
                      </a:r>
                      <a:r>
                        <a:rPr lang="en-US" altLang="zh-CN" sz="2200" dirty="0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 both have long hair.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710">
                <a:tc>
                  <a:txBody>
                    <a:bodyPr/>
                    <a:lstStyle/>
                    <a:p>
                      <a:pPr>
                        <a:lnSpc>
                          <a:spcPct val="230000"/>
                        </a:lnSpc>
                        <a:buNone/>
                      </a:pPr>
                      <a:r>
                        <a:rPr lang="en-US" altLang="zh-CN" sz="2200" dirty="0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What did you see that night?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200" dirty="0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I'm not </a:t>
                      </a:r>
                      <a:r>
                        <a:rPr lang="en-US" altLang="zh-CN" sz="2200" dirty="0" err="1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sure,but</a:t>
                      </a:r>
                      <a:r>
                        <a:rPr lang="en-US" altLang="zh-CN" sz="2200" dirty="0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 it can't be a </a:t>
                      </a:r>
                      <a:r>
                        <a:rPr lang="en-US" altLang="zh-CN" sz="2200" dirty="0" err="1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dog.It</a:t>
                      </a:r>
                      <a:r>
                        <a:rPr lang="en-US" altLang="zh-CN" sz="2200" dirty="0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 was </a:t>
                      </a:r>
                      <a:r>
                        <a:rPr lang="en-US" altLang="zh-CN" sz="2200" dirty="0" err="1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bigger.I</a:t>
                      </a:r>
                      <a:r>
                        <a:rPr lang="en-US" altLang="zh-CN" sz="2200" dirty="0">
                          <a:solidFill>
                            <a:srgbClr val="7030A0"/>
                          </a:solidFill>
                          <a:uFillTx/>
                          <a:latin typeface="Times New Roman" panose="02020603050405020304" charset="0"/>
                        </a:rPr>
                        <a:t> think it might be a bear or a wolf.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椭圆 8"/>
          <p:cNvSpPr/>
          <p:nvPr/>
        </p:nvSpPr>
        <p:spPr>
          <a:xfrm>
            <a:off x="1662430" y="879475"/>
            <a:ext cx="2348865" cy="8801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charset="0"/>
              </a:rPr>
              <a:t>Grammar</a:t>
            </a:r>
          </a:p>
          <a:p>
            <a:pPr algn="ctr"/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charset="0"/>
              </a:rPr>
              <a:t>Focus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24865" y="1979771"/>
            <a:ext cx="7379494" cy="4246245"/>
          </a:xfrm>
          <a:prstGeom prst="rect">
            <a:avLst/>
          </a:prstGeom>
          <a:noFill/>
          <a:ln w="25400" cmpd="sng">
            <a:solidFill>
              <a:schemeClr val="accent1">
                <a:shade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1.A:Where’s Jean?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   B:I’m not sure.She______________(is/might be/must be) in the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      laboratory.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2.A:Everyone is going to the pool after school.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   B:Really?It______________(must be/can’t be/could be) hot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      outdoors.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3.A:That’s the phone.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   B:Hmm.I wonder who it_______________(must be/could be/should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      be).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387725" y="2499360"/>
            <a:ext cx="12592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</a:rPr>
              <a:t>might be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37155" y="3903980"/>
            <a:ext cx="12446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</a:rPr>
              <a:t>must be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018915" y="5269230"/>
            <a:ext cx="1106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</a:rPr>
              <a:t>could be</a:t>
            </a: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1499870" y="412750"/>
            <a:ext cx="7665720" cy="8680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en-US" altLang="zh-CN" dirty="0">
                <a:latin typeface="Times New Roman" panose="02020603050405020304" charset="0"/>
              </a:rPr>
              <a:t>Choose the best way to complete each sentence using the words in brackets.</a:t>
            </a:r>
          </a:p>
        </p:txBody>
      </p:sp>
      <p:sp>
        <p:nvSpPr>
          <p:cNvPr id="183" name=" 183"/>
          <p:cNvSpPr/>
          <p:nvPr/>
        </p:nvSpPr>
        <p:spPr>
          <a:xfrm>
            <a:off x="779780" y="412750"/>
            <a:ext cx="720090" cy="534035"/>
          </a:xfrm>
          <a:prstGeom prst="roundRect">
            <a:avLst>
              <a:gd name="adj" fmla="val 3430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4a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24865" y="1979771"/>
            <a:ext cx="7379494" cy="3322955"/>
          </a:xfrm>
          <a:prstGeom prst="rect">
            <a:avLst/>
          </a:prstGeom>
          <a:noFill/>
          <a:ln w="25400" cmpd="sng">
            <a:solidFill>
              <a:schemeClr val="accent1">
                <a:shade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000">
              <a:solidFill>
                <a:srgbClr val="7030A0"/>
              </a:solidFill>
              <a:latin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4.A:I wonder if these are Jim’s glasses.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   B:They______________(can’t be/might be/could be) his. He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      doesn’t wear glasses.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5. A:I hear water running in the bathroom.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   B:It______________(could be/must be/can’t be) Carla.She was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7030A0"/>
                </a:solidFill>
                <a:latin typeface="Times New Roman" panose="02020603050405020304" charset="0"/>
              </a:rPr>
              <a:t>      thinking of taking a shower.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44725" y="2990850"/>
            <a:ext cx="12045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</a:rPr>
              <a:t>can't be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85620" y="4362450"/>
            <a:ext cx="11512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</a:rPr>
              <a:t>must be 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13435" y="2002155"/>
            <a:ext cx="7379494" cy="3784600"/>
          </a:xfrm>
          <a:prstGeom prst="rect">
            <a:avLst/>
          </a:prstGeom>
          <a:noFill/>
          <a:ln w="25400" cmpd="sng">
            <a:solidFill>
              <a:schemeClr val="accent1">
                <a:shade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7030A0"/>
                </a:solidFill>
                <a:latin typeface="Times New Roman" panose="02020603050405020304" charset="0"/>
              </a:rPr>
              <a:t>1.A:Many people are wearing coats. 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7030A0"/>
                </a:solidFill>
                <a:latin typeface="Times New Roman" panose="02020603050405020304" charset="0"/>
              </a:rPr>
              <a:t>   B:The weather must be</a:t>
            </a:r>
            <a:r>
              <a:rPr lang="en-US" altLang="zh-CN" sz="2000" dirty="0">
                <a:solidFill>
                  <a:srgbClr val="7030A0"/>
                </a:solidFill>
                <a:latin typeface="Times New Roman" panose="02020603050405020304" charset="0"/>
              </a:rPr>
              <a:t>_________________________________.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7030A0"/>
                </a:solidFill>
                <a:latin typeface="Times New Roman" panose="02020603050405020304" charset="0"/>
              </a:rPr>
              <a:t>2.A:Sally has been coughing a lot. 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7030A0"/>
                </a:solidFill>
                <a:latin typeface="Times New Roman" panose="02020603050405020304" charset="0"/>
              </a:rPr>
              <a:t>   B:She might be</a:t>
            </a:r>
            <a:r>
              <a:rPr lang="en-US" altLang="zh-CN" sz="2000" dirty="0">
                <a:solidFill>
                  <a:srgbClr val="7030A0"/>
                </a:solidFill>
                <a:latin typeface="Times New Roman" panose="02020603050405020304" charset="0"/>
              </a:rPr>
              <a:t>_______________________________________.</a:t>
            </a:r>
            <a:r>
              <a:rPr lang="zh-CN" altLang="en-US" sz="2000" dirty="0">
                <a:solidFill>
                  <a:srgbClr val="7030A0"/>
                </a:solidFill>
                <a:latin typeface="Times New Roman" panose="0202060305040502030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7030A0"/>
                </a:solidFill>
                <a:latin typeface="Times New Roman" panose="02020603050405020304" charset="0"/>
              </a:rPr>
              <a:t>3.A:T</a:t>
            </a:r>
            <a:r>
              <a:rPr lang="en-US" altLang="zh-CN" sz="2000" dirty="0">
                <a:solidFill>
                  <a:srgbClr val="7030A0"/>
                </a:solidFill>
                <a:latin typeface="Times New Roman" panose="02020603050405020304" charset="0"/>
              </a:rPr>
              <a:t>his restaurant is always very crowded</a:t>
            </a:r>
            <a:r>
              <a:rPr lang="zh-CN" altLang="en-US" sz="2000" dirty="0">
                <a:solidFill>
                  <a:srgbClr val="7030A0"/>
                </a:solidFill>
                <a:latin typeface="Times New Roman" panose="0202060305040502030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7030A0"/>
                </a:solidFill>
                <a:latin typeface="Times New Roman" panose="02020603050405020304" charset="0"/>
              </a:rPr>
              <a:t>   B:The </a:t>
            </a:r>
            <a:r>
              <a:rPr lang="en-US" altLang="zh-CN" sz="2000" dirty="0">
                <a:solidFill>
                  <a:srgbClr val="7030A0"/>
                </a:solidFill>
                <a:latin typeface="Times New Roman" panose="02020603050405020304" charset="0"/>
              </a:rPr>
              <a:t>food__________________________________________.</a:t>
            </a:r>
            <a:r>
              <a:rPr lang="zh-CN" altLang="en-US" sz="2000" dirty="0">
                <a:solidFill>
                  <a:srgbClr val="7030A0"/>
                </a:solidFill>
                <a:latin typeface="Times New Roman" panose="0202060305040502030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7030A0"/>
                </a:solidFill>
                <a:latin typeface="Times New Roman" panose="02020603050405020304" charset="0"/>
              </a:rPr>
              <a:t>4.A:Whenever I try to read this book,I feel sleepy. 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7030A0"/>
                </a:solidFill>
                <a:latin typeface="Times New Roman" panose="02020603050405020304" charset="0"/>
              </a:rPr>
              <a:t>   B:It can</a:t>
            </a:r>
            <a:r>
              <a:rPr lang="en-US" altLang="zh-CN" sz="2000" dirty="0">
                <a:solidFill>
                  <a:srgbClr val="7030A0"/>
                </a:solidFill>
                <a:latin typeface="Times New Roman" panose="02020603050405020304" charset="0"/>
              </a:rPr>
              <a:t>'</a:t>
            </a:r>
            <a:r>
              <a:rPr lang="zh-CN" altLang="en-US" sz="2000" dirty="0">
                <a:solidFill>
                  <a:srgbClr val="7030A0"/>
                </a:solidFill>
                <a:latin typeface="Times New Roman" panose="02020603050405020304" charset="0"/>
              </a:rPr>
              <a:t>t</a:t>
            </a:r>
            <a:r>
              <a:rPr lang="en-US" altLang="zh-CN" sz="2000" dirty="0">
                <a:solidFill>
                  <a:srgbClr val="7030A0"/>
                </a:solidFill>
                <a:latin typeface="Times New Roman" panose="02020603050405020304" charset="0"/>
              </a:rPr>
              <a:t>____________________________________________.</a:t>
            </a:r>
            <a:r>
              <a:rPr lang="zh-CN" altLang="en-US" sz="2000" dirty="0">
                <a:solidFill>
                  <a:srgbClr val="7030A0"/>
                </a:solidFill>
                <a:latin typeface="Times New Roman" panose="02020603050405020304" charset="0"/>
              </a:rPr>
              <a:t>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559810" y="2536825"/>
            <a:ext cx="15462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</a:rPr>
              <a:t>very cold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734945" y="3456940"/>
            <a:ext cx="21729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</a:rPr>
              <a:t>having a bad cold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52040" y="4359910"/>
            <a:ext cx="21069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</a:rPr>
              <a:t>must be delicious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182495" y="5279390"/>
            <a:ext cx="18002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</a:rPr>
              <a:t> be interesting</a:t>
            </a: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1811655" y="822325"/>
            <a:ext cx="4465320" cy="7016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en-US" altLang="zh-CN" dirty="0">
                <a:latin typeface="Times New Roman" panose="02020603050405020304" charset="0"/>
              </a:rPr>
              <a:t>Complete these responses. </a:t>
            </a:r>
          </a:p>
        </p:txBody>
      </p:sp>
      <p:sp>
        <p:nvSpPr>
          <p:cNvPr id="183" name=" 183"/>
          <p:cNvSpPr/>
          <p:nvPr/>
        </p:nvSpPr>
        <p:spPr>
          <a:xfrm>
            <a:off x="926465" y="959485"/>
            <a:ext cx="720090" cy="534035"/>
          </a:xfrm>
          <a:prstGeom prst="roundRect">
            <a:avLst>
              <a:gd name="adj" fmla="val 3430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4b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08221" y="3215640"/>
            <a:ext cx="5110639" cy="13379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zh-CN" altLang="en-US" sz="1350">
              <a:solidFill>
                <a:srgbClr val="7030A0"/>
              </a:solidFill>
            </a:endParaRPr>
          </a:p>
          <a:p>
            <a:endParaRPr lang="zh-CN" altLang="en-US" sz="1350">
              <a:solidFill>
                <a:srgbClr val="7030A0"/>
              </a:solidFill>
            </a:endParaRPr>
          </a:p>
          <a:p>
            <a:endParaRPr lang="zh-CN" altLang="en-US" sz="1350">
              <a:solidFill>
                <a:srgbClr val="7030A0"/>
              </a:solidFill>
            </a:endParaRPr>
          </a:p>
          <a:p>
            <a:endParaRPr lang="zh-CN" altLang="en-US" sz="1350">
              <a:solidFill>
                <a:srgbClr val="7030A0"/>
              </a:solidFill>
            </a:endParaRPr>
          </a:p>
          <a:p>
            <a:endParaRPr lang="zh-CN" altLang="en-US" sz="1350">
              <a:solidFill>
                <a:srgbClr val="7030A0"/>
              </a:solidFill>
            </a:endParaRPr>
          </a:p>
          <a:p>
            <a:endParaRPr lang="zh-CN" altLang="en-US" sz="1350">
              <a:solidFill>
                <a:srgbClr val="7030A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24865" y="3032760"/>
            <a:ext cx="5122069" cy="1476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2060"/>
                </a:solidFill>
                <a:latin typeface="Times New Roman" panose="02020603050405020304" charset="0"/>
              </a:rPr>
              <a:t>A:It could be a girl’s room because it’s very tidy.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2060"/>
                </a:solidFill>
                <a:latin typeface="Times New Roman" panose="02020603050405020304" charset="0"/>
              </a:rPr>
              <a:t>B:I guess so.But it might be a boy’s room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rgbClr val="002060"/>
                </a:solidFill>
                <a:latin typeface="Times New Roman" panose="02020603050405020304" charset="0"/>
              </a:rPr>
              <a:t>    because the clothes look like boys'clothes.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rcRect t="1184" b="2874"/>
          <a:stretch>
            <a:fillRect/>
          </a:stretch>
        </p:blipFill>
        <p:spPr>
          <a:xfrm>
            <a:off x="6208871" y="2724626"/>
            <a:ext cx="2720816" cy="2141696"/>
          </a:xfrm>
          <a:prstGeom prst="rect">
            <a:avLst/>
          </a:prstGeom>
        </p:spPr>
      </p:pic>
      <p:sp>
        <p:nvSpPr>
          <p:cNvPr id="11" name="标题 1"/>
          <p:cNvSpPr>
            <a:spLocks noGrp="1"/>
          </p:cNvSpPr>
          <p:nvPr/>
        </p:nvSpPr>
        <p:spPr>
          <a:xfrm>
            <a:off x="1646555" y="609600"/>
            <a:ext cx="6866255" cy="15271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en-US" altLang="zh-CN">
                <a:latin typeface="Times New Roman" panose="02020603050405020304" charset="0"/>
              </a:rPr>
              <a:t>Look at this picture of a room.How much can you tell about the person who lives here?Is it a boy or a girl? What are his/her hobbies?Discuss your ideas with a partner.  </a:t>
            </a:r>
          </a:p>
        </p:txBody>
      </p:sp>
      <p:sp>
        <p:nvSpPr>
          <p:cNvPr id="183" name=" 183"/>
          <p:cNvSpPr/>
          <p:nvPr/>
        </p:nvSpPr>
        <p:spPr>
          <a:xfrm>
            <a:off x="926465" y="959485"/>
            <a:ext cx="720090" cy="534035"/>
          </a:xfrm>
          <a:prstGeom prst="roundRect">
            <a:avLst>
              <a:gd name="adj" fmla="val 3430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4c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30764" y="1282859"/>
            <a:ext cx="7322344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1.I hear water running in the bathroom.我听到浴室里水在流淌。（教材P60）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 hear此处作及物动词，意为“听见，听说”，后可跟名词、代词、动词不定式（省to）、动词-ing形式或宾语从句。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e.g.: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I can hear someone knocking at the door.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She couldn't hear what I said.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【辨析】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hear sb. doing 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sth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.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与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hear sb. do 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sth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hear sb. doing sth.意为“听到某人正在做某事”，强调听见的动作正在进行。 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I heard him singing when I walked past the shop.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hear sb. do sth.意为“听到某人做了某事”，强调听见的动作发生的全过程，表示此动作经常发生或动作已经完成。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 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I often hear her sing in the evening.</a:t>
            </a:r>
          </a:p>
        </p:txBody>
      </p:sp>
      <p:sp>
        <p:nvSpPr>
          <p:cNvPr id="6" name="矩形 5"/>
          <p:cNvSpPr/>
          <p:nvPr/>
        </p:nvSpPr>
        <p:spPr>
          <a:xfrm>
            <a:off x="1880235" y="267970"/>
            <a:ext cx="5622925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6000" b="1" dirty="0">
                <a:ln w="19050" cmpd="sng">
                  <a:gradFill>
                    <a:gsLst>
                      <a:gs pos="30000">
                        <a:srgbClr val="DBEEC0"/>
                      </a:gs>
                      <a:gs pos="22000">
                        <a:srgbClr val="2F8B93">
                          <a:alpha val="100000"/>
                        </a:srgbClr>
                      </a:gs>
                      <a:gs pos="63000">
                        <a:srgbClr val="3088B5"/>
                      </a:gs>
                      <a:gs pos="81000">
                        <a:srgbClr val="2D8E70"/>
                      </a:gs>
                    </a:gsLst>
                    <a:lin ang="5400000"/>
                  </a:gradFill>
                  <a:prstDash val="solid"/>
                </a:ln>
                <a:blipFill>
                  <a:blip r:embed="rId3">
                    <a:alphaModFix amt="80000"/>
                  </a:blip>
                  <a:tile tx="0" ty="0" sx="82000" sy="72000" flip="none" algn="bl"/>
                </a:blipFill>
                <a:effectLst>
                  <a:glow rad="50800">
                    <a:srgbClr val="C5E499">
                      <a:alpha val="49000"/>
                    </a:srgbClr>
                  </a:glow>
                </a:effectLst>
                <a:latin typeface="Times New Roman" panose="02020603050405020304" charset="0"/>
              </a:rPr>
              <a:t>Language Points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37394" y="2163604"/>
            <a:ext cx="7322344" cy="2749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2.Whenever I try to read this book,I feel sleepy.每当我试图去读这本书时，我都感觉困。（教材P60）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   sleepy </a:t>
            </a:r>
            <a:r>
              <a:rPr lang="zh-CN" altLang="en-US" sz="240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adj.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</a:rPr>
              <a:t>困倦的，瞌睡的，常与be/feel连用。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  【拓展】sleep </a:t>
            </a:r>
            <a:r>
              <a:rPr lang="zh-CN" altLang="en-US" sz="240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v.&amp;n.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入睡，睡觉；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   asleep </a:t>
            </a:r>
            <a:r>
              <a:rPr lang="zh-CN" altLang="en-US" sz="240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adj.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入睡的，睡着的，常与fall连用。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  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Wingdings" panose="05000000000000000000" charset="0"/>
              </a:rPr>
              <a:t>He feels sleepy and he will fall asleep soon.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09595" y="294640"/>
            <a:ext cx="2701925" cy="702310"/>
          </a:xfrm>
        </p:spPr>
        <p:txBody>
          <a:bodyPr>
            <a:noAutofit/>
          </a:bodyPr>
          <a:lstStyle/>
          <a:p>
            <a:r>
              <a:rPr lang="zh-CN" altLang="en-US" sz="40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语法拓展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1384" y="1397794"/>
            <a:ext cx="7322344" cy="4965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情态动词表示推测的用法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一、表示不同时态的推测结构。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 “情态动词+do sth.”表示对现在事情的推测；“情态动词+be doing sth.”表示对正在发生的事情的推测；“情态动词+have done sth.”表示对过去或已完成事情的推测。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He may have watched TV last night.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二、肯定推测。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1.must用于肯定句，表示较有把握的推测，意为“准是，一定”，后接动词原形，表示对现在的推测。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       </a:t>
            </a: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e.g.: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You must be exhausted.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</p:tagLst>
</file>

<file path=ppt/theme/theme1.xml><?xml version="1.0" encoding="utf-8"?>
<a:theme xmlns:a="http://schemas.openxmlformats.org/drawingml/2006/main" name="WWW.2PPT.COM&#10;">
  <a:themeElements>
    <a:clrScheme name="自定义 1">
      <a:dk1>
        <a:srgbClr val="3F3F3F"/>
      </a:dk1>
      <a:lt1>
        <a:sysClr val="window" lastClr="FFFFFF"/>
      </a:lt1>
      <a:dk2>
        <a:srgbClr val="3F3F3F"/>
      </a:dk2>
      <a:lt2>
        <a:srgbClr val="FFFFFF"/>
      </a:lt2>
      <a:accent1>
        <a:srgbClr val="76AA30"/>
      </a:accent1>
      <a:accent2>
        <a:srgbClr val="BED15D"/>
      </a:accent2>
      <a:accent3>
        <a:srgbClr val="38A68C"/>
      </a:accent3>
      <a:accent4>
        <a:srgbClr val="C5BE27"/>
      </a:accent4>
      <a:accent5>
        <a:srgbClr val="555835"/>
      </a:accent5>
      <a:accent6>
        <a:srgbClr val="3AA5BA"/>
      </a:accent6>
      <a:hlink>
        <a:srgbClr val="0070C0"/>
      </a:hlink>
      <a:folHlink>
        <a:srgbClr val="7F7F7F"/>
      </a:folHlink>
    </a:clrScheme>
    <a:fontScheme name="自定义 3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1344</Words>
  <Application>Microsoft Office PowerPoint</Application>
  <PresentationFormat>全屏显示(4:3)</PresentationFormat>
  <Paragraphs>142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黑体</vt:lpstr>
      <vt:lpstr>宋体</vt:lpstr>
      <vt:lpstr>微软雅黑</vt:lpstr>
      <vt:lpstr>幼圆</vt:lpstr>
      <vt:lpstr>Arial</vt:lpstr>
      <vt:lpstr>Calibri</vt:lpstr>
      <vt:lpstr>Segoe Script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语法拓展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2015-05-05T08:02:00Z</dcterms:created>
  <dcterms:modified xsi:type="dcterms:W3CDTF">2023-01-17T00:25:09Z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9F38D21DC25D447A92408B800F270BC1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