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73" r:id="rId2"/>
    <p:sldId id="572" r:id="rId3"/>
    <p:sldId id="567" r:id="rId4"/>
    <p:sldId id="562" r:id="rId5"/>
    <p:sldId id="568" r:id="rId6"/>
    <p:sldId id="565" r:id="rId7"/>
    <p:sldId id="566" r:id="rId8"/>
    <p:sldId id="564" r:id="rId9"/>
    <p:sldId id="570" r:id="rId10"/>
    <p:sldId id="560" r:id="rId11"/>
    <p:sldId id="563" r:id="rId12"/>
    <p:sldId id="569" r:id="rId13"/>
    <p:sldId id="544" r:id="rId14"/>
    <p:sldId id="326" r:id="rId15"/>
    <p:sldId id="345" r:id="rId16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FFFF"/>
    <a:srgbClr val="939393"/>
    <a:srgbClr val="EC34C5"/>
    <a:srgbClr val="49D76B"/>
    <a:srgbClr val="F8ADC6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8764" autoAdjust="0"/>
  </p:normalViewPr>
  <p:slideViewPr>
    <p:cSldViewPr>
      <p:cViewPr>
        <p:scale>
          <a:sx n="100" d="100"/>
          <a:sy n="100" d="100"/>
        </p:scale>
        <p:origin x="-37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847A423-9A26-47FD-B4B1-6B80AF00277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40138D9-CF4D-4EF3-8439-058E0D5C29B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7AB9155-BADD-4EA2-A035-C5969F07A4D1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65FC256-F30D-41C5-A0AB-6F6B9444AD44}" type="slidenum">
              <a:rPr lang="zh-CN" altLang="en-US">
                <a:latin typeface="Calibri" panose="020F0502020204030204" pitchFamily="34" charset="0"/>
              </a:rPr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4E1B4BF-E82A-48A6-9337-F57BDADA312B}" type="slidenum">
              <a:rPr lang="zh-CN" altLang="en-US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13B1CB6-9A6A-488B-AFA2-D10FBD710201}" type="slidenum">
              <a:rPr lang="zh-CN" altLang="en-US">
                <a:latin typeface="Calibri" panose="020F0502020204030204" pitchFamily="34" charset="0"/>
              </a:rPr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554A367-A568-438B-A48A-02C53A7CACF4}" type="slidenum">
              <a:rPr lang="zh-CN" altLang="en-US">
                <a:latin typeface="Calibri" panose="020F0502020204030204" pitchFamily="34" charset="0"/>
              </a:rPr>
              <a:t>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E400676-909E-4A6F-B290-09A355865ECE}" type="slidenum">
              <a:rPr lang="zh-CN" altLang="en-US">
                <a:latin typeface="Calibri" panose="020F0502020204030204" pitchFamily="34" charset="0"/>
              </a:rPr>
              <a:t>12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83FEF19-B63A-4AAC-8B94-82D086485E0C}" type="slidenum">
              <a:rPr lang="zh-CN" altLang="en-US">
                <a:latin typeface="Calibri" panose="020F0502020204030204" pitchFamily="34" charset="0"/>
              </a:rPr>
              <a:t>15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Placeholder 2"/>
          <p:cNvSpPr>
            <a:spLocks noGrp="1" noChangeArrowheads="1"/>
          </p:cNvSpPr>
          <p:nvPr>
            <p:ph type="subTitle" idx="1"/>
          </p:nvPr>
        </p:nvSpPr>
        <p:spPr>
          <a:xfrm>
            <a:off x="319088" y="4257675"/>
            <a:ext cx="5170487" cy="719138"/>
          </a:xfrm>
        </p:spPr>
        <p:txBody>
          <a:bodyPr/>
          <a:lstStyle>
            <a:lvl1pPr marL="0" indent="0" algn="ctr">
              <a:buFont typeface="Webdings" panose="05030102010509060703" pitchFamily="18" charset="2"/>
              <a:buNone/>
              <a:defRPr>
                <a:solidFill>
                  <a:schemeClr val="folHlink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9223" name="Title Placeholder 1"/>
          <p:cNvSpPr>
            <a:spLocks noGrp="1" noChangeArrowheads="1"/>
          </p:cNvSpPr>
          <p:nvPr>
            <p:ph type="ctrTitle"/>
          </p:nvPr>
        </p:nvSpPr>
        <p:spPr>
          <a:xfrm>
            <a:off x="307975" y="2925763"/>
            <a:ext cx="5183188" cy="1093787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05930F-23DA-4680-BD19-DAC18E898404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FF1E39-9DD8-40F8-A5F0-5415CD7B61C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A0EC-B9B8-4269-BCEE-C64465FE0DD8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3F9A6-5273-4AA9-9E72-9292BD13D25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3838" y="312738"/>
            <a:ext cx="2001837" cy="61483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6738" y="312738"/>
            <a:ext cx="5854700" cy="61483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16B14-7BFE-45D8-AF69-F0D7A0A28E38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DF9F7-4EFD-4161-9DF1-344B6313E8E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88690-7E31-408B-BB4D-3526837EA4F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E6249-3642-4CE0-9658-D6A329065A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88690-7E31-408B-BB4D-3526837EA4F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E6249-3642-4CE0-9658-D6A329065A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88690-7E31-408B-BB4D-3526837EA4F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E6249-3642-4CE0-9658-D6A329065A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88690-7E31-408B-BB4D-3526837EA4F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E6249-3642-4CE0-9658-D6A329065A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88690-7E31-408B-BB4D-3526837EA4F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E6249-3642-4CE0-9658-D6A329065A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88690-7E31-408B-BB4D-3526837EA4F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E6249-3642-4CE0-9658-D6A329065A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88690-7E31-408B-BB4D-3526837EA4F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E6249-3642-4CE0-9658-D6A329065A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88690-7E31-408B-BB4D-3526837EA4F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E6249-3642-4CE0-9658-D6A329065A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ABFA5-7807-4805-8CD5-BDD2FD0FCEAE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8FA4E-B330-4EC8-B7EE-7AC657FEC37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88690-7E31-408B-BB4D-3526837EA4F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E6249-3642-4CE0-9658-D6A329065A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88690-7E31-408B-BB4D-3526837EA4F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E6249-3642-4CE0-9658-D6A329065A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88690-7E31-408B-BB4D-3526837EA4F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E6249-3642-4CE0-9658-D6A329065A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88690-7E31-408B-BB4D-3526837EA4F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E6249-3642-4CE0-9658-D6A329065A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6FF7C-F3C9-414D-8552-328735DBB727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4705E-4203-4789-BAC4-FC6837F6DED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6738" y="1131888"/>
            <a:ext cx="3927475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131888"/>
            <a:ext cx="3929062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C9411-20BE-4F02-9138-1BF55399369A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305A7-2C12-4891-A9E7-1589811135D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7300F-E82F-4D58-B077-912210FCE083}" type="datetime1">
              <a:rPr lang="zh-CN" altLang="en-US"/>
              <a:t>2023-01-17</a:t>
            </a:fld>
            <a:endParaRPr 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5D9DA-AEE8-4971-9FA9-A15900F7F49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6E99F-9996-4875-866F-72D61F0DC13D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5A16D-CF9A-4CD8-ABDE-73EA9C73824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35AAA-AF55-4142-BD58-292603B79018}" type="datetime1">
              <a:rPr lang="zh-CN" altLang="en-US"/>
              <a:t>2023-01-17</a:t>
            </a:fld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8D2AC-576C-4C82-8EF8-04B8964D496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EE03-B866-4AA8-A07D-2E7908E56FDA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BC162-07C0-4F38-A839-252E16438BA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BE41B-0E24-4D0A-BC16-5A328DB868DE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762E8-8AF5-407E-8449-5AA81C3D02F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图片2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-6350" y="-60325"/>
            <a:ext cx="915035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131888"/>
            <a:ext cx="8008937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8196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92AADDF9-3448-4246-856A-2B2269AF7A18}" type="datetime1">
              <a:rPr lang="zh-CN" altLang="en-US"/>
              <a:t>2023-01-17</a:t>
            </a:fld>
            <a:endParaRPr lang="en-US"/>
          </a:p>
        </p:txBody>
      </p:sp>
      <p:sp>
        <p:nvSpPr>
          <p:cNvPr id="8197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9E0BE277-BB89-459B-AF99-5AF735AD87C3}" type="slidenum">
              <a:rPr lang="zh-CN" altLang="en-US"/>
              <a:t>‹#›</a:t>
            </a:fld>
            <a:endParaRPr lang="en-US"/>
          </a:p>
        </p:txBody>
      </p:sp>
      <p:sp>
        <p:nvSpPr>
          <p:cNvPr id="512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566738" y="312738"/>
            <a:ext cx="80089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anose="02020603050405020304" pitchFamily="18" charset="0"/>
          <a:ea typeface="华文中宋" panose="02010600040101010101" pitchFamily="2" charset="-122"/>
        </a:defRPr>
      </a:lvl9pPr>
    </p:titleStyle>
    <p:bodyStyle>
      <a:lvl1pPr marL="357505" indent="-357505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ebdings" panose="05030102010509060703" pitchFamily="18" charset="2"/>
        <a:buChar char="ÿ"/>
        <a:defRPr sz="2000">
          <a:solidFill>
            <a:srgbClr val="218E8C"/>
          </a:solidFill>
          <a:latin typeface="+mn-lt"/>
          <a:ea typeface="+mn-ea"/>
          <a:cs typeface="+mn-cs"/>
        </a:defRPr>
      </a:lvl1pPr>
      <a:lvl2pPr marL="357505" indent="-357505" algn="l" rtl="0" eaLnBrk="1" fontAlgn="base" hangingPunct="1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rgbClr val="7F7F7F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rgbClr val="7F7F7F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rgbClr val="7F7F7F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rgbClr val="7F7F7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3&#35838;&#26102;&#25945;&#23398;&#35838;&#20214;\04.mp3" TargetMode="External"/><Relationship Id="rId3" Type="http://schemas.microsoft.com/office/2007/relationships/media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3&#35838;&#26102;&#25945;&#23398;&#35838;&#20214;\02.mp3" TargetMode="External"/><Relationship Id="rId7" Type="http://schemas.microsoft.com/office/2007/relationships/media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3&#35838;&#26102;&#25945;&#23398;&#35838;&#20214;\04.mp3" TargetMode="External"/><Relationship Id="rId12" Type="http://schemas.openxmlformats.org/officeDocument/2006/relationships/image" Target="../media/image8.png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3&#35838;&#26102;&#25945;&#23398;&#35838;&#20214;\01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3&#35838;&#26102;&#25945;&#23398;&#35838;&#20214;\01.mp3" TargetMode="External"/><Relationship Id="rId6" Type="http://schemas.openxmlformats.org/officeDocument/2006/relationships/audio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3&#35838;&#26102;&#25945;&#23398;&#35838;&#20214;\03.mp3" TargetMode="External"/><Relationship Id="rId11" Type="http://schemas.openxmlformats.org/officeDocument/2006/relationships/slideLayout" Target="../slideLayouts/slideLayout20.xml"/><Relationship Id="rId5" Type="http://schemas.microsoft.com/office/2007/relationships/media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3&#35838;&#26102;&#25945;&#23398;&#35838;&#20214;\03.mp3" TargetMode="External"/><Relationship Id="rId10" Type="http://schemas.openxmlformats.org/officeDocument/2006/relationships/audio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3&#35838;&#26102;&#25945;&#23398;&#35838;&#20214;\05.mp3" TargetMode="External"/><Relationship Id="rId4" Type="http://schemas.openxmlformats.org/officeDocument/2006/relationships/audio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3&#35838;&#26102;&#25945;&#23398;&#35838;&#20214;\02.mp3" TargetMode="External"/><Relationship Id="rId9" Type="http://schemas.microsoft.com/office/2007/relationships/media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3&#35838;&#26102;&#25945;&#23398;&#35838;&#20214;\05.mp3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3&#35838;&#26102;&#25945;&#23398;&#35838;&#20214;\09.mp3" TargetMode="External"/><Relationship Id="rId13" Type="http://schemas.openxmlformats.org/officeDocument/2006/relationships/image" Target="../media/image8.png"/><Relationship Id="rId3" Type="http://schemas.microsoft.com/office/2007/relationships/media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3&#35838;&#26102;&#25945;&#23398;&#35838;&#20214;\07.mp3" TargetMode="External"/><Relationship Id="rId7" Type="http://schemas.microsoft.com/office/2007/relationships/media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3&#35838;&#26102;&#25945;&#23398;&#35838;&#20214;\09.mp3" TargetMode="External"/><Relationship Id="rId12" Type="http://schemas.openxmlformats.org/officeDocument/2006/relationships/image" Target="../media/image6.png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3&#35838;&#26102;&#25945;&#23398;&#35838;&#20214;\06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3&#35838;&#26102;&#25945;&#23398;&#35838;&#20214;\06.mp3" TargetMode="External"/><Relationship Id="rId6" Type="http://schemas.openxmlformats.org/officeDocument/2006/relationships/audio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3&#35838;&#26102;&#25945;&#23398;&#35838;&#20214;\08.mp3" TargetMode="External"/><Relationship Id="rId11" Type="http://schemas.openxmlformats.org/officeDocument/2006/relationships/slideLayout" Target="../slideLayouts/slideLayout21.xml"/><Relationship Id="rId5" Type="http://schemas.microsoft.com/office/2007/relationships/media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3&#35838;&#26102;&#25945;&#23398;&#35838;&#20214;\08.mp3" TargetMode="External"/><Relationship Id="rId10" Type="http://schemas.openxmlformats.org/officeDocument/2006/relationships/audio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3&#35838;&#26102;&#25945;&#23398;&#35838;&#20214;\10.mp3" TargetMode="External"/><Relationship Id="rId4" Type="http://schemas.openxmlformats.org/officeDocument/2006/relationships/audio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3&#35838;&#26102;&#25945;&#23398;&#35838;&#20214;\07.mp3" TargetMode="External"/><Relationship Id="rId9" Type="http://schemas.microsoft.com/office/2007/relationships/media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3&#35838;&#26102;&#25945;&#23398;&#35838;&#20214;\10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Job&#65306;What_does_he_do&#65311;.sw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8.png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3&#35838;&#26102;&#25945;&#23398;&#35838;&#20214;\Unit3_PartB_Let&#8217;s_learn_more&#35838;&#25991;&#24405;&#38899;_128k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6&#19979;\Unit3%20Who&#8216;s%20that%20Man&#65311;\Unit3%20Who&#8217;s%20That%20Man&#65311;&#31532;3&#35838;&#26102;&#25945;&#23398;&#35838;&#20214;\Unit3_PartB_Let&#8217;s_learn_more&#35838;&#25991;&#24405;&#38899;_128k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2400" dirty="0" smtClean="0"/>
              <a:t>第三课时</a:t>
            </a:r>
            <a:endParaRPr lang="zh-CN" altLang="en-US" sz="2400" dirty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51520" y="2983285"/>
            <a:ext cx="5183188" cy="1093787"/>
          </a:xfrm>
        </p:spPr>
        <p:txBody>
          <a:bodyPr/>
          <a:lstStyle/>
          <a:p>
            <a:r>
              <a:rPr lang="en-US" altLang="zh-CN" sz="3700" b="1" dirty="0"/>
              <a:t>Unit3 Who’s That Man?</a:t>
            </a:r>
            <a:endParaRPr lang="zh-CN" altLang="en-US" sz="3700" dirty="0"/>
          </a:p>
        </p:txBody>
      </p:sp>
      <p:sp>
        <p:nvSpPr>
          <p:cNvPr id="5" name="标题 1"/>
          <p:cNvSpPr txBox="1"/>
          <p:nvPr/>
        </p:nvSpPr>
        <p:spPr bwMode="auto">
          <a:xfrm>
            <a:off x="467544" y="992730"/>
            <a:ext cx="4752528" cy="67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陕旅版六年级下册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5733256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0" y="1360488"/>
            <a:ext cx="7847013" cy="52625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Little Liu Wei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wanted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to be a football player.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But at the age of nine, he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lost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his arms.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He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had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to do everything with his feet.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He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learned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to swim and did it very well.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But at the age of nineteen, he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had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to stop because it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was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bad for him.</a:t>
            </a:r>
          </a:p>
        </p:txBody>
      </p:sp>
      <p:sp>
        <p:nvSpPr>
          <p:cNvPr id="26627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611188" y="850900"/>
            <a:ext cx="37115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 more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66750" y="1433513"/>
            <a:ext cx="2973388" cy="7937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3388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54158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0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3429000"/>
            <a:ext cx="3873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0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4300538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05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143500"/>
            <a:ext cx="446087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188" y="1558925"/>
            <a:ext cx="8316912" cy="33226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 2006, he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started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to play the piano with his feet.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How difficult it was!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But he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made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it.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He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played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seven or eight hours a day.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Now he plays it very well.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1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611188" y="850900"/>
            <a:ext cx="37115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 more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66750" y="1433513"/>
            <a:ext cx="2973388" cy="7937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4945100" y="4077072"/>
            <a:ext cx="396088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06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774825"/>
            <a:ext cx="4048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07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430463"/>
            <a:ext cx="4333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08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051175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09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3684588"/>
            <a:ext cx="3968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4297363"/>
            <a:ext cx="4333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6250" y="1249363"/>
            <a:ext cx="8316913" cy="8207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Read again and try to retell the story.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8150" y="3573463"/>
            <a:ext cx="8316913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Little Liu Wei wanted to be a … At the age of nine, he … Then he had to … He … But at the age of nineteen, he had to … In 2006, he started to … with … He played … a day and now he plays it …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8912" y="2018214"/>
            <a:ext cx="1295995" cy="1599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84750" y="2052702"/>
            <a:ext cx="1903913" cy="1565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8288" y="2063732"/>
            <a:ext cx="2331736" cy="1573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657880" y="2045875"/>
            <a:ext cx="2060100" cy="1571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04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文本占位符 2"/>
          <p:cNvSpPr txBox="1"/>
          <p:nvPr/>
        </p:nvSpPr>
        <p:spPr bwMode="auto">
          <a:xfrm>
            <a:off x="611188" y="850900"/>
            <a:ext cx="37115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 more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66750" y="1433513"/>
            <a:ext cx="2973388" cy="7937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 txBox="1"/>
          <p:nvPr/>
        </p:nvSpPr>
        <p:spPr bwMode="auto">
          <a:xfrm>
            <a:off x="511175" y="227013"/>
            <a:ext cx="22606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951163" y="1246188"/>
            <a:ext cx="3241675" cy="43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altLang="zh-CN" sz="12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Arial" panose="020B0604020202020204"/>
                <a:cs typeface="Arial" panose="020B0604020202020204"/>
              </a:rPr>
              <a:t>Show time</a:t>
            </a:r>
            <a:endParaRPr lang="zh-CN" altLang="en-US" sz="1200" b="1" kern="1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Arial" panose="020B0604020202020204"/>
              <a:cs typeface="Arial" panose="020B0604020202020204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98500" y="2555875"/>
          <a:ext cx="7747000" cy="3790950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47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33" marB="45733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33" marB="45733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33" marB="45733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8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33" marB="45733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33" marB="45733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33" marB="45733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8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33" marB="45733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33" marB="45733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33" marB="45733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1766" name="图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7863" y="428466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7" name="图片 17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3763" y="2967038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8" name="图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73950" y="42703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9" name="图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4663" y="53752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0" name="图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67575" y="53752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1" name="图片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37475" y="5360988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67"/>
          <p:cNvSpPr>
            <a:spLocks noChangeArrowheads="1"/>
          </p:cNvSpPr>
          <p:nvPr/>
        </p:nvSpPr>
        <p:spPr bwMode="auto">
          <a:xfrm>
            <a:off x="93663" y="1533525"/>
            <a:ext cx="89566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小组合作</a:t>
            </a: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，模仿并复述课文</a:t>
            </a:r>
            <a:r>
              <a:rPr kumimoji="1"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录音</a:t>
            </a: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，其他同学评价。</a:t>
            </a:r>
          </a:p>
        </p:txBody>
      </p:sp>
      <p:sp>
        <p:nvSpPr>
          <p:cNvPr id="31773" name="Text Box 8"/>
          <p:cNvSpPr txBox="1">
            <a:spLocks noChangeArrowheads="1"/>
          </p:cNvSpPr>
          <p:nvPr/>
        </p:nvSpPr>
        <p:spPr bwMode="auto">
          <a:xfrm>
            <a:off x="900113" y="2647950"/>
            <a:ext cx="1273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3600">
                <a:solidFill>
                  <a:srgbClr val="FF0000"/>
                </a:solidFill>
                <a:cs typeface="Arial" panose="020B0604020202020204" pitchFamily="34" charset="0"/>
              </a:rPr>
              <a:t>good</a:t>
            </a:r>
          </a:p>
        </p:txBody>
      </p:sp>
      <p:sp>
        <p:nvSpPr>
          <p:cNvPr id="31774" name="Text Box 8"/>
          <p:cNvSpPr txBox="1">
            <a:spLocks noChangeArrowheads="1"/>
          </p:cNvSpPr>
          <p:nvPr/>
        </p:nvSpPr>
        <p:spPr bwMode="auto">
          <a:xfrm>
            <a:off x="900113" y="3881438"/>
            <a:ext cx="1273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3600">
                <a:solidFill>
                  <a:srgbClr val="FF0000"/>
                </a:solidFill>
                <a:cs typeface="Arial" panose="020B0604020202020204" pitchFamily="34" charset="0"/>
              </a:rPr>
              <a:t>great</a:t>
            </a:r>
          </a:p>
        </p:txBody>
      </p:sp>
      <p:sp>
        <p:nvSpPr>
          <p:cNvPr id="31775" name="矩形 3"/>
          <p:cNvSpPr>
            <a:spLocks noChangeArrowheads="1"/>
          </p:cNvSpPr>
          <p:nvPr/>
        </p:nvSpPr>
        <p:spPr bwMode="auto">
          <a:xfrm>
            <a:off x="612775" y="552291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cs typeface="Arial" panose="020B0604020202020204" pitchFamily="34" charset="0"/>
              </a:rPr>
              <a:t>Excellent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0" y="174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600" i="1" dirty="0" smtClean="0"/>
              <a:t>&gt;&gt;Summary</a:t>
            </a:r>
            <a:endParaRPr lang="zh-CN" altLang="en-US" sz="36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827088" y="1700213"/>
            <a:ext cx="7691437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7175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1328738" y="1976438"/>
            <a:ext cx="48006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6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本课所学的重点内容：</a:t>
            </a:r>
          </a:p>
        </p:txBody>
      </p:sp>
      <p:sp>
        <p:nvSpPr>
          <p:cNvPr id="25" name="五角星 24"/>
          <p:cNvSpPr/>
          <p:nvPr/>
        </p:nvSpPr>
        <p:spPr>
          <a:xfrm>
            <a:off x="836613" y="2063750"/>
            <a:ext cx="576262" cy="503238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971550" y="2609850"/>
            <a:ext cx="78676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… wanted to be a … At the age of nine, he … Then he had to … He … But at the age of nineteen, he had to … In …, he started to … with … He played … a day and now he plays it 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2292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8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5011" y="44996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600" i="1" dirty="0" smtClean="0"/>
              <a:t>&gt;&gt;Homework</a:t>
            </a:r>
            <a:endParaRPr lang="zh-CN" altLang="en-US" sz="36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958850" y="1647825"/>
            <a:ext cx="7573963" cy="446722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63525" y="641102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677988" y="1966188"/>
            <a:ext cx="691197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结合本课内容简短地仿写一篇英文人物传记。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 Read the words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五角星 10"/>
          <p:cNvSpPr/>
          <p:nvPr/>
        </p:nvSpPr>
        <p:spPr>
          <a:xfrm>
            <a:off x="1212850" y="2244725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1030288" y="3702050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1408113" y="3702050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1012825" y="445135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1390650" y="445135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238250" y="476885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 txBox="1"/>
          <p:nvPr/>
        </p:nvSpPr>
        <p:spPr bwMode="auto">
          <a:xfrm>
            <a:off x="468313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latin typeface="Arial Black" panose="020B0A04020102020204" pitchFamily="34" charset="0"/>
                <a:ea typeface="微软雅黑" panose="020B0503020204020204" pitchFamily="34" charset="-122"/>
              </a:rPr>
              <a:t>&gt;&gt;Warm-up</a:t>
            </a:r>
            <a:endParaRPr lang="zh-CN" altLang="en-US" sz="2400" i="1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755650" y="1484313"/>
            <a:ext cx="2087563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占位符 2"/>
          <p:cNvSpPr txBox="1"/>
          <p:nvPr/>
        </p:nvSpPr>
        <p:spPr bwMode="auto">
          <a:xfrm>
            <a:off x="631825" y="906463"/>
            <a:ext cx="248443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Sing a song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62410" y="1916832"/>
            <a:ext cx="7019179" cy="44644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18" name="图片 6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89763" y="5426075"/>
            <a:ext cx="1092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 txBox="1"/>
          <p:nvPr/>
        </p:nvSpPr>
        <p:spPr bwMode="auto">
          <a:xfrm>
            <a:off x="511175" y="2270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&gt;&gt;Lead-in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27088" y="1427163"/>
            <a:ext cx="15128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AutoShape 19"/>
          <p:cNvSpPr>
            <a:spLocks noChangeArrowheads="1"/>
          </p:cNvSpPr>
          <p:nvPr/>
        </p:nvSpPr>
        <p:spPr bwMode="auto">
          <a:xfrm>
            <a:off x="3322638" y="1071563"/>
            <a:ext cx="2559050" cy="712787"/>
          </a:xfrm>
          <a:prstGeom prst="cloudCallout">
            <a:avLst>
              <a:gd name="adj1" fmla="val 14014"/>
              <a:gd name="adj2" fmla="val 33088"/>
            </a:avLst>
          </a:prstGeom>
          <a:solidFill>
            <a:schemeClr val="bg1"/>
          </a:solidFill>
          <a:ln w="19050">
            <a:solidFill>
              <a:srgbClr val="FF6600"/>
            </a:solidFill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My idol</a:t>
            </a:r>
          </a:p>
        </p:txBody>
      </p:sp>
      <p:sp>
        <p:nvSpPr>
          <p:cNvPr id="16" name="文本占位符 2"/>
          <p:cNvSpPr txBox="1"/>
          <p:nvPr/>
        </p:nvSpPr>
        <p:spPr bwMode="auto">
          <a:xfrm>
            <a:off x="674688" y="873125"/>
            <a:ext cx="248443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Free talk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4" name="Text Box 4"/>
          <p:cNvSpPr txBox="1">
            <a:spLocks noChangeArrowheads="1"/>
          </p:cNvSpPr>
          <p:nvPr/>
        </p:nvSpPr>
        <p:spPr bwMode="auto">
          <a:xfrm>
            <a:off x="461963" y="4321175"/>
            <a:ext cx="37925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-Who’s that woman?</a:t>
            </a:r>
          </a:p>
        </p:txBody>
      </p:sp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4602163" y="4286250"/>
            <a:ext cx="37925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-Who’s that man?</a:t>
            </a:r>
          </a:p>
        </p:txBody>
      </p:sp>
      <p:sp>
        <p:nvSpPr>
          <p:cNvPr id="14346" name="Text Box 4"/>
          <p:cNvSpPr txBox="1">
            <a:spLocks noChangeArrowheads="1"/>
          </p:cNvSpPr>
          <p:nvPr/>
        </p:nvSpPr>
        <p:spPr bwMode="auto">
          <a:xfrm>
            <a:off x="461963" y="5397500"/>
            <a:ext cx="37925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-What does she do?</a:t>
            </a:r>
          </a:p>
        </p:txBody>
      </p:sp>
      <p:sp>
        <p:nvSpPr>
          <p:cNvPr id="14347" name="Text Box 4"/>
          <p:cNvSpPr txBox="1">
            <a:spLocks noChangeArrowheads="1"/>
          </p:cNvSpPr>
          <p:nvPr/>
        </p:nvSpPr>
        <p:spPr bwMode="auto">
          <a:xfrm>
            <a:off x="4598988" y="5418138"/>
            <a:ext cx="3792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-What does he do?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61963" y="4843463"/>
            <a:ext cx="40608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-She is Fan </a:t>
            </a:r>
            <a:r>
              <a:rPr lang="en-US" altLang="zh-CN" sz="3200" dirty="0" err="1">
                <a:solidFill>
                  <a:srgbClr val="FF0000"/>
                </a:solidFill>
                <a:cs typeface="Arial" panose="020B0604020202020204" pitchFamily="34" charset="0"/>
              </a:rPr>
              <a:t>Bingbing</a:t>
            </a:r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11175" y="5919788"/>
            <a:ext cx="32623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-She is an actor. 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598988" y="4872038"/>
            <a:ext cx="4060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-He is Zhou </a:t>
            </a:r>
            <a:r>
              <a:rPr lang="en-US" altLang="zh-CN" sz="3200" dirty="0" err="1">
                <a:solidFill>
                  <a:srgbClr val="FF0000"/>
                </a:solidFill>
                <a:cs typeface="Arial" panose="020B0604020202020204" pitchFamily="34" charset="0"/>
              </a:rPr>
              <a:t>Jielun</a:t>
            </a:r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4598988" y="5983288"/>
            <a:ext cx="32543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-He is a singer.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546100" y="1709738"/>
            <a:ext cx="5815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-Who’s that woman?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546100" y="2374900"/>
            <a:ext cx="5815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-She’s ...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33400" y="2976563"/>
            <a:ext cx="4071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0000FF"/>
                </a:solidFill>
                <a:cs typeface="Arial" panose="020B0604020202020204" pitchFamily="34" charset="0"/>
              </a:rPr>
              <a:t>-What does she do?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533400" y="3659188"/>
            <a:ext cx="40243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0000FF"/>
                </a:solidFill>
                <a:cs typeface="Arial" panose="020B0604020202020204" pitchFamily="34" charset="0"/>
              </a:rPr>
              <a:t>-She’s a ... </a:t>
            </a:r>
          </a:p>
          <a:p>
            <a:pPr eaLnBrk="1" hangingPunct="1"/>
            <a:r>
              <a:rPr lang="en-US" altLang="zh-CN" sz="3600">
                <a:solidFill>
                  <a:srgbClr val="0000FF"/>
                </a:solidFill>
                <a:cs typeface="Arial" panose="020B0604020202020204" pitchFamily="34" charset="0"/>
              </a:rPr>
              <a:t> She is from …</a:t>
            </a:r>
          </a:p>
          <a:p>
            <a:pPr eaLnBrk="1" hangingPunct="1"/>
            <a:r>
              <a:rPr lang="en-US" altLang="zh-CN" sz="3600">
                <a:solidFill>
                  <a:srgbClr val="0000FF"/>
                </a:solidFill>
                <a:cs typeface="Arial" panose="020B0604020202020204" pitchFamily="34" charset="0"/>
              </a:rPr>
              <a:t> But in the past 10  </a:t>
            </a:r>
          </a:p>
          <a:p>
            <a:pPr eaLnBrk="1" hangingPunct="1"/>
            <a:r>
              <a:rPr lang="en-US" altLang="zh-CN" sz="3600">
                <a:solidFill>
                  <a:srgbClr val="0000FF"/>
                </a:solidFill>
                <a:cs typeface="Arial" panose="020B0604020202020204" pitchFamily="34" charset="0"/>
              </a:rPr>
              <a:t> years, she is …</a:t>
            </a:r>
          </a:p>
        </p:txBody>
      </p:sp>
      <p:sp>
        <p:nvSpPr>
          <p:cNvPr id="16390" name="标题 2"/>
          <p:cNvSpPr txBox="1"/>
          <p:nvPr/>
        </p:nvSpPr>
        <p:spPr bwMode="auto">
          <a:xfrm>
            <a:off x="511175" y="2270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文本占位符 2"/>
          <p:cNvSpPr txBox="1"/>
          <p:nvPr/>
        </p:nvSpPr>
        <p:spPr bwMode="auto">
          <a:xfrm>
            <a:off x="684213" y="887413"/>
            <a:ext cx="453548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Make sentences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2325" y="1484313"/>
            <a:ext cx="29781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997075" y="2344738"/>
            <a:ext cx="2751138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FF0000"/>
                </a:solidFill>
                <a:cs typeface="Arial" panose="020B0604020202020204" pitchFamily="34" charset="0"/>
              </a:rPr>
              <a:t>Zhao Wei.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314575" y="3632200"/>
            <a:ext cx="1787525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  <a:cs typeface="Arial" panose="020B0604020202020204" pitchFamily="34" charset="0"/>
              </a:rPr>
              <a:t>singer.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379788" y="5321300"/>
            <a:ext cx="18796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  <a:cs typeface="Arial" panose="020B0604020202020204" pitchFamily="34" charset="0"/>
              </a:rPr>
              <a:t>a actor.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190875" y="4213225"/>
            <a:ext cx="18796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  <a:cs typeface="Arial" panose="020B0604020202020204" pitchFamily="34" charset="0"/>
              </a:rPr>
              <a:t>Anhui.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标题 2"/>
          <p:cNvSpPr txBox="1"/>
          <p:nvPr/>
        </p:nvSpPr>
        <p:spPr bwMode="auto">
          <a:xfrm>
            <a:off x="511175" y="2270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55650" y="1470025"/>
            <a:ext cx="2376488" cy="14288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2"/>
          <p:cNvSpPr txBox="1"/>
          <p:nvPr/>
        </p:nvSpPr>
        <p:spPr bwMode="auto">
          <a:xfrm>
            <a:off x="674688" y="873125"/>
            <a:ext cx="31257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41" name="AutoShape 19"/>
          <p:cNvSpPr>
            <a:spLocks noChangeArrowheads="1"/>
          </p:cNvSpPr>
          <p:nvPr/>
        </p:nvSpPr>
        <p:spPr bwMode="auto">
          <a:xfrm>
            <a:off x="3394075" y="1035050"/>
            <a:ext cx="3409950" cy="714375"/>
          </a:xfrm>
          <a:prstGeom prst="cloudCallout">
            <a:avLst>
              <a:gd name="adj1" fmla="val 14014"/>
              <a:gd name="adj2" fmla="val 33088"/>
            </a:avLst>
          </a:prstGeom>
          <a:solidFill>
            <a:schemeClr val="bg1"/>
          </a:solidFill>
          <a:ln w="19050">
            <a:solidFill>
              <a:srgbClr val="92D050"/>
            </a:solidFill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B05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introduces</a:t>
            </a:r>
          </a:p>
        </p:txBody>
      </p:sp>
      <p:sp>
        <p:nvSpPr>
          <p:cNvPr id="16" name="心形 15"/>
          <p:cNvSpPr/>
          <p:nvPr/>
        </p:nvSpPr>
        <p:spPr>
          <a:xfrm>
            <a:off x="258763" y="3573463"/>
            <a:ext cx="504825" cy="503237"/>
          </a:xfrm>
          <a:prstGeom prst="heart">
            <a:avLst/>
          </a:prstGeom>
          <a:solidFill>
            <a:schemeClr val="bg2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</a:rPr>
              <a:t>a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心形 16"/>
          <p:cNvSpPr/>
          <p:nvPr/>
        </p:nvSpPr>
        <p:spPr>
          <a:xfrm>
            <a:off x="2414588" y="3573463"/>
            <a:ext cx="503237" cy="503237"/>
          </a:xfrm>
          <a:prstGeom prst="heart">
            <a:avLst/>
          </a:prstGeom>
          <a:solidFill>
            <a:schemeClr val="bg2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</a:rPr>
              <a:t>b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心形 17"/>
          <p:cNvSpPr/>
          <p:nvPr/>
        </p:nvSpPr>
        <p:spPr>
          <a:xfrm>
            <a:off x="4552950" y="3573463"/>
            <a:ext cx="504825" cy="503237"/>
          </a:xfrm>
          <a:prstGeom prst="heart">
            <a:avLst/>
          </a:prstGeom>
          <a:solidFill>
            <a:schemeClr val="bg2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</a:rPr>
              <a:t>c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心形 18"/>
          <p:cNvSpPr/>
          <p:nvPr/>
        </p:nvSpPr>
        <p:spPr>
          <a:xfrm>
            <a:off x="6783388" y="3573463"/>
            <a:ext cx="504825" cy="503237"/>
          </a:xfrm>
          <a:prstGeom prst="heart">
            <a:avLst/>
          </a:prstGeom>
          <a:solidFill>
            <a:schemeClr val="bg2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</a:rPr>
              <a:t>d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57188" y="4254500"/>
            <a:ext cx="1879600" cy="5048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Jackie Chan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46363" y="4244975"/>
            <a:ext cx="1497012" cy="5048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Yao Ming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572000" y="4244975"/>
            <a:ext cx="2232025" cy="5048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Yuan </a:t>
            </a:r>
            <a:r>
              <a:rPr lang="en-US" altLang="zh-CN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Longping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004050" y="4222750"/>
            <a:ext cx="1620838" cy="5048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 Hong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84200" y="5087938"/>
            <a:ext cx="1406525" cy="5048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035800" y="5065713"/>
            <a:ext cx="1408113" cy="5048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singer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708525" y="5038725"/>
            <a:ext cx="1808163" cy="5048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scientist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414588" y="4962525"/>
            <a:ext cx="1927225" cy="9032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basketball</a:t>
            </a:r>
          </a:p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41338" y="6040438"/>
            <a:ext cx="1408112" cy="50323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611438" y="6040438"/>
            <a:ext cx="1497012" cy="50323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765675" y="6040438"/>
            <a:ext cx="1808163" cy="50323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991350" y="6040438"/>
            <a:ext cx="1497013" cy="50323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6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8938" y="1604963"/>
            <a:ext cx="6745287" cy="4616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a: He is an actor. He is from Hong Kong.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He is in many films.</a:t>
            </a:r>
          </a:p>
          <a:p>
            <a:pPr>
              <a:lnSpc>
                <a:spcPct val="150000"/>
              </a:lnSpc>
              <a:defRPr/>
            </a:pPr>
            <a:endParaRPr lang="en-US" altLang="zh-CN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b: She is a Chinese singer.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She wears glasses and she is strong.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She sings well and she has written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Many nice songs.</a:t>
            </a:r>
          </a:p>
        </p:txBody>
      </p:sp>
      <p:sp>
        <p:nvSpPr>
          <p:cNvPr id="20483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占位符 2"/>
          <p:cNvSpPr txBox="1"/>
          <p:nvPr/>
        </p:nvSpPr>
        <p:spPr bwMode="auto">
          <a:xfrm>
            <a:off x="517525" y="912813"/>
            <a:ext cx="37115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and talk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66750" y="1433513"/>
            <a:ext cx="2973388" cy="7937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9100" y="1384300"/>
            <a:ext cx="8326438" cy="5264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c: He is a basketball player.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He is very tall.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He plays basketball very well.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Children like him very much.</a:t>
            </a:r>
          </a:p>
          <a:p>
            <a:pPr>
              <a:lnSpc>
                <a:spcPct val="150000"/>
              </a:lnSpc>
              <a:defRPr/>
            </a:pPr>
            <a:endParaRPr lang="en-US" altLang="zh-CN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d: He is a great scientist.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He looks a little thin.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He helps farmers plant  much good rice.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7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517525" y="912813"/>
            <a:ext cx="37115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and talk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66750" y="1433513"/>
            <a:ext cx="2973388" cy="7937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文本占位符 2"/>
          <p:cNvSpPr txBox="1"/>
          <p:nvPr/>
        </p:nvSpPr>
        <p:spPr bwMode="auto">
          <a:xfrm>
            <a:off x="517525" y="912813"/>
            <a:ext cx="37115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and talk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66750" y="1433513"/>
            <a:ext cx="2973388" cy="7937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19100" y="1385888"/>
            <a:ext cx="8316913" cy="2030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A: He is an actor. He is from Hong Kong. He is in many films.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B: I think he is …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44463" y="5724525"/>
            <a:ext cx="2568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cs typeface="Arial" panose="020B0604020202020204" pitchFamily="34" charset="0"/>
              </a:rPr>
              <a:t>Jackie Chan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535238" y="5730875"/>
            <a:ext cx="2568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cs typeface="Arial" panose="020B0604020202020204" pitchFamily="34" charset="0"/>
              </a:rPr>
              <a:t>Yao Ming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256088" y="5670550"/>
            <a:ext cx="33242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cs typeface="Arial" panose="020B0604020202020204" pitchFamily="34" charset="0"/>
              </a:rPr>
              <a:t>Yuan Longping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824663" y="5684838"/>
            <a:ext cx="1879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cs typeface="Arial" panose="020B0604020202020204" pitchFamily="34" charset="0"/>
              </a:rPr>
              <a:t>Han Hong</a:t>
            </a:r>
          </a:p>
        </p:txBody>
      </p:sp>
      <p:sp>
        <p:nvSpPr>
          <p:cNvPr id="14" name="椭圆 13"/>
          <p:cNvSpPr/>
          <p:nvPr/>
        </p:nvSpPr>
        <p:spPr>
          <a:xfrm>
            <a:off x="1901825" y="5014913"/>
            <a:ext cx="528638" cy="514350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dirty="0">
                <a:solidFill>
                  <a:srgbClr val="FF0000"/>
                </a:solidFill>
              </a:rPr>
              <a:t>a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790950" y="5032375"/>
            <a:ext cx="528638" cy="512763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dirty="0">
                <a:solidFill>
                  <a:srgbClr val="FF0000"/>
                </a:solidFill>
              </a:rPr>
              <a:t>c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032500" y="5045075"/>
            <a:ext cx="528638" cy="512763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dirty="0">
                <a:solidFill>
                  <a:srgbClr val="FF0000"/>
                </a:solidFill>
              </a:rPr>
              <a:t>d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8016875" y="5045075"/>
            <a:ext cx="530225" cy="512763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dirty="0">
                <a:solidFill>
                  <a:srgbClr val="FF0000"/>
                </a:solidFill>
              </a:rPr>
              <a:t>b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83116" y="4271232"/>
            <a:ext cx="396088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9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611188" y="850900"/>
            <a:ext cx="37115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 more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66750" y="1433513"/>
            <a:ext cx="2973388" cy="7937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98475" y="1573213"/>
            <a:ext cx="6283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What did Liu Wei want to be?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33388" y="2633663"/>
            <a:ext cx="7705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What happened to him at the age of nine?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04813" y="3613150"/>
            <a:ext cx="4729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What did he do in 2006?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54025" y="4708525"/>
            <a:ext cx="47291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What do of think of him?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69900" y="2132013"/>
            <a:ext cx="6281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cs typeface="Arial" panose="020B0604020202020204" pitchFamily="34" charset="0"/>
              </a:rPr>
              <a:t>He</a:t>
            </a:r>
            <a:r>
              <a:rPr kumimoji="1" lang="zh-CN" altLang="en-US" sz="280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kumimoji="1" lang="en-US" altLang="zh-CN" sz="2800">
                <a:solidFill>
                  <a:srgbClr val="FF0000"/>
                </a:solidFill>
                <a:cs typeface="Arial" panose="020B0604020202020204" pitchFamily="34" charset="0"/>
              </a:rPr>
              <a:t>wanted to be a football player.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49263" y="3114675"/>
            <a:ext cx="45100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cs typeface="Arial" panose="020B0604020202020204" pitchFamily="34" charset="0"/>
              </a:rPr>
              <a:t>He</a:t>
            </a:r>
            <a:r>
              <a:rPr kumimoji="1" lang="zh-CN" altLang="en-US" sz="280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kumimoji="1" lang="en-US" altLang="zh-CN" sz="2800">
                <a:solidFill>
                  <a:srgbClr val="FF0000"/>
                </a:solidFill>
                <a:cs typeface="Arial" panose="020B0604020202020204" pitchFamily="34" charset="0"/>
              </a:rPr>
              <a:t>lost his arms.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49263" y="4117975"/>
            <a:ext cx="7461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cs typeface="Arial" panose="020B0604020202020204" pitchFamily="34" charset="0"/>
              </a:rPr>
              <a:t>He started to play the piano with his feet.</a:t>
            </a:r>
          </a:p>
        </p:txBody>
      </p:sp>
      <p:sp>
        <p:nvSpPr>
          <p:cNvPr id="24589" name="Text Box 8"/>
          <p:cNvSpPr txBox="1">
            <a:spLocks noChangeArrowheads="1"/>
          </p:cNvSpPr>
          <p:nvPr/>
        </p:nvSpPr>
        <p:spPr bwMode="auto">
          <a:xfrm>
            <a:off x="611188" y="5097463"/>
            <a:ext cx="55387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cs typeface="Arial" panose="020B0604020202020204" pitchFamily="34" charset="0"/>
              </a:rPr>
              <a:t>...</a:t>
            </a:r>
          </a:p>
        </p:txBody>
      </p:sp>
      <p:pic>
        <p:nvPicPr>
          <p:cNvPr id="24590" name="图片 1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275" y="1649413"/>
            <a:ext cx="4905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图片 1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163" y="2716213"/>
            <a:ext cx="4905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图片 18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735388"/>
            <a:ext cx="4905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Unit3_PartB_Let’s_learn_more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688013"/>
            <a:ext cx="4508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云形 19"/>
          <p:cNvSpPr/>
          <p:nvPr/>
        </p:nvSpPr>
        <p:spPr bwMode="auto">
          <a:xfrm>
            <a:off x="5580063" y="1068388"/>
            <a:ext cx="2616200" cy="704850"/>
          </a:xfrm>
          <a:prstGeom prst="cloud">
            <a:avLst/>
          </a:prstGeom>
          <a:solidFill>
            <a:srgbClr val="FFFFFF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24595" name="文本框 19"/>
          <p:cNvSpPr txBox="1">
            <a:spLocks noChangeArrowheads="1"/>
          </p:cNvSpPr>
          <p:nvPr/>
        </p:nvSpPr>
        <p:spPr bwMode="auto">
          <a:xfrm>
            <a:off x="5699125" y="1173163"/>
            <a:ext cx="3452813" cy="400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00B0F0"/>
                </a:solidFill>
                <a:latin typeface="Comic Sans MS" panose="030F0702030302020204" pitchFamily="66" charset="0"/>
              </a:rPr>
              <a:t>Listen and answer </a:t>
            </a:r>
            <a:endParaRPr lang="zh-CN" altLang="en-US" sz="2000" b="1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2" grpId="0"/>
      <p:bldP spid="13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8a494b6bf0af80881a36483a8bbb62c834fdbc7"/>
</p:tagLst>
</file>

<file path=ppt/theme/theme1.xml><?xml version="1.0" encoding="utf-8"?>
<a:theme xmlns:a="http://schemas.openxmlformats.org/drawingml/2006/main" name="WWW.2PPT.COM&#10;">
  <a:themeElements>
    <a:clrScheme name="A000120150119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2CBEBB"/>
      </a:accent1>
      <a:accent2>
        <a:srgbClr val="00AEEF"/>
      </a:accent2>
      <a:accent3>
        <a:srgbClr val="FFFFFF"/>
      </a:accent3>
      <a:accent4>
        <a:srgbClr val="505050"/>
      </a:accent4>
      <a:accent5>
        <a:srgbClr val="ACDBDA"/>
      </a:accent5>
      <a:accent6>
        <a:srgbClr val="009DD9"/>
      </a:accent6>
      <a:hlink>
        <a:srgbClr val="00B0F0"/>
      </a:hlink>
      <a:folHlink>
        <a:srgbClr val="7F7F7F"/>
      </a:folHlink>
    </a:clrScheme>
    <a:fontScheme name="A000120150119A04PWBG">
      <a:majorFont>
        <a:latin typeface="Times New Roman"/>
        <a:ea typeface="华文中宋"/>
        <a:cs typeface=""/>
      </a:majorFont>
      <a:minorFont>
        <a:latin typeface="Times New Roman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50119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2CBEBB"/>
        </a:accent1>
        <a:accent2>
          <a:srgbClr val="00AEEF"/>
        </a:accent2>
        <a:accent3>
          <a:srgbClr val="FFFFFF"/>
        </a:accent3>
        <a:accent4>
          <a:srgbClr val="505050"/>
        </a:accent4>
        <a:accent5>
          <a:srgbClr val="ACDBDA"/>
        </a:accent5>
        <a:accent6>
          <a:srgbClr val="009DD9"/>
        </a:accent6>
        <a:hlink>
          <a:srgbClr val="00B0F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691</Words>
  <Application>Microsoft Office PowerPoint</Application>
  <PresentationFormat>全屏显示(4:3)</PresentationFormat>
  <Paragraphs>133</Paragraphs>
  <Slides>15</Slides>
  <Notes>7</Notes>
  <HiddenSlides>0</HiddenSlides>
  <MMClips>11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黑体</vt:lpstr>
      <vt:lpstr>华文中宋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Webdings</vt:lpstr>
      <vt:lpstr>Wingdings</vt:lpstr>
      <vt:lpstr>WWW.2PPT.COM
</vt:lpstr>
      <vt:lpstr>Unit3 Who’s That Man?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2023-01-17T00:25:23Z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287320BBD8584CFB99397B84B8CF49E1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