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359" r:id="rId3"/>
    <p:sldId id="381" r:id="rId4"/>
    <p:sldId id="382" r:id="rId5"/>
    <p:sldId id="383" r:id="rId6"/>
    <p:sldId id="384" r:id="rId7"/>
    <p:sldId id="385" r:id="rId8"/>
    <p:sldId id="386" r:id="rId9"/>
    <p:sldId id="387" r:id="rId10"/>
    <p:sldId id="402" r:id="rId11"/>
    <p:sldId id="388" r:id="rId12"/>
    <p:sldId id="389" r:id="rId13"/>
    <p:sldId id="390" r:id="rId14"/>
    <p:sldId id="391" r:id="rId15"/>
    <p:sldId id="392" r:id="rId16"/>
    <p:sldId id="394" r:id="rId17"/>
    <p:sldId id="395" r:id="rId18"/>
    <p:sldId id="396" r:id="rId19"/>
    <p:sldId id="397" r:id="rId20"/>
    <p:sldId id="398" r:id="rId21"/>
    <p:sldId id="399" r:id="rId22"/>
    <p:sldId id="378" r:id="rId23"/>
    <p:sldId id="403" r:id="rId24"/>
    <p:sldId id="404" r:id="rId25"/>
    <p:sldId id="405" r:id="rId26"/>
    <p:sldId id="407" r:id="rId27"/>
  </p:sldIdLst>
  <p:sldSz cx="9144000" cy="5143500" type="screen16x9"/>
  <p:notesSz cx="7104063" cy="10234613"/>
  <p:custDataLst>
    <p:tags r:id="rId30"/>
  </p:custDataLst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92">
          <p15:clr>
            <a:srgbClr val="A4A3A4"/>
          </p15:clr>
        </p15:guide>
        <p15:guide id="2" pos="28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66">
          <p15:clr>
            <a:srgbClr val="A4A3A4"/>
          </p15:clr>
        </p15:guide>
        <p15:guide id="2" pos="22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F418C5"/>
    <a:srgbClr val="4F855D"/>
    <a:srgbClr val="B2B2B2"/>
    <a:srgbClr val="202020"/>
    <a:srgbClr val="323232"/>
    <a:srgbClr val="CC3300"/>
    <a:srgbClr val="CC0000"/>
    <a:srgbClr val="FF33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-96" y="-618"/>
      </p:cViewPr>
      <p:guideLst>
        <p:guide orient="horz" pos="1592"/>
        <p:guide pos="2873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-4038" y="-96"/>
      </p:cViewPr>
      <p:guideLst>
        <p:guide orient="horz" pos="3166"/>
        <p:guide pos="2232"/>
      </p:guideLst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09575" y="754063"/>
            <a:ext cx="5854700" cy="3294062"/>
          </a:xfrm>
          <a:ln>
            <a:miter/>
          </a:ln>
        </p:spPr>
      </p:sp>
      <p:sp>
        <p:nvSpPr>
          <p:cNvPr id="10242" name="文本占位符 2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143000" y="992222"/>
            <a:ext cx="6858000" cy="1640251"/>
          </a:xfrm>
        </p:spPr>
        <p:txBody>
          <a:bodyPr anchor="b">
            <a:normAutofit/>
          </a:bodyPr>
          <a:lstStyle>
            <a:lvl1pPr algn="ctr">
              <a:defRPr sz="4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知识讲解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随</a:t>
            </a:r>
            <a:r>
              <a:rPr lang="zh-CN" alt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堂训练</a:t>
            </a:r>
            <a:endParaRPr lang="zh-CN" alt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413658"/>
            <a:ext cx="7886700" cy="416922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4.xml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3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bg1">
                <a:lumMod val="95000"/>
              </a:schemeClr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0"/>
            </p:custDataLst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 userDrawn="1">
            <p:custDataLst>
              <p:tags r:id="rId1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 userDrawn="1"/>
        </p:nvSpPr>
        <p:spPr>
          <a:xfrm>
            <a:off x="-16192" y="-476"/>
            <a:ext cx="9157811" cy="5166360"/>
          </a:xfrm>
          <a:prstGeom prst="rect">
            <a:avLst/>
          </a:prstGeom>
          <a:solidFill>
            <a:srgbClr val="E2F0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zh-CN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pic>
        <p:nvPicPr>
          <p:cNvPr id="15" name="图片 14" descr="LOGO"/>
          <p:cNvPicPr>
            <a:picLocks noChangeAspect="1"/>
          </p:cNvPicPr>
          <p:nvPr userDrawn="1"/>
        </p:nvPicPr>
        <p:blipFill>
          <a:blip r:embed="rId12" cstate="email"/>
          <a:stretch>
            <a:fillRect/>
          </a:stretch>
        </p:blipFill>
        <p:spPr>
          <a:xfrm>
            <a:off x="7841457" y="92392"/>
            <a:ext cx="1134904" cy="343853"/>
          </a:xfrm>
          <a:prstGeom prst="rect">
            <a:avLst/>
          </a:prstGeom>
        </p:spPr>
      </p:pic>
      <p:grpSp>
        <p:nvGrpSpPr>
          <p:cNvPr id="8" name="组合 7"/>
          <p:cNvGrpSpPr/>
          <p:nvPr userDrawn="1"/>
        </p:nvGrpSpPr>
        <p:grpSpPr>
          <a:xfrm>
            <a:off x="-18573" y="5018723"/>
            <a:ext cx="9159716" cy="146685"/>
            <a:chOff x="-22" y="7904"/>
            <a:chExt cx="14533" cy="308"/>
          </a:xfrm>
        </p:grpSpPr>
        <p:sp>
          <p:nvSpPr>
            <p:cNvPr id="9" name="矩形 8"/>
            <p:cNvSpPr/>
            <p:nvPr userDrawn="1"/>
          </p:nvSpPr>
          <p:spPr>
            <a:xfrm>
              <a:off x="-22" y="7904"/>
              <a:ext cx="10915" cy="309"/>
            </a:xfrm>
            <a:prstGeom prst="rect">
              <a:avLst/>
            </a:prstGeom>
            <a:solidFill>
              <a:srgbClr val="00A7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9457" y="7904"/>
              <a:ext cx="5055" cy="309"/>
            </a:xfrm>
            <a:prstGeom prst="rect">
              <a:avLst/>
            </a:prstGeom>
            <a:solidFill>
              <a:srgbClr val="E756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5.xml"/><Relationship Id="rId5" Type="http://schemas.openxmlformats.org/officeDocument/2006/relationships/image" Target="../media/image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2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2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7.xml"/><Relationship Id="rId5" Type="http://schemas.openxmlformats.org/officeDocument/2006/relationships/image" Target="../media/image3.png"/><Relationship Id="rId4" Type="http://schemas.openxmlformats.org/officeDocument/2006/relationships/image" Target="../media/image19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2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8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Relationship Id="rId6" Type="http://schemas.openxmlformats.org/officeDocument/2006/relationships/image" Target="../media/image3.png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8.wmf"/><Relationship Id="rId2" Type="http://schemas.openxmlformats.org/officeDocument/2006/relationships/tags" Target="../tags/tag10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image" Target="../media/image7.wmf"/><Relationship Id="rId4" Type="http://schemas.openxmlformats.org/officeDocument/2006/relationships/notesSlide" Target="../notesSlides/notesSlide2.xml"/><Relationship Id="rId9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3356134" y="324582"/>
            <a:ext cx="2360913" cy="315471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1600" b="1" dirty="0" smtClean="0">
                <a:ln>
                  <a:noFill/>
                </a:ln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第五章  生活中的轴对称</a:t>
            </a:r>
          </a:p>
        </p:txBody>
      </p:sp>
      <p:grpSp>
        <p:nvGrpSpPr>
          <p:cNvPr id="29" name="组合 28"/>
          <p:cNvGrpSpPr/>
          <p:nvPr/>
        </p:nvGrpSpPr>
        <p:grpSpPr>
          <a:xfrm flipV="1">
            <a:off x="5678156" y="439263"/>
            <a:ext cx="1467803" cy="57150"/>
            <a:chOff x="11867" y="1528"/>
            <a:chExt cx="3966" cy="120"/>
          </a:xfrm>
        </p:grpSpPr>
        <p:cxnSp>
          <p:nvCxnSpPr>
            <p:cNvPr id="10" name="直接连接符 9"/>
            <p:cNvCxnSpPr/>
            <p:nvPr/>
          </p:nvCxnSpPr>
          <p:spPr>
            <a:xfrm flipH="1" flipV="1">
              <a:off x="11867" y="1586"/>
              <a:ext cx="3966" cy="3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>
            <a:xfrm>
              <a:off x="1217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269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131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1354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1398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144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1495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1533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6" name="组合 15"/>
          <p:cNvGrpSpPr/>
          <p:nvPr/>
        </p:nvGrpSpPr>
        <p:grpSpPr>
          <a:xfrm flipV="1">
            <a:off x="1888331" y="422452"/>
            <a:ext cx="1467803" cy="57150"/>
            <a:chOff x="11867" y="1528"/>
            <a:chExt cx="3966" cy="120"/>
          </a:xfrm>
        </p:grpSpPr>
        <p:cxnSp>
          <p:nvCxnSpPr>
            <p:cNvPr id="18" name="直接连接符 17"/>
            <p:cNvCxnSpPr/>
            <p:nvPr/>
          </p:nvCxnSpPr>
          <p:spPr>
            <a:xfrm flipH="1" flipV="1">
              <a:off x="11867" y="1586"/>
              <a:ext cx="3966" cy="3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矩形 18"/>
            <p:cNvSpPr/>
            <p:nvPr/>
          </p:nvSpPr>
          <p:spPr>
            <a:xfrm>
              <a:off x="1217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1269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131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1354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1398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144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矩形 25"/>
            <p:cNvSpPr/>
            <p:nvPr/>
          </p:nvSpPr>
          <p:spPr>
            <a:xfrm>
              <a:off x="1495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矩形 26"/>
            <p:cNvSpPr/>
            <p:nvPr/>
          </p:nvSpPr>
          <p:spPr>
            <a:xfrm>
              <a:off x="1533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4" name="Rectangle 5"/>
          <p:cNvSpPr>
            <a:spLocks noChangeArrowheads="1"/>
          </p:cNvSpPr>
          <p:nvPr/>
        </p:nvSpPr>
        <p:spPr bwMode="auto">
          <a:xfrm>
            <a:off x="0" y="1791388"/>
            <a:ext cx="9144000" cy="746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 anchor="ctr">
            <a:spAutoFit/>
          </a:bodyPr>
          <a:lstStyle/>
          <a:p>
            <a:pPr algn="ctr"/>
            <a:r>
              <a:rPr lang="zh-CN" altLang="en-US" sz="4400" b="1" dirty="0" smtClean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探索轴对称的性质</a:t>
            </a:r>
            <a:endParaRPr lang="zh-CN" altLang="en-US" sz="4400" b="1" dirty="0">
              <a:solidFill>
                <a:schemeClr val="accent5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-4882" y="4100022"/>
            <a:ext cx="9148882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内容占位符 7"/>
          <p:cNvSpPr txBox="1"/>
          <p:nvPr/>
        </p:nvSpPr>
        <p:spPr>
          <a:xfrm>
            <a:off x="1282780" y="995839"/>
            <a:ext cx="4955381" cy="142446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1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 图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</a:rPr>
              <a:t>5-7</a:t>
            </a:r>
            <a:r>
              <a:rPr lang="zh-CN" altLang="en-US" sz="21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是一个图案的一半，其中的</a:t>
            </a:r>
            <a:endParaRPr lang="en-US" altLang="zh-CN" sz="21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40000"/>
              </a:lnSpc>
            </a:pPr>
            <a:r>
              <a:rPr lang="zh-CN" altLang="en-US" sz="2100" b="1" dirty="0">
                <a:latin typeface="Times New Roman" panose="02020603050405020304" pitchFamily="18" charset="0"/>
                <a:ea typeface="宋体" panose="02010600030101010101" pitchFamily="2" charset="-122"/>
              </a:rPr>
              <a:t>虚线是这个图案的对称轴，画出这个</a:t>
            </a:r>
            <a:endParaRPr lang="en-US" altLang="zh-CN" sz="21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40000"/>
              </a:lnSpc>
            </a:pPr>
            <a:r>
              <a:rPr lang="zh-CN" altLang="en-US" sz="21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图案的另一半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en-US" altLang="zh-CN" sz="21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5363" name="Picture 19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403057" y="1931194"/>
            <a:ext cx="1570435" cy="3151585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3" name="直接连接符 2"/>
          <p:cNvCxnSpPr/>
          <p:nvPr/>
        </p:nvCxnSpPr>
        <p:spPr>
          <a:xfrm flipV="1">
            <a:off x="4267200" y="3223022"/>
            <a:ext cx="1310879" cy="2024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4799410" y="4718447"/>
            <a:ext cx="80367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 flipH="1">
            <a:off x="4267200" y="2294335"/>
            <a:ext cx="1300163" cy="9489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4274344" y="3244454"/>
            <a:ext cx="525066" cy="14739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H="1">
            <a:off x="4799410" y="2294335"/>
            <a:ext cx="778669" cy="24241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H="1">
            <a:off x="4799410" y="4162426"/>
            <a:ext cx="810816" cy="5560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4274344" y="3233737"/>
            <a:ext cx="1335881" cy="9286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15" name="圆角矩形 31"/>
          <p:cNvSpPr/>
          <p:nvPr/>
        </p:nvSpPr>
        <p:spPr>
          <a:xfrm>
            <a:off x="1283018" y="563642"/>
            <a:ext cx="1428750" cy="432197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80" tIns="34290" rIns="68580" bIns="34290" anchor="t"/>
          <a:lstStyle/>
          <a:p>
            <a:pPr algn="ctr"/>
            <a:r>
              <a:rPr lang="zh-CN" altLang="en-US" sz="2100" b="1" dirty="0">
                <a:latin typeface="Arial" panose="020B0604020202020204" pitchFamily="34" charset="0"/>
                <a:ea typeface="宋体" panose="02010600030101010101" pitchFamily="2" charset="-122"/>
              </a:rPr>
              <a:t>做一做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文本框 100"/>
          <p:cNvSpPr txBox="1"/>
          <p:nvPr/>
        </p:nvSpPr>
        <p:spPr>
          <a:xfrm>
            <a:off x="1468041" y="863203"/>
            <a:ext cx="5865019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zh-CN" altLang="en-US" sz="2100" dirty="0">
                <a:solidFill>
                  <a:srgbClr val="3C8C9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100" dirty="0">
                <a:solidFill>
                  <a:srgbClr val="3C8C9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画出</a:t>
            </a:r>
            <a:r>
              <a:rPr lang="en-US" altLang="zh-CN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△</a:t>
            </a:r>
            <a:r>
              <a:rPr lang="en-US" altLang="zh-CN" sz="2100" i="1" dirty="0">
                <a:latin typeface="Times New Roman" panose="02020603050405020304" pitchFamily="18" charset="0"/>
                <a:ea typeface="宋体" panose="02010600030101010101" pitchFamily="2" charset="-122"/>
              </a:rPr>
              <a:t>ABC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关于直线</a:t>
            </a:r>
            <a:r>
              <a:rPr lang="en-US" altLang="zh-CN" sz="2100" i="1" dirty="0">
                <a:latin typeface="Times New Roman" panose="02020603050405020304" pitchFamily="18" charset="0"/>
                <a:ea typeface="宋体" panose="02010600030101010101" pitchFamily="2" charset="-122"/>
              </a:rPr>
              <a:t>l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的对称图形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</a:rPr>
              <a:t>．</a:t>
            </a:r>
            <a:endParaRPr lang="zh-CN" altLang="en-US" sz="21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13315" name="图片 -214748261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606278" y="1202531"/>
            <a:ext cx="2946797" cy="12096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16" name="图片 -2147482612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495550" y="2671763"/>
            <a:ext cx="3163491" cy="131802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7" name="文本框 101"/>
          <p:cNvSpPr txBox="1"/>
          <p:nvPr/>
        </p:nvSpPr>
        <p:spPr>
          <a:xfrm>
            <a:off x="1483519" y="2369344"/>
            <a:ext cx="3810000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解：如图所示．</a:t>
            </a:r>
          </a:p>
        </p:txBody>
      </p:sp>
      <p:grpSp>
        <p:nvGrpSpPr>
          <p:cNvPr id="2" name="组合 8"/>
          <p:cNvGrpSpPr/>
          <p:nvPr/>
        </p:nvGrpSpPr>
        <p:grpSpPr>
          <a:xfrm>
            <a:off x="1610916" y="4086227"/>
            <a:ext cx="5722144" cy="738434"/>
            <a:chOff x="983" y="8579"/>
            <a:chExt cx="12015" cy="1550"/>
          </a:xfrm>
        </p:grpSpPr>
        <p:sp>
          <p:nvSpPr>
            <p:cNvPr id="8" name="圆角矩形 7"/>
            <p:cNvSpPr/>
            <p:nvPr/>
          </p:nvSpPr>
          <p:spPr>
            <a:xfrm>
              <a:off x="1530" y="8689"/>
              <a:ext cx="11227" cy="136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noProof="1"/>
            </a:p>
          </p:txBody>
        </p:sp>
        <p:sp>
          <p:nvSpPr>
            <p:cNvPr id="14344" name="文本框 6"/>
            <p:cNvSpPr txBox="1"/>
            <p:nvPr/>
          </p:nvSpPr>
          <p:spPr>
            <a:xfrm>
              <a:off x="983" y="8579"/>
              <a:ext cx="12015" cy="155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indent="200025"/>
              <a:r>
                <a:rPr lang="zh-CN" altLang="en-US" sz="2100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方法总结：先确定一些特殊的点，然后作这些</a:t>
              </a:r>
            </a:p>
            <a:p>
              <a:pPr indent="200025"/>
              <a:r>
                <a:rPr lang="zh-CN" altLang="en-US" sz="2100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特殊点的对称点，顺次连接即可．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357694" y="216159"/>
            <a:ext cx="2316458" cy="647224"/>
            <a:chOff x="3327445" y="196489"/>
            <a:chExt cx="3088610" cy="1003300"/>
          </a:xfrm>
        </p:grpSpPr>
        <p:pic>
          <p:nvPicPr>
            <p:cNvPr id="9" name="图片 8" descr="标题2"/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0" name="组合 9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1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zh-CN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例题讲解</a:t>
                </a:r>
              </a:p>
            </p:txBody>
          </p:sp>
          <p:cxnSp>
            <p:nvCxnSpPr>
              <p:cNvPr id="12" name="直接连接符 11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文本框 101"/>
          <p:cNvSpPr txBox="1"/>
          <p:nvPr/>
        </p:nvSpPr>
        <p:spPr>
          <a:xfrm>
            <a:off x="1200150" y="511969"/>
            <a:ext cx="6400800" cy="1231106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indent="200025">
              <a:lnSpc>
                <a:spcPct val="120000"/>
              </a:lnSpc>
            </a:pPr>
            <a:r>
              <a:rPr lang="zh-CN" altLang="en-US" sz="2100" dirty="0">
                <a:solidFill>
                  <a:srgbClr val="3C8C9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100" dirty="0">
                <a:solidFill>
                  <a:srgbClr val="3C8C9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如图，一种滑翔伞的形状是左右成轴对称</a:t>
            </a:r>
          </a:p>
          <a:p>
            <a:pPr indent="200025">
              <a:lnSpc>
                <a:spcPct val="120000"/>
              </a:lnSpc>
            </a:pP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的四边形</a:t>
            </a:r>
            <a:r>
              <a:rPr lang="en-US" altLang="zh-CN" sz="2100" i="1" dirty="0">
                <a:latin typeface="Times New Roman" panose="02020603050405020304" pitchFamily="18" charset="0"/>
                <a:ea typeface="宋体" panose="02010600030101010101" pitchFamily="2" charset="-122"/>
              </a:rPr>
              <a:t>ABCD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其中</a:t>
            </a:r>
            <a:r>
              <a:rPr lang="en-US" altLang="zh-CN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∠</a:t>
            </a:r>
            <a:r>
              <a:rPr lang="en-US" altLang="zh-CN" sz="2100" i="1" dirty="0">
                <a:latin typeface="Times New Roman" panose="02020603050405020304" pitchFamily="18" charset="0"/>
                <a:ea typeface="宋体" panose="02010600030101010101" pitchFamily="2" charset="-122"/>
              </a:rPr>
              <a:t>BAD</a:t>
            </a:r>
            <a:r>
              <a:rPr lang="zh-CN" altLang="en-US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＝</a:t>
            </a:r>
            <a:r>
              <a:rPr lang="en-US" altLang="zh-CN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150°</a:t>
            </a:r>
            <a:r>
              <a:rPr lang="zh-CN" altLang="en-US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∠</a:t>
            </a:r>
            <a:r>
              <a:rPr lang="en-US" altLang="zh-CN" sz="2100" i="1" dirty="0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zh-CN" altLang="en-US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＝</a:t>
            </a:r>
            <a:r>
              <a:rPr lang="en-US" altLang="zh-CN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40°</a:t>
            </a:r>
            <a:r>
              <a:rPr lang="zh-CN" altLang="en-US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</a:p>
          <a:p>
            <a:pPr indent="200025">
              <a:lnSpc>
                <a:spcPct val="120000"/>
              </a:lnSpc>
            </a:pP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则</a:t>
            </a:r>
            <a:r>
              <a:rPr lang="en-US" altLang="zh-CN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∠</a:t>
            </a:r>
            <a:r>
              <a:rPr lang="en-US" altLang="zh-CN" sz="2100" i="1" dirty="0">
                <a:latin typeface="Times New Roman" panose="02020603050405020304" pitchFamily="18" charset="0"/>
                <a:ea typeface="宋体" panose="02010600030101010101" pitchFamily="2" charset="-122"/>
              </a:rPr>
              <a:t>BCD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的度数是</a:t>
            </a:r>
            <a:r>
              <a:rPr lang="en-US" altLang="zh-CN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</a:rPr>
              <a:t>　　</a:t>
            </a:r>
            <a:r>
              <a:rPr lang="en-US" altLang="zh-CN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endParaRPr lang="zh-CN" altLang="en-US" sz="21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14338" name="图片 -214748262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905375" y="1489473"/>
            <a:ext cx="2177654" cy="1016794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39" name="文本框 3"/>
          <p:cNvSpPr txBox="1"/>
          <p:nvPr/>
        </p:nvSpPr>
        <p:spPr>
          <a:xfrm>
            <a:off x="1212056" y="1724025"/>
            <a:ext cx="4995863" cy="77914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indent="200025">
              <a:lnSpc>
                <a:spcPct val="110000"/>
              </a:lnSpc>
            </a:pPr>
            <a:r>
              <a:rPr lang="en-US" altLang="zh-CN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130°             B</a:t>
            </a:r>
            <a:r>
              <a:rPr lang="zh-CN" altLang="en-US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150° </a:t>
            </a:r>
          </a:p>
          <a:p>
            <a:pPr indent="200025">
              <a:lnSpc>
                <a:spcPct val="110000"/>
              </a:lnSpc>
            </a:pPr>
            <a:r>
              <a:rPr lang="en-US" altLang="zh-CN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zh-CN" altLang="en-US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40°               D</a:t>
            </a:r>
            <a:r>
              <a:rPr lang="zh-CN" altLang="en-US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65°</a:t>
            </a:r>
            <a:endParaRPr lang="zh-CN" altLang="en-US" sz="2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340" name="文本框 4"/>
          <p:cNvSpPr txBox="1"/>
          <p:nvPr/>
        </p:nvSpPr>
        <p:spPr>
          <a:xfrm>
            <a:off x="1406129" y="2578894"/>
            <a:ext cx="5772150" cy="161877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解析：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∵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这种滑翔伞的形状是左右成轴对称的</a:t>
            </a:r>
          </a:p>
          <a:p>
            <a:pPr>
              <a:lnSpc>
                <a:spcPct val="12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四边形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ABCD</a:t>
            </a:r>
            <a:r>
              <a:rPr lang="zh-CN" altLang="en-US" sz="2100" dirty="0">
                <a:solidFill>
                  <a:srgbClr val="FF0000"/>
                </a:solidFill>
                <a:latin typeface="楷体_GB2312"/>
                <a:ea typeface="楷体_GB2312"/>
              </a:rPr>
              <a:t>，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其中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∠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BAD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</a:rPr>
              <a:t>＝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150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</a:rPr>
              <a:t>°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</a:rPr>
              <a:t>，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</a:rPr>
              <a:t>∠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</a:rPr>
              <a:t>B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</a:rPr>
              <a:t>＝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40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</a:rPr>
              <a:t>°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</a:rPr>
              <a:t>，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</a:rPr>
              <a:t>∴∠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</a:rPr>
              <a:t>D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</a:rPr>
              <a:t>＝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40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</a:rPr>
              <a:t>°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</a:rPr>
              <a:t>，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</a:rPr>
              <a:t>∴∠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</a:rPr>
              <a:t>BCD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</a:rPr>
              <a:t>＝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360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</a:rPr>
              <a:t>°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－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150°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－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40°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－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40°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</a:rPr>
              <a:t>＝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130°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</a:rPr>
              <a:t>.</a:t>
            </a:r>
          </a:p>
        </p:txBody>
      </p:sp>
      <p:sp>
        <p:nvSpPr>
          <p:cNvPr id="14341" name="文本框 5"/>
          <p:cNvSpPr txBox="1"/>
          <p:nvPr/>
        </p:nvSpPr>
        <p:spPr>
          <a:xfrm>
            <a:off x="3795713" y="1340644"/>
            <a:ext cx="329565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  <p:bldP spid="14339" grpId="0"/>
      <p:bldP spid="14340" grpId="0"/>
      <p:bldP spid="143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文本框 99"/>
          <p:cNvSpPr txBox="1"/>
          <p:nvPr/>
        </p:nvSpPr>
        <p:spPr>
          <a:xfrm>
            <a:off x="1510903" y="453628"/>
            <a:ext cx="5937647" cy="972503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indent="200025">
              <a:lnSpc>
                <a:spcPct val="140000"/>
              </a:lnSpc>
            </a:pPr>
            <a:r>
              <a:rPr lang="zh-CN" altLang="en-US" sz="2100" dirty="0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2100" dirty="0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 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如图，正方形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的边长为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4cm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，则图中阴影部分的面积为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　　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endParaRPr lang="zh-CN" altLang="en-US" sz="21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6386" name="文本框 100"/>
          <p:cNvSpPr txBox="1"/>
          <p:nvPr/>
        </p:nvSpPr>
        <p:spPr>
          <a:xfrm>
            <a:off x="1976438" y="1382316"/>
            <a:ext cx="3810000" cy="174783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4cm</a:t>
            </a:r>
            <a:r>
              <a:rPr lang="en-US" altLang="zh-CN" sz="2100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endParaRPr lang="en-US" altLang="zh-CN" sz="21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8cm</a:t>
            </a:r>
            <a:r>
              <a:rPr lang="en-US" altLang="zh-CN" sz="2100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endParaRPr lang="en-US" altLang="zh-CN" sz="21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12cm</a:t>
            </a:r>
            <a:r>
              <a:rPr lang="en-US" altLang="zh-CN" sz="2100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endParaRPr lang="en-US" altLang="zh-CN" sz="21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16cm</a:t>
            </a:r>
            <a:r>
              <a:rPr lang="en-US" altLang="zh-CN" sz="2100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endParaRPr lang="zh-CN" altLang="en-US" sz="21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16387" name="图片 3" descr="LBJM323QQT1K$$6T7JPMY2V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7282" y="1382317"/>
            <a:ext cx="1588294" cy="15347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文本框 5"/>
          <p:cNvSpPr txBox="1"/>
          <p:nvPr/>
        </p:nvSpPr>
        <p:spPr>
          <a:xfrm>
            <a:off x="1606154" y="3217069"/>
            <a:ext cx="6068615" cy="132778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indent="200025" algn="just">
              <a:lnSpc>
                <a:spcPct val="130000"/>
              </a:lnSpc>
            </a:pPr>
            <a:r>
              <a:rPr lang="zh-CN" altLang="en-US" sz="21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解析：根据正方形的轴对称性可得，阴影部分的面积等于正方形</a:t>
            </a:r>
            <a:r>
              <a:rPr lang="en-US" altLang="zh-CN" sz="2100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1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面积的一半，</a:t>
            </a:r>
            <a:r>
              <a:rPr lang="en-US" altLang="zh-CN" sz="21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</a:t>
            </a:r>
            <a:r>
              <a:rPr lang="zh-CN" altLang="en-US" sz="21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正方形</a:t>
            </a:r>
            <a:r>
              <a:rPr lang="en-US" altLang="zh-CN" sz="2100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1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的边长为</a:t>
            </a:r>
            <a:r>
              <a:rPr lang="en-US" altLang="zh-CN" sz="21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4cm</a:t>
            </a:r>
            <a:r>
              <a:rPr lang="zh-CN" altLang="en-US" sz="21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1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100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zh-CN" altLang="en-US" sz="21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阴影</a:t>
            </a:r>
            <a:r>
              <a:rPr lang="zh-CN" altLang="en-US" sz="21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1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sz="21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1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÷</a:t>
            </a:r>
            <a:r>
              <a:rPr lang="en-US" altLang="zh-CN" sz="21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1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1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8(cm</a:t>
            </a:r>
            <a:r>
              <a:rPr lang="en-US" altLang="zh-CN" sz="21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1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).</a:t>
            </a:r>
            <a:r>
              <a:rPr lang="zh-CN" altLang="en-US" sz="21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故选</a:t>
            </a:r>
            <a:r>
              <a:rPr lang="en-US" altLang="zh-CN" sz="21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B.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918347" y="1039416"/>
            <a:ext cx="315278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475185" y="1477567"/>
            <a:ext cx="6153150" cy="19092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 cmpd="sng">
            <a:solidFill>
              <a:srgbClr val="CC0066"/>
            </a:solidFill>
            <a:prstDash val="dash"/>
          </a:ln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90000"/>
              </a:lnSpc>
              <a:defRPr/>
            </a:pPr>
            <a:r>
              <a:rPr lang="zh-CN" altLang="en-US" sz="2100" noProof="1">
                <a:solidFill>
                  <a:srgbClr val="008080"/>
                </a:solidFill>
                <a:latin typeface="黑体" panose="02010609060101010101" pitchFamily="49" charset="-122"/>
                <a:ea typeface="黑体" panose="02010609060101010101" pitchFamily="49" charset="-122"/>
                <a:cs typeface="仿宋_GB2312" pitchFamily="49" charset="-122"/>
              </a:rPr>
              <a:t>方法归纳</a:t>
            </a:r>
            <a:r>
              <a:rPr lang="zh-CN" altLang="en-US" sz="21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仿宋_GB2312" pitchFamily="49" charset="-122"/>
              </a:rPr>
              <a:t>：</a:t>
            </a:r>
            <a:r>
              <a:rPr lang="zh-CN" altLang="en-US" sz="2100" noProof="1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正方形是轴对称图形，在轴对称图形中求不规则的阴影部分的面积时，一般可以利用轴对称变换，将其转换为规则图形后再进行计算</a:t>
            </a:r>
            <a:r>
              <a:rPr lang="en-US" altLang="zh-CN" sz="2100" noProof="1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.</a:t>
            </a:r>
            <a:endParaRPr lang="en-US" altLang="zh-CN" sz="2100" noProof="1">
              <a:latin typeface="黑体" panose="02010609060101010101" pitchFamily="49" charset="-122"/>
              <a:ea typeface="黑体" panose="02010609060101010101" pitchFamily="49" charset="-122"/>
              <a:cs typeface="仿宋_GB2312" pitchFamily="49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1277541" y="1015126"/>
            <a:ext cx="6481751" cy="1966201"/>
            <a:chOff x="0" y="461"/>
            <a:chExt cx="13040" cy="4128"/>
          </a:xfrm>
        </p:grpSpPr>
        <p:sp>
          <p:nvSpPr>
            <p:cNvPr id="18434" name="Rectangle 9"/>
            <p:cNvSpPr/>
            <p:nvPr/>
          </p:nvSpPr>
          <p:spPr>
            <a:xfrm>
              <a:off x="0" y="461"/>
              <a:ext cx="13040" cy="182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lstStyle/>
            <a:p>
              <a:r>
                <a:rPr lang="en-US" altLang="zh-CN" sz="2100" dirty="0">
                  <a:latin typeface="黑体" panose="02010609060101010101" pitchFamily="49" charset="-122"/>
                  <a:ea typeface="黑体" panose="02010609060101010101" pitchFamily="49" charset="-122"/>
                </a:rPr>
                <a:t>1.</a:t>
              </a:r>
              <a:r>
                <a:rPr lang="zh-CN" altLang="en-US" sz="2100" dirty="0">
                  <a:latin typeface="黑体" panose="02010609060101010101" pitchFamily="49" charset="-122"/>
                  <a:ea typeface="黑体" panose="02010609060101010101" pitchFamily="49" charset="-122"/>
                </a:rPr>
                <a:t>如果两个图形关于某条直线对称，那么对应点所</a:t>
              </a:r>
            </a:p>
            <a:p>
              <a:pPr>
                <a:lnSpc>
                  <a:spcPct val="140000"/>
                </a:lnSpc>
              </a:pPr>
              <a:r>
                <a:rPr lang="zh-CN" altLang="en-US" sz="2100" dirty="0">
                  <a:latin typeface="黑体" panose="02010609060101010101" pitchFamily="49" charset="-122"/>
                  <a:ea typeface="黑体" panose="02010609060101010101" pitchFamily="49" charset="-122"/>
                </a:rPr>
                <a:t>  连的线段被</a:t>
              </a:r>
              <a:r>
                <a:rPr lang="en-US" altLang="zh-CN" sz="2100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______</a:t>
              </a:r>
              <a:r>
                <a:rPr lang="en-US" altLang="zh-CN" sz="2100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____</a:t>
              </a:r>
              <a:r>
                <a:rPr lang="zh-CN" altLang="en-US" sz="2100" dirty="0">
                  <a:latin typeface="黑体" panose="02010609060101010101" pitchFamily="49" charset="-122"/>
                  <a:ea typeface="黑体" panose="02010609060101010101" pitchFamily="49" charset="-122"/>
                </a:rPr>
                <a:t>垂直平分</a:t>
              </a:r>
              <a:r>
                <a:rPr lang="en-US" altLang="zh-CN" sz="2100" dirty="0">
                  <a:latin typeface="黑体" panose="02010609060101010101" pitchFamily="49" charset="-122"/>
                  <a:ea typeface="黑体" panose="02010609060101010101" pitchFamily="49" charset="-122"/>
                </a:rPr>
                <a:t>.</a:t>
              </a:r>
              <a:r>
                <a:rPr lang="zh-CN" altLang="en-US" sz="2100" dirty="0">
                  <a:latin typeface="黑体" panose="02010609060101010101" pitchFamily="49" charset="-122"/>
                  <a:ea typeface="黑体" panose="02010609060101010101" pitchFamily="49" charset="-122"/>
                </a:rPr>
                <a:t> </a:t>
              </a:r>
            </a:p>
          </p:txBody>
        </p:sp>
        <p:sp>
          <p:nvSpPr>
            <p:cNvPr id="18435" name="Rectangle 10"/>
            <p:cNvSpPr/>
            <p:nvPr/>
          </p:nvSpPr>
          <p:spPr>
            <a:xfrm>
              <a:off x="0" y="2292"/>
              <a:ext cx="12705" cy="229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lstStyle/>
            <a:p>
              <a:pPr>
                <a:lnSpc>
                  <a:spcPct val="180000"/>
                </a:lnSpc>
              </a:pPr>
              <a:r>
                <a:rPr lang="zh-CN" altLang="en-US" sz="2100" dirty="0">
                  <a:latin typeface="黑体" panose="02010609060101010101" pitchFamily="49" charset="-122"/>
                  <a:ea typeface="黑体" panose="02010609060101010101" pitchFamily="49" charset="-122"/>
                </a:rPr>
                <a:t>2.下图是轴对称图形，相等的线段是</a:t>
              </a:r>
              <a:r>
                <a:rPr lang="en-US" altLang="zh-CN" sz="2100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____________</a:t>
              </a:r>
            </a:p>
            <a:p>
              <a:pPr>
                <a:lnSpc>
                  <a:spcPct val="130000"/>
                </a:lnSpc>
              </a:pPr>
              <a:r>
                <a:rPr lang="en-US" altLang="zh-CN" sz="2100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  ________</a:t>
              </a:r>
              <a:r>
                <a:rPr lang="zh-CN" altLang="en-US" sz="2100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，</a:t>
              </a:r>
              <a:r>
                <a:rPr lang="zh-CN" altLang="en-US" sz="2100" dirty="0">
                  <a:latin typeface="黑体" panose="02010609060101010101" pitchFamily="49" charset="-122"/>
                  <a:ea typeface="黑体" panose="02010609060101010101" pitchFamily="49" charset="-122"/>
                </a:rPr>
                <a:t>相等的角是</a:t>
              </a:r>
              <a:r>
                <a:rPr lang="en-US" altLang="zh-CN" sz="2100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__________</a:t>
              </a:r>
              <a:r>
                <a:rPr lang="en-US" altLang="zh-CN" sz="2100" dirty="0">
                  <a:latin typeface="黑体" panose="02010609060101010101" pitchFamily="49" charset="-122"/>
                  <a:ea typeface="黑体" panose="02010609060101010101" pitchFamily="49" charset="-122"/>
                </a:rPr>
                <a:t>.</a:t>
              </a:r>
              <a:r>
                <a:rPr lang="zh-CN" altLang="en-US" sz="21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</a:p>
          </p:txBody>
        </p:sp>
      </p:grpSp>
      <p:grpSp>
        <p:nvGrpSpPr>
          <p:cNvPr id="3" name="Group 11"/>
          <p:cNvGrpSpPr/>
          <p:nvPr/>
        </p:nvGrpSpPr>
        <p:grpSpPr>
          <a:xfrm>
            <a:off x="3432573" y="3290888"/>
            <a:ext cx="1674019" cy="1493044"/>
            <a:chOff x="0" y="0"/>
            <a:chExt cx="3517" cy="3133"/>
          </a:xfrm>
        </p:grpSpPr>
        <p:sp>
          <p:nvSpPr>
            <p:cNvPr id="18437" name="Line 12"/>
            <p:cNvSpPr/>
            <p:nvPr/>
          </p:nvSpPr>
          <p:spPr>
            <a:xfrm>
              <a:off x="1814" y="0"/>
              <a:ext cx="0" cy="3133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38" name="Line 13"/>
            <p:cNvSpPr/>
            <p:nvPr/>
          </p:nvSpPr>
          <p:spPr>
            <a:xfrm>
              <a:off x="683" y="1051"/>
              <a:ext cx="565" cy="1248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39" name="Line 14"/>
            <p:cNvSpPr/>
            <p:nvPr/>
          </p:nvSpPr>
          <p:spPr>
            <a:xfrm>
              <a:off x="1815" y="1051"/>
              <a:ext cx="565" cy="1248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0" name="Line 15"/>
            <p:cNvSpPr/>
            <p:nvPr/>
          </p:nvSpPr>
          <p:spPr>
            <a:xfrm flipH="1">
              <a:off x="1247" y="1051"/>
              <a:ext cx="567" cy="1248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1" name="Line 16"/>
            <p:cNvSpPr/>
            <p:nvPr/>
          </p:nvSpPr>
          <p:spPr>
            <a:xfrm flipH="1">
              <a:off x="2380" y="1051"/>
              <a:ext cx="680" cy="1245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2" name="Text Box 17"/>
            <p:cNvSpPr txBox="1"/>
            <p:nvPr/>
          </p:nvSpPr>
          <p:spPr>
            <a:xfrm>
              <a:off x="0" y="371"/>
              <a:ext cx="568" cy="87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en-US" altLang="zh-CN" sz="2100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18443" name="Text Box 18"/>
            <p:cNvSpPr txBox="1"/>
            <p:nvPr/>
          </p:nvSpPr>
          <p:spPr>
            <a:xfrm>
              <a:off x="794" y="2105"/>
              <a:ext cx="680" cy="87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en-US" altLang="zh-CN" sz="2100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18444" name="Text Box 19"/>
            <p:cNvSpPr txBox="1"/>
            <p:nvPr/>
          </p:nvSpPr>
          <p:spPr>
            <a:xfrm>
              <a:off x="2155" y="2105"/>
              <a:ext cx="680" cy="87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en-US" altLang="zh-CN" sz="2100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</a:p>
          </p:txBody>
        </p:sp>
        <p:sp>
          <p:nvSpPr>
            <p:cNvPr id="18445" name="Text Box 20"/>
            <p:cNvSpPr txBox="1"/>
            <p:nvPr/>
          </p:nvSpPr>
          <p:spPr>
            <a:xfrm>
              <a:off x="3062" y="373"/>
              <a:ext cx="455" cy="87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en-US" altLang="zh-CN" sz="2100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D</a:t>
              </a:r>
            </a:p>
          </p:txBody>
        </p:sp>
        <p:sp>
          <p:nvSpPr>
            <p:cNvPr id="18446" name="Text Box 21"/>
            <p:cNvSpPr txBox="1"/>
            <p:nvPr/>
          </p:nvSpPr>
          <p:spPr>
            <a:xfrm>
              <a:off x="1702" y="371"/>
              <a:ext cx="505" cy="87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en-US" altLang="zh-CN" sz="2100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</a:p>
          </p:txBody>
        </p:sp>
      </p:grpSp>
      <p:sp>
        <p:nvSpPr>
          <p:cNvPr id="15375" name="文本框 12"/>
          <p:cNvSpPr txBox="1"/>
          <p:nvPr/>
        </p:nvSpPr>
        <p:spPr>
          <a:xfrm>
            <a:off x="3148013" y="1452562"/>
            <a:ext cx="937260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对称轴</a:t>
            </a:r>
          </a:p>
        </p:txBody>
      </p:sp>
      <p:sp>
        <p:nvSpPr>
          <p:cNvPr id="15376" name="文本框 13"/>
          <p:cNvSpPr txBox="1"/>
          <p:nvPr/>
        </p:nvSpPr>
        <p:spPr>
          <a:xfrm>
            <a:off x="5826919" y="2071687"/>
            <a:ext cx="1129155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endParaRPr lang="en-US" altLang="zh-CN" sz="2100" i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5377" name="文本框 15"/>
          <p:cNvSpPr txBox="1"/>
          <p:nvPr/>
        </p:nvSpPr>
        <p:spPr>
          <a:xfrm>
            <a:off x="1725216" y="2481262"/>
            <a:ext cx="965649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CE</a:t>
            </a:r>
            <a:endParaRPr lang="zh-CN" altLang="en-US" sz="21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378" name="文本框 16"/>
          <p:cNvSpPr txBox="1"/>
          <p:nvPr/>
        </p:nvSpPr>
        <p:spPr>
          <a:xfrm>
            <a:off x="4373167" y="2534841"/>
            <a:ext cx="1278731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1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511047" y="206634"/>
            <a:ext cx="2316458" cy="647224"/>
            <a:chOff x="3327445" y="196489"/>
            <a:chExt cx="3088610" cy="1003300"/>
          </a:xfrm>
        </p:grpSpPr>
        <p:pic>
          <p:nvPicPr>
            <p:cNvPr id="9" name="图片 8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0" name="组合 9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1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zh-CN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随堂训练</a:t>
                </a:r>
              </a:p>
            </p:txBody>
          </p:sp>
          <p:cxnSp>
            <p:nvCxnSpPr>
              <p:cNvPr id="12" name="直接连接符 11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5" grpId="0"/>
      <p:bldP spid="15376" grpId="0"/>
      <p:bldP spid="15377" grpId="0"/>
      <p:bldP spid="1537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5138" name="文本框 2395137"/>
          <p:cNvSpPr txBox="1"/>
          <p:nvPr/>
        </p:nvSpPr>
        <p:spPr>
          <a:xfrm>
            <a:off x="1384697" y="498872"/>
            <a:ext cx="6032897" cy="420433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algn="just">
              <a:lnSpc>
                <a:spcPct val="160000"/>
              </a:lnSpc>
            </a:pPr>
            <a:r>
              <a:rPr lang="en-US" altLang="zh-CN" sz="21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3.</a:t>
            </a:r>
            <a:r>
              <a:rPr lang="zh-CN" altLang="en-US" sz="21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如图，</a:t>
            </a:r>
            <a:r>
              <a:rPr lang="en-US" altLang="zh-CN" sz="21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△</a:t>
            </a: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1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sz="21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△</a:t>
            </a: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1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1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1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1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关于直线</a:t>
            </a: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zh-CN" altLang="en-US" sz="21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对称，则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  <a:p>
            <a:pPr algn="just">
              <a:lnSpc>
                <a:spcPct val="160000"/>
              </a:lnSpc>
            </a:pP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zh-CN" altLang="en-US" sz="21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为</a:t>
            </a:r>
            <a:r>
              <a:rPr lang="en-US" altLang="zh-CN" sz="21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______.</a:t>
            </a:r>
            <a:endParaRPr lang="en-US" altLang="zh-CN" sz="21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>
              <a:lnSpc>
                <a:spcPct val="160000"/>
              </a:lnSpc>
            </a:pPr>
            <a:endParaRPr lang="en-US" altLang="zh-CN" sz="21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>
              <a:lnSpc>
                <a:spcPct val="160000"/>
              </a:lnSpc>
            </a:pPr>
            <a:endParaRPr lang="en-US" altLang="zh-CN" sz="21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>
              <a:lnSpc>
                <a:spcPct val="160000"/>
              </a:lnSpc>
            </a:pPr>
            <a:endParaRPr lang="zh-CN" altLang="en-US" sz="21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>
              <a:lnSpc>
                <a:spcPct val="16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解析：</a:t>
            </a:r>
            <a:r>
              <a:rPr lang="zh-CN" altLang="en-US" sz="21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由轴对称的性质可得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1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=50°</a:t>
            </a:r>
            <a:r>
              <a:rPr lang="zh-CN" alt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 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1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=30°,</a:t>
            </a:r>
            <a:r>
              <a:rPr lang="zh-CN" altLang="en-US" sz="21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1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=180°</a:t>
            </a:r>
            <a:r>
              <a:rPr lang="en-US" altLang="zh-CN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－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50°</a:t>
            </a:r>
            <a:r>
              <a:rPr lang="en-US" altLang="zh-CN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－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30°=100°.</a:t>
            </a:r>
          </a:p>
        </p:txBody>
      </p:sp>
      <p:pic>
        <p:nvPicPr>
          <p:cNvPr id="17410" name="图片 2395138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54015" y="1294400"/>
            <a:ext cx="2035969" cy="1778794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411" name="文本框 1"/>
          <p:cNvSpPr txBox="1"/>
          <p:nvPr/>
        </p:nvSpPr>
        <p:spPr>
          <a:xfrm>
            <a:off x="2116931" y="1177528"/>
            <a:ext cx="803910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100°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5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95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95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5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95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95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5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95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95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文本框 2397185"/>
          <p:cNvSpPr txBox="1"/>
          <p:nvPr/>
        </p:nvSpPr>
        <p:spPr>
          <a:xfrm>
            <a:off x="1619250" y="781050"/>
            <a:ext cx="6062663" cy="908209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sz="21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4.</a:t>
            </a:r>
            <a:r>
              <a:rPr lang="zh-CN" altLang="en-US" sz="21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下面两个轴对称图形分别只画出了一半，请画</a:t>
            </a:r>
          </a:p>
          <a:p>
            <a:pPr algn="just">
              <a:lnSpc>
                <a:spcPct val="130000"/>
              </a:lnSpc>
            </a:pPr>
            <a:r>
              <a:rPr lang="zh-CN" altLang="en-US" sz="21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出它们的另一半</a:t>
            </a:r>
            <a:r>
              <a:rPr lang="en-US" altLang="zh-CN" sz="21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1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直线</a:t>
            </a: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zh-CN" altLang="en-US" sz="21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为对称轴</a:t>
            </a:r>
            <a:r>
              <a:rPr lang="en-US" altLang="zh-CN" sz="21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).</a:t>
            </a:r>
            <a:endParaRPr lang="en-US" altLang="zh-CN" sz="21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21506" name="图片 239718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325291" y="1869281"/>
            <a:ext cx="4493419" cy="1971675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1"/>
    </p:custData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文本框 2398209"/>
          <p:cNvSpPr txBox="1"/>
          <p:nvPr/>
        </p:nvSpPr>
        <p:spPr>
          <a:xfrm>
            <a:off x="1619250" y="906066"/>
            <a:ext cx="2544366" cy="64960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lnSpc>
                <a:spcPct val="18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解：如图所示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  <p:pic>
        <p:nvPicPr>
          <p:cNvPr id="22530" name="图片 239821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325291" y="1528762"/>
            <a:ext cx="4493419" cy="1985963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1"/>
    </p:custData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/>
          <p:nvPr/>
        </p:nvSpPr>
        <p:spPr>
          <a:xfrm>
            <a:off x="1494235" y="833438"/>
            <a:ext cx="5886450" cy="187642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ctr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1.如图，已知点</a:t>
            </a:r>
            <a:r>
              <a:rPr lang="zh-CN" altLang="en-US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zh-CN" altLang="en-US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直线MN同侧两点，点</a:t>
            </a:r>
            <a:r>
              <a:rPr lang="zh-CN" altLang="en-US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100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zh-CN" altLang="en-US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  <a:p>
            <a:pPr>
              <a:lnSpc>
                <a:spcPct val="140000"/>
              </a:lnSpc>
            </a:pPr>
            <a:r>
              <a:rPr lang="zh-CN" altLang="en-US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关于直线</a:t>
            </a:r>
            <a:r>
              <a:rPr lang="zh-CN" altLang="en-US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MN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对称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连接</a:t>
            </a:r>
            <a:r>
              <a:rPr lang="zh-CN" altLang="en-US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100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交直线</a:t>
            </a:r>
            <a:r>
              <a:rPr lang="zh-CN" altLang="en-US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MN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于点</a:t>
            </a:r>
            <a:r>
              <a:rPr lang="zh-CN" altLang="en-US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,连</a:t>
            </a:r>
          </a:p>
          <a:p>
            <a:pPr>
              <a:lnSpc>
                <a:spcPct val="140000"/>
              </a:lnSpc>
            </a:pP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  接</a:t>
            </a:r>
            <a:r>
              <a:rPr lang="zh-CN" altLang="en-US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AP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40000"/>
              </a:lnSpc>
            </a:pP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（1）若</a:t>
            </a:r>
            <a:r>
              <a:rPr lang="zh-CN" altLang="en-US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100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＝5cm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，则</a:t>
            </a:r>
            <a:r>
              <a:rPr lang="zh-CN" altLang="en-US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AP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+</a:t>
            </a:r>
            <a:r>
              <a:rPr lang="zh-CN" altLang="en-US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BP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的长为          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18435" name="Rectangle 3"/>
          <p:cNvSpPr/>
          <p:nvPr/>
        </p:nvSpPr>
        <p:spPr>
          <a:xfrm>
            <a:off x="6073378" y="2246710"/>
            <a:ext cx="917972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cm</a:t>
            </a:r>
          </a:p>
        </p:txBody>
      </p:sp>
      <p:sp>
        <p:nvSpPr>
          <p:cNvPr id="20483" name="Line 4"/>
          <p:cNvSpPr/>
          <p:nvPr/>
        </p:nvSpPr>
        <p:spPr>
          <a:xfrm flipV="1">
            <a:off x="5801916" y="2616994"/>
            <a:ext cx="1215628" cy="952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" name="Group 6"/>
          <p:cNvGrpSpPr/>
          <p:nvPr/>
        </p:nvGrpSpPr>
        <p:grpSpPr>
          <a:xfrm>
            <a:off x="3226594" y="2786062"/>
            <a:ext cx="2970610" cy="2116215"/>
            <a:chOff x="0" y="0"/>
            <a:chExt cx="6237" cy="4444"/>
          </a:xfrm>
        </p:grpSpPr>
        <p:sp>
          <p:nvSpPr>
            <p:cNvPr id="17415" name="Line 7"/>
            <p:cNvSpPr/>
            <p:nvPr/>
          </p:nvSpPr>
          <p:spPr>
            <a:xfrm>
              <a:off x="0" y="2382"/>
              <a:ext cx="6237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23558" name="Oval 8"/>
            <p:cNvSpPr/>
            <p:nvPr/>
          </p:nvSpPr>
          <p:spPr>
            <a:xfrm>
              <a:off x="1474" y="567"/>
              <a:ext cx="119" cy="119"/>
            </a:xfrm>
            <a:prstGeom prst="ellipse">
              <a:avLst/>
            </a:prstGeom>
            <a:solidFill>
              <a:srgbClr val="FF3300"/>
            </a:solidFill>
            <a:ln w="9525">
              <a:noFill/>
            </a:ln>
          </p:spPr>
          <p:txBody>
            <a:bodyPr anchor="ctr"/>
            <a:lstStyle/>
            <a:p>
              <a:endParaRPr lang="zh-CN" altLang="en-US" dirty="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23559" name="Oval 9"/>
            <p:cNvSpPr/>
            <p:nvPr/>
          </p:nvSpPr>
          <p:spPr>
            <a:xfrm>
              <a:off x="4309" y="681"/>
              <a:ext cx="119" cy="119"/>
            </a:xfrm>
            <a:prstGeom prst="ellipse">
              <a:avLst/>
            </a:prstGeom>
            <a:solidFill>
              <a:srgbClr val="FF3300"/>
            </a:solidFill>
            <a:ln w="9525">
              <a:noFill/>
            </a:ln>
          </p:spPr>
          <p:txBody>
            <a:bodyPr anchor="ctr"/>
            <a:lstStyle/>
            <a:p>
              <a:endParaRPr lang="zh-CN" altLang="en-US" dirty="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23560" name="Oval 10"/>
            <p:cNvSpPr/>
            <p:nvPr/>
          </p:nvSpPr>
          <p:spPr>
            <a:xfrm>
              <a:off x="2917" y="2290"/>
              <a:ext cx="119" cy="119"/>
            </a:xfrm>
            <a:prstGeom prst="ellipse">
              <a:avLst/>
            </a:prstGeom>
            <a:solidFill>
              <a:srgbClr val="FF3300"/>
            </a:solidFill>
            <a:ln w="9525">
              <a:noFill/>
            </a:ln>
          </p:spPr>
          <p:txBody>
            <a:bodyPr anchor="ctr"/>
            <a:lstStyle/>
            <a:p>
              <a:endParaRPr lang="zh-CN" altLang="en-US" dirty="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23561" name="Oval 11"/>
            <p:cNvSpPr/>
            <p:nvPr/>
          </p:nvSpPr>
          <p:spPr>
            <a:xfrm>
              <a:off x="1494" y="3960"/>
              <a:ext cx="119" cy="119"/>
            </a:xfrm>
            <a:prstGeom prst="ellipse">
              <a:avLst/>
            </a:prstGeom>
            <a:solidFill>
              <a:srgbClr val="FF3300"/>
            </a:solidFill>
            <a:ln w="9525">
              <a:noFill/>
            </a:ln>
          </p:spPr>
          <p:txBody>
            <a:bodyPr anchor="ctr"/>
            <a:lstStyle/>
            <a:p>
              <a:endParaRPr lang="zh-CN" altLang="en-US" dirty="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cxnSp>
          <p:nvCxnSpPr>
            <p:cNvPr id="17420" name="AutoShape 12"/>
            <p:cNvCxnSpPr/>
            <p:nvPr/>
          </p:nvCxnSpPr>
          <p:spPr>
            <a:xfrm>
              <a:off x="1532" y="635"/>
              <a:ext cx="30" cy="3452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421" name="AutoShape 13"/>
            <p:cNvCxnSpPr/>
            <p:nvPr/>
          </p:nvCxnSpPr>
          <p:spPr>
            <a:xfrm flipV="1">
              <a:off x="1570" y="750"/>
              <a:ext cx="2782" cy="3282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422" name="AutoShape 14"/>
            <p:cNvCxnSpPr/>
            <p:nvPr/>
          </p:nvCxnSpPr>
          <p:spPr>
            <a:xfrm>
              <a:off x="1560" y="617"/>
              <a:ext cx="1370" cy="1715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3565" name="Text Box 15"/>
            <p:cNvSpPr txBox="1"/>
            <p:nvPr/>
          </p:nvSpPr>
          <p:spPr>
            <a:xfrm>
              <a:off x="794" y="0"/>
              <a:ext cx="807" cy="87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zh-CN" altLang="en-US" sz="2100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23566" name="Text Box 16"/>
            <p:cNvSpPr txBox="1"/>
            <p:nvPr/>
          </p:nvSpPr>
          <p:spPr>
            <a:xfrm>
              <a:off x="4346" y="71"/>
              <a:ext cx="807" cy="77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zh-CN" altLang="en-US" sz="1800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23567" name="Text Box 17"/>
            <p:cNvSpPr txBox="1"/>
            <p:nvPr/>
          </p:nvSpPr>
          <p:spPr>
            <a:xfrm>
              <a:off x="2835" y="2268"/>
              <a:ext cx="807" cy="87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zh-CN" altLang="en-US" sz="2100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P</a:t>
              </a:r>
            </a:p>
          </p:txBody>
        </p:sp>
        <p:sp>
          <p:nvSpPr>
            <p:cNvPr id="23568" name="Text Box 18"/>
            <p:cNvSpPr txBox="1"/>
            <p:nvPr/>
          </p:nvSpPr>
          <p:spPr>
            <a:xfrm>
              <a:off x="758" y="3571"/>
              <a:ext cx="1170" cy="87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zh-CN" altLang="en-US" sz="2100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zh-CN" altLang="en-US" sz="2100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23569" name="Text Box 19"/>
            <p:cNvSpPr txBox="1"/>
            <p:nvPr/>
          </p:nvSpPr>
          <p:spPr>
            <a:xfrm>
              <a:off x="5003" y="2268"/>
              <a:ext cx="807" cy="87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zh-CN" altLang="en-US" sz="2100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N</a:t>
              </a:r>
            </a:p>
          </p:txBody>
        </p:sp>
        <p:sp>
          <p:nvSpPr>
            <p:cNvPr id="23570" name="Text Box 20"/>
            <p:cNvSpPr txBox="1"/>
            <p:nvPr/>
          </p:nvSpPr>
          <p:spPr>
            <a:xfrm>
              <a:off x="29" y="2286"/>
              <a:ext cx="807" cy="87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zh-CN" altLang="en-US" sz="2100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M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511047" y="206634"/>
            <a:ext cx="2316458" cy="647224"/>
            <a:chOff x="3327445" y="196489"/>
            <a:chExt cx="3088610" cy="1003300"/>
          </a:xfrm>
        </p:grpSpPr>
        <p:pic>
          <p:nvPicPr>
            <p:cNvPr id="9" name="图片 8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0" name="组合 9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1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zh-CN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拓展提升</a:t>
                </a:r>
              </a:p>
            </p:txBody>
          </p:sp>
          <p:cxnSp>
            <p:nvCxnSpPr>
              <p:cNvPr id="12" name="直接连接符 11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/>
      <p:bldP spid="184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741076" y="752893"/>
            <a:ext cx="2316458" cy="647224"/>
            <a:chOff x="3327445" y="196489"/>
            <a:chExt cx="3088610" cy="1003300"/>
          </a:xfrm>
        </p:grpSpPr>
        <p:pic>
          <p:nvPicPr>
            <p:cNvPr id="9" name="图片 8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0" name="组合 9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1" name="TextBox 2"/>
              <p:cNvSpPr txBox="1"/>
              <p:nvPr/>
            </p:nvSpPr>
            <p:spPr>
              <a:xfrm>
                <a:off x="1809" y="782"/>
                <a:ext cx="3942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学 习 目 标</a:t>
                </a:r>
              </a:p>
            </p:txBody>
          </p:sp>
          <p:cxnSp>
            <p:nvCxnSpPr>
              <p:cNvPr id="12" name="直接连接符 11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3" name="矩形 12"/>
          <p:cNvSpPr/>
          <p:nvPr/>
        </p:nvSpPr>
        <p:spPr>
          <a:xfrm>
            <a:off x="864402" y="2029801"/>
            <a:ext cx="189021" cy="238424"/>
          </a:xfrm>
          <a:prstGeom prst="rect">
            <a:avLst/>
          </a:prstGeom>
          <a:solidFill>
            <a:srgbClr val="66C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1800" b="1" dirty="0">
                <a:solidFill>
                  <a:schemeClr val="tx1"/>
                </a:solidFill>
              </a:rPr>
              <a:t>1</a:t>
            </a:r>
            <a:endParaRPr lang="zh-CN" altLang="en-US" sz="1800" b="1" dirty="0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64402" y="2824682"/>
            <a:ext cx="189021" cy="238424"/>
          </a:xfrm>
          <a:prstGeom prst="rect">
            <a:avLst/>
          </a:prstGeom>
          <a:solidFill>
            <a:srgbClr val="66C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1800" b="1" dirty="0">
                <a:solidFill>
                  <a:schemeClr val="tx1"/>
                </a:solidFill>
              </a:rPr>
              <a:t>2</a:t>
            </a:r>
            <a:endParaRPr lang="zh-CN" altLang="en-US" sz="1800" b="1" dirty="0">
              <a:solidFill>
                <a:schemeClr val="tx1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1173012" y="1884431"/>
            <a:ext cx="6181704" cy="48387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探索</a:t>
            </a:r>
            <a:r>
              <a:rPr lang="zh-CN" altLang="en-US" sz="1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并掌握</a:t>
            </a:r>
            <a:r>
              <a:rPr lang="en-US" altLang="zh-CN" sz="1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轴对称的性质</a:t>
            </a:r>
            <a:r>
              <a:rPr lang="en-US" altLang="zh-CN" sz="1800" dirty="0"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r>
              <a:rPr lang="zh-CN" altLang="en-US" sz="1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（重点）</a:t>
            </a:r>
          </a:p>
        </p:txBody>
      </p:sp>
      <p:sp>
        <p:nvSpPr>
          <p:cNvPr id="3" name="矩形 2"/>
          <p:cNvSpPr/>
          <p:nvPr/>
        </p:nvSpPr>
        <p:spPr>
          <a:xfrm>
            <a:off x="1173012" y="2686051"/>
            <a:ext cx="6662738" cy="4557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1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会利用轴对称的性质作对称点、对称图形、对称轴等</a:t>
            </a:r>
            <a:r>
              <a:rPr lang="en-US" altLang="zh-CN" sz="1800" dirty="0">
                <a:latin typeface="黑体" panose="02010609060101010101" pitchFamily="49" charset="-122"/>
                <a:ea typeface="黑体" panose="02010609060101010101" pitchFamily="49" charset="-122"/>
              </a:rPr>
              <a:t>. </a:t>
            </a:r>
            <a:r>
              <a:rPr lang="en-US" altLang="zh-CN" sz="1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难点）</a:t>
            </a: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4" grpId="0" bldLvl="0" animBg="1"/>
      <p:bldP spid="2" grpId="0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/>
          <p:nvPr/>
        </p:nvSpPr>
        <p:spPr>
          <a:xfrm>
            <a:off x="834390" y="564357"/>
            <a:ext cx="7081838" cy="200644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）某乡为了解决所辖范围内张家村</a:t>
            </a:r>
            <a:r>
              <a:rPr lang="zh-CN" altLang="en-US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和李家村</a:t>
            </a:r>
            <a:r>
              <a:rPr lang="zh-CN" altLang="en-US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的饮水问题，决定在河</a:t>
            </a:r>
            <a:r>
              <a:rPr lang="zh-CN" altLang="en-US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MN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边打开一个缺口</a:t>
            </a:r>
            <a:r>
              <a:rPr lang="zh-CN" altLang="en-US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将河水引入到张家村</a:t>
            </a:r>
            <a:r>
              <a:rPr lang="zh-CN" altLang="en-US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和李家村</a:t>
            </a:r>
            <a:r>
              <a:rPr lang="zh-CN" altLang="en-US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为了节约资金，使修建的水渠最短，应将缺口</a:t>
            </a:r>
            <a:r>
              <a:rPr lang="zh-CN" altLang="en-US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修建在哪里?请你利用所学知识解决这一问题，并用红色线段画出水渠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4578" name="Line 3"/>
          <p:cNvSpPr/>
          <p:nvPr/>
        </p:nvSpPr>
        <p:spPr>
          <a:xfrm>
            <a:off x="2715578" y="3962400"/>
            <a:ext cx="2969419" cy="0"/>
          </a:xfrm>
          <a:prstGeom prst="line">
            <a:avLst/>
          </a:prstGeom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579" name="Oval 4"/>
          <p:cNvSpPr/>
          <p:nvPr/>
        </p:nvSpPr>
        <p:spPr>
          <a:xfrm>
            <a:off x="3416856" y="3098007"/>
            <a:ext cx="57150" cy="55960"/>
          </a:xfrm>
          <a:prstGeom prst="ellipse">
            <a:avLst/>
          </a:prstGeom>
          <a:solidFill>
            <a:srgbClr val="FF3300"/>
          </a:solidFill>
          <a:ln w="9525">
            <a:noFill/>
          </a:ln>
        </p:spPr>
        <p:txBody>
          <a:bodyPr lIns="68580" tIns="34290" rIns="68580" bIns="34290" anchor="ctr"/>
          <a:lstStyle/>
          <a:p>
            <a:endParaRPr lang="zh-CN" altLang="en-US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4580" name="Oval 5"/>
          <p:cNvSpPr/>
          <p:nvPr/>
        </p:nvSpPr>
        <p:spPr>
          <a:xfrm>
            <a:off x="4767025" y="3151585"/>
            <a:ext cx="57150" cy="57150"/>
          </a:xfrm>
          <a:prstGeom prst="ellipse">
            <a:avLst/>
          </a:prstGeom>
          <a:solidFill>
            <a:srgbClr val="FF3300"/>
          </a:solidFill>
          <a:ln w="9525">
            <a:noFill/>
          </a:ln>
        </p:spPr>
        <p:txBody>
          <a:bodyPr lIns="68580" tIns="34290" rIns="68580" bIns="34290" anchor="ctr"/>
          <a:lstStyle/>
          <a:p>
            <a:endParaRPr lang="zh-CN" altLang="en-US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cxnSp>
        <p:nvCxnSpPr>
          <p:cNvPr id="20486" name="AutoShape 6"/>
          <p:cNvCxnSpPr/>
          <p:nvPr/>
        </p:nvCxnSpPr>
        <p:spPr>
          <a:xfrm>
            <a:off x="3439477" y="3113485"/>
            <a:ext cx="14288" cy="1644253"/>
          </a:xfrm>
          <a:prstGeom prst="straightConnector1">
            <a:avLst/>
          </a:prstGeom>
          <a:ln w="28575" cap="flat" cmpd="sng">
            <a:solidFill>
              <a:srgbClr val="FFFF00"/>
            </a:solidFill>
            <a:prstDash val="sysDot"/>
            <a:round/>
            <a:headEnd type="none" w="med" len="med"/>
            <a:tailEnd type="none" w="med" len="med"/>
          </a:ln>
        </p:spPr>
      </p:cxnSp>
      <p:cxnSp>
        <p:nvCxnSpPr>
          <p:cNvPr id="20487" name="AutoShape 7"/>
          <p:cNvCxnSpPr/>
          <p:nvPr/>
        </p:nvCxnSpPr>
        <p:spPr>
          <a:xfrm flipV="1">
            <a:off x="3463290" y="3175398"/>
            <a:ext cx="1323975" cy="1563290"/>
          </a:xfrm>
          <a:prstGeom prst="straightConnector1">
            <a:avLst/>
          </a:prstGeom>
          <a:ln w="28575" cap="flat" cmpd="sng">
            <a:solidFill>
              <a:srgbClr val="FFFF00"/>
            </a:solidFill>
            <a:prstDash val="sysDot"/>
            <a:round/>
            <a:headEnd type="none" w="med" len="med"/>
            <a:tailEnd type="none" w="med" len="med"/>
          </a:ln>
        </p:spPr>
      </p:cxnSp>
      <p:cxnSp>
        <p:nvCxnSpPr>
          <p:cNvPr id="20488" name="AutoShape 8"/>
          <p:cNvCxnSpPr/>
          <p:nvPr/>
        </p:nvCxnSpPr>
        <p:spPr>
          <a:xfrm>
            <a:off x="3463290" y="3143250"/>
            <a:ext cx="653654" cy="815579"/>
          </a:xfrm>
          <a:prstGeom prst="straightConnector1">
            <a:avLst/>
          </a:prstGeom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4584" name="Text Box 9"/>
          <p:cNvSpPr txBox="1"/>
          <p:nvPr/>
        </p:nvSpPr>
        <p:spPr>
          <a:xfrm>
            <a:off x="3093006" y="2827735"/>
            <a:ext cx="384572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zh-CN" altLang="en-US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24585" name="Text Box 10"/>
          <p:cNvSpPr txBox="1"/>
          <p:nvPr/>
        </p:nvSpPr>
        <p:spPr>
          <a:xfrm>
            <a:off x="4784884" y="2861072"/>
            <a:ext cx="384572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zh-CN" altLang="en-US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  <p:grpSp>
        <p:nvGrpSpPr>
          <p:cNvPr id="2" name="Group 11"/>
          <p:cNvGrpSpPr/>
          <p:nvPr/>
        </p:nvGrpSpPr>
        <p:grpSpPr>
          <a:xfrm>
            <a:off x="4089559" y="3952875"/>
            <a:ext cx="401241" cy="421033"/>
            <a:chOff x="0" y="0"/>
            <a:chExt cx="842" cy="883"/>
          </a:xfrm>
        </p:grpSpPr>
        <p:sp>
          <p:nvSpPr>
            <p:cNvPr id="24587" name="Oval 12"/>
            <p:cNvSpPr/>
            <p:nvPr/>
          </p:nvSpPr>
          <p:spPr>
            <a:xfrm>
              <a:off x="0" y="0"/>
              <a:ext cx="119" cy="119"/>
            </a:xfrm>
            <a:prstGeom prst="ellipse">
              <a:avLst/>
            </a:prstGeom>
            <a:solidFill>
              <a:srgbClr val="FF3300"/>
            </a:solidFill>
            <a:ln w="9525">
              <a:noFill/>
            </a:ln>
          </p:spPr>
          <p:txBody>
            <a:bodyPr anchor="ctr"/>
            <a:lstStyle/>
            <a:p>
              <a:endParaRPr lang="zh-CN" altLang="en-US" sz="2100" i="1" dirty="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24588" name="Text Box 13"/>
            <p:cNvSpPr txBox="1"/>
            <p:nvPr/>
          </p:nvSpPr>
          <p:spPr>
            <a:xfrm>
              <a:off x="35" y="12"/>
              <a:ext cx="807" cy="87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zh-CN" altLang="en-US" sz="2100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P</a:t>
              </a:r>
            </a:p>
          </p:txBody>
        </p:sp>
      </p:grpSp>
      <p:sp>
        <p:nvSpPr>
          <p:cNvPr id="24589" name="Text Box 14"/>
          <p:cNvSpPr txBox="1"/>
          <p:nvPr/>
        </p:nvSpPr>
        <p:spPr>
          <a:xfrm>
            <a:off x="2728675" y="3915966"/>
            <a:ext cx="384572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zh-CN" altLang="en-US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</a:p>
        </p:txBody>
      </p:sp>
      <p:cxnSp>
        <p:nvCxnSpPr>
          <p:cNvPr id="20495" name="AutoShape 15"/>
          <p:cNvCxnSpPr/>
          <p:nvPr/>
        </p:nvCxnSpPr>
        <p:spPr>
          <a:xfrm flipH="1">
            <a:off x="4119325" y="3189685"/>
            <a:ext cx="665559" cy="775097"/>
          </a:xfrm>
          <a:prstGeom prst="straightConnector1">
            <a:avLst/>
          </a:prstGeom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24591" name="Group 16"/>
          <p:cNvGrpSpPr/>
          <p:nvPr/>
        </p:nvGrpSpPr>
        <p:grpSpPr>
          <a:xfrm>
            <a:off x="2715578" y="2836069"/>
            <a:ext cx="2969419" cy="1504232"/>
            <a:chOff x="0" y="0"/>
            <a:chExt cx="6235" cy="3159"/>
          </a:xfrm>
        </p:grpSpPr>
        <p:sp>
          <p:nvSpPr>
            <p:cNvPr id="24592" name="Text Box 17"/>
            <p:cNvSpPr txBox="1"/>
            <p:nvPr/>
          </p:nvSpPr>
          <p:spPr>
            <a:xfrm>
              <a:off x="5002" y="2251"/>
              <a:ext cx="807" cy="87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zh-CN" altLang="en-US" sz="2100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N</a:t>
              </a:r>
            </a:p>
          </p:txBody>
        </p:sp>
        <p:sp>
          <p:nvSpPr>
            <p:cNvPr id="24593" name="Line 18"/>
            <p:cNvSpPr/>
            <p:nvPr/>
          </p:nvSpPr>
          <p:spPr>
            <a:xfrm>
              <a:off x="0" y="2382"/>
              <a:ext cx="6235" cy="1"/>
            </a:xfrm>
            <a:prstGeom prst="line">
              <a:avLst/>
            </a:prstGeom>
            <a:ln w="28575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4" name="Oval 19"/>
            <p:cNvSpPr/>
            <p:nvPr/>
          </p:nvSpPr>
          <p:spPr>
            <a:xfrm>
              <a:off x="1473" y="567"/>
              <a:ext cx="119" cy="119"/>
            </a:xfrm>
            <a:prstGeom prst="ellipse">
              <a:avLst/>
            </a:prstGeom>
            <a:solidFill>
              <a:srgbClr val="FF3300"/>
            </a:solidFill>
            <a:ln w="9525">
              <a:noFill/>
            </a:ln>
          </p:spPr>
          <p:txBody>
            <a:bodyPr anchor="ctr"/>
            <a:lstStyle/>
            <a:p>
              <a:endParaRPr lang="zh-CN" altLang="en-US" dirty="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24595" name="Oval 20"/>
            <p:cNvSpPr/>
            <p:nvPr/>
          </p:nvSpPr>
          <p:spPr>
            <a:xfrm>
              <a:off x="4308" y="681"/>
              <a:ext cx="119" cy="119"/>
            </a:xfrm>
            <a:prstGeom prst="ellipse">
              <a:avLst/>
            </a:prstGeom>
            <a:solidFill>
              <a:srgbClr val="FF3300"/>
            </a:solidFill>
            <a:ln w="9525">
              <a:noFill/>
            </a:ln>
          </p:spPr>
          <p:txBody>
            <a:bodyPr anchor="ctr"/>
            <a:lstStyle/>
            <a:p>
              <a:endParaRPr lang="zh-CN" altLang="en-US" dirty="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24596" name="Text Box 21"/>
            <p:cNvSpPr txBox="1"/>
            <p:nvPr/>
          </p:nvSpPr>
          <p:spPr>
            <a:xfrm>
              <a:off x="793" y="0"/>
              <a:ext cx="807" cy="87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zh-CN" altLang="en-US" sz="2100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24597" name="Text Box 22"/>
            <p:cNvSpPr txBox="1"/>
            <p:nvPr/>
          </p:nvSpPr>
          <p:spPr>
            <a:xfrm>
              <a:off x="4345" y="30"/>
              <a:ext cx="807" cy="87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zh-CN" altLang="en-US" sz="2100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24598" name="Text Box 23"/>
            <p:cNvSpPr txBox="1"/>
            <p:nvPr/>
          </p:nvSpPr>
          <p:spPr>
            <a:xfrm>
              <a:off x="28" y="2286"/>
              <a:ext cx="807" cy="87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zh-CN" altLang="en-US" sz="2100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M</a:t>
              </a:r>
            </a:p>
          </p:txBody>
        </p:sp>
      </p:grpSp>
      <p:grpSp>
        <p:nvGrpSpPr>
          <p:cNvPr id="4" name="Group 24"/>
          <p:cNvGrpSpPr/>
          <p:nvPr/>
        </p:nvGrpSpPr>
        <p:grpSpPr>
          <a:xfrm>
            <a:off x="3094196" y="4531519"/>
            <a:ext cx="557213" cy="415601"/>
            <a:chOff x="0" y="0"/>
            <a:chExt cx="1170" cy="870"/>
          </a:xfrm>
        </p:grpSpPr>
        <p:sp>
          <p:nvSpPr>
            <p:cNvPr id="24600" name="Oval 25"/>
            <p:cNvSpPr/>
            <p:nvPr/>
          </p:nvSpPr>
          <p:spPr>
            <a:xfrm>
              <a:off x="717" y="398"/>
              <a:ext cx="119" cy="119"/>
            </a:xfrm>
            <a:prstGeom prst="ellipse">
              <a:avLst/>
            </a:prstGeom>
            <a:solidFill>
              <a:srgbClr val="FF3300"/>
            </a:solidFill>
            <a:ln w="9525">
              <a:noFill/>
            </a:ln>
          </p:spPr>
          <p:txBody>
            <a:bodyPr anchor="ctr"/>
            <a:lstStyle/>
            <a:p>
              <a:endParaRPr lang="zh-CN" altLang="en-US" dirty="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24601" name="Text Box 26"/>
            <p:cNvSpPr txBox="1"/>
            <p:nvPr/>
          </p:nvSpPr>
          <p:spPr>
            <a:xfrm>
              <a:off x="0" y="0"/>
              <a:ext cx="1170" cy="87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zh-CN" altLang="en-US" sz="2100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zh-CN" altLang="en-US" sz="2100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矩形 12292"/>
          <p:cNvSpPr/>
          <p:nvPr/>
        </p:nvSpPr>
        <p:spPr>
          <a:xfrm>
            <a:off x="1279446" y="546295"/>
            <a:ext cx="6103144" cy="174783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ctr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如图，已知点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是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AOB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内任意一点，点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  <a:r>
              <a:rPr lang="en-US" altLang="zh-CN" sz="2100" baseline="-250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</a:p>
          <a:p>
            <a:pPr algn="just">
              <a:lnSpc>
                <a:spcPct val="130000"/>
              </a:lnSpc>
            </a:pP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关于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OA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对称，点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  <a:r>
              <a:rPr lang="en-US" altLang="zh-CN" sz="2100" baseline="-250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关于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OB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对称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连接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  <a:r>
              <a:rPr lang="en-US" altLang="zh-CN" sz="2100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  <a:r>
              <a:rPr lang="en-US" altLang="zh-CN" sz="2100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100" baseline="-25000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分</a:t>
            </a:r>
          </a:p>
          <a:p>
            <a:pPr algn="just">
              <a:lnSpc>
                <a:spcPct val="130000"/>
              </a:lnSpc>
            </a:pP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别交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OA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OB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于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， 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连接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PC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PD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若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  <a:r>
              <a:rPr lang="en-US" altLang="zh-CN" sz="2100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  <a:r>
              <a:rPr lang="en-US" altLang="zh-CN" sz="2100" baseline="-250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10cm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  <a:p>
            <a:pPr algn="just">
              <a:lnSpc>
                <a:spcPct val="130000"/>
              </a:lnSpc>
            </a:pP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则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△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PCD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的周长为       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12294" name="矩形 12293"/>
          <p:cNvSpPr/>
          <p:nvPr/>
        </p:nvSpPr>
        <p:spPr>
          <a:xfrm>
            <a:off x="3496390" y="1883367"/>
            <a:ext cx="738023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10cm</a:t>
            </a:r>
          </a:p>
        </p:txBody>
      </p:sp>
      <p:sp>
        <p:nvSpPr>
          <p:cNvPr id="25603" name="直接连接符 12294"/>
          <p:cNvSpPr/>
          <p:nvPr/>
        </p:nvSpPr>
        <p:spPr>
          <a:xfrm>
            <a:off x="3496390" y="2208408"/>
            <a:ext cx="864394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04" name="文本框 12300"/>
          <p:cNvSpPr txBox="1"/>
          <p:nvPr/>
        </p:nvSpPr>
        <p:spPr>
          <a:xfrm>
            <a:off x="3771900" y="2231232"/>
            <a:ext cx="397669" cy="530066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en-US" altLang="zh-CN" sz="3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25605" name="文本框 12301"/>
          <p:cNvSpPr txBox="1"/>
          <p:nvPr/>
        </p:nvSpPr>
        <p:spPr>
          <a:xfrm>
            <a:off x="4463654" y="4356498"/>
            <a:ext cx="326231" cy="530066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en-US" altLang="zh-CN" sz="3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25606" name="文本框 12315"/>
          <p:cNvSpPr txBox="1"/>
          <p:nvPr/>
        </p:nvSpPr>
        <p:spPr>
          <a:xfrm>
            <a:off x="4573191" y="4493419"/>
            <a:ext cx="657225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P</a:t>
            </a:r>
            <a:r>
              <a:rPr lang="en-US" altLang="zh-CN" sz="2100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</a:p>
        </p:txBody>
      </p:sp>
      <p:grpSp>
        <p:nvGrpSpPr>
          <p:cNvPr id="25607" name="组合 2"/>
          <p:cNvGrpSpPr/>
          <p:nvPr/>
        </p:nvGrpSpPr>
        <p:grpSpPr>
          <a:xfrm>
            <a:off x="2357438" y="2464594"/>
            <a:ext cx="3726656" cy="2268141"/>
            <a:chOff x="2550" y="5627"/>
            <a:chExt cx="7825" cy="4763"/>
          </a:xfrm>
        </p:grpSpPr>
        <p:sp>
          <p:nvSpPr>
            <p:cNvPr id="25608" name="直接连接符 12295"/>
            <p:cNvSpPr/>
            <p:nvPr/>
          </p:nvSpPr>
          <p:spPr>
            <a:xfrm flipV="1">
              <a:off x="3345" y="6307"/>
              <a:ext cx="4650" cy="3175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09" name="直接连接符 12296"/>
            <p:cNvSpPr/>
            <p:nvPr/>
          </p:nvSpPr>
          <p:spPr>
            <a:xfrm>
              <a:off x="3345" y="9482"/>
              <a:ext cx="703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10" name="文本框 12298"/>
            <p:cNvSpPr txBox="1"/>
            <p:nvPr/>
          </p:nvSpPr>
          <p:spPr>
            <a:xfrm>
              <a:off x="7364" y="7939"/>
              <a:ext cx="734" cy="87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100" i="1" dirty="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P</a:t>
              </a:r>
              <a:endParaRPr lang="en-US" altLang="zh-CN" sz="21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5611" name="文本框 12299"/>
            <p:cNvSpPr txBox="1"/>
            <p:nvPr/>
          </p:nvSpPr>
          <p:spPr>
            <a:xfrm>
              <a:off x="6937" y="8007"/>
              <a:ext cx="590" cy="116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30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.</a:t>
              </a:r>
            </a:p>
          </p:txBody>
        </p:sp>
        <p:sp>
          <p:nvSpPr>
            <p:cNvPr id="25612" name="直接连接符 12302"/>
            <p:cNvSpPr/>
            <p:nvPr/>
          </p:nvSpPr>
          <p:spPr>
            <a:xfrm>
              <a:off x="7180" y="8785"/>
              <a:ext cx="20" cy="149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dash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13" name="直接连接符 12308"/>
            <p:cNvSpPr/>
            <p:nvPr/>
          </p:nvSpPr>
          <p:spPr>
            <a:xfrm flipH="1" flipV="1">
              <a:off x="5725" y="5852"/>
              <a:ext cx="1475" cy="295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dash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14" name="直接连接符 12309"/>
            <p:cNvSpPr/>
            <p:nvPr/>
          </p:nvSpPr>
          <p:spPr>
            <a:xfrm>
              <a:off x="5695" y="5855"/>
              <a:ext cx="1505" cy="4535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15" name="直接连接符 12311"/>
            <p:cNvSpPr/>
            <p:nvPr/>
          </p:nvSpPr>
          <p:spPr>
            <a:xfrm rot="-240000" flipH="1" flipV="1">
              <a:off x="6266" y="7461"/>
              <a:ext cx="856" cy="1315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16" name="直接连接符 12312"/>
            <p:cNvSpPr/>
            <p:nvPr/>
          </p:nvSpPr>
          <p:spPr>
            <a:xfrm flipV="1">
              <a:off x="6860" y="8785"/>
              <a:ext cx="292" cy="698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17" name="直接连接符 12314"/>
            <p:cNvSpPr/>
            <p:nvPr/>
          </p:nvSpPr>
          <p:spPr>
            <a:xfrm>
              <a:off x="3345" y="9482"/>
              <a:ext cx="7030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18" name="文本框 12316"/>
            <p:cNvSpPr txBox="1"/>
            <p:nvPr/>
          </p:nvSpPr>
          <p:spPr>
            <a:xfrm>
              <a:off x="4817" y="5627"/>
              <a:ext cx="923" cy="87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100" i="1" dirty="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P</a:t>
              </a:r>
              <a:r>
                <a:rPr lang="en-US" altLang="zh-CN" sz="2100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25619" name="文本框 12317"/>
            <p:cNvSpPr txBox="1"/>
            <p:nvPr/>
          </p:nvSpPr>
          <p:spPr>
            <a:xfrm>
              <a:off x="5272" y="6987"/>
              <a:ext cx="765" cy="87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100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</a:p>
          </p:txBody>
        </p:sp>
        <p:sp>
          <p:nvSpPr>
            <p:cNvPr id="25620" name="文本框 12318"/>
            <p:cNvSpPr txBox="1"/>
            <p:nvPr/>
          </p:nvSpPr>
          <p:spPr>
            <a:xfrm>
              <a:off x="6065" y="9370"/>
              <a:ext cx="795" cy="87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100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D</a:t>
              </a:r>
            </a:p>
          </p:txBody>
        </p:sp>
        <p:sp>
          <p:nvSpPr>
            <p:cNvPr id="25621" name="文本框 12319"/>
            <p:cNvSpPr txBox="1"/>
            <p:nvPr/>
          </p:nvSpPr>
          <p:spPr>
            <a:xfrm>
              <a:off x="9355" y="8687"/>
              <a:ext cx="734" cy="87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100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25622" name="文本框 12320"/>
            <p:cNvSpPr txBox="1"/>
            <p:nvPr/>
          </p:nvSpPr>
          <p:spPr>
            <a:xfrm>
              <a:off x="7767" y="6307"/>
              <a:ext cx="734" cy="87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100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25623" name="文本框 12321"/>
            <p:cNvSpPr txBox="1"/>
            <p:nvPr/>
          </p:nvSpPr>
          <p:spPr>
            <a:xfrm>
              <a:off x="2550" y="9030"/>
              <a:ext cx="787" cy="87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en-US" altLang="zh-CN" sz="2100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O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624466" y="438355"/>
            <a:ext cx="2316458" cy="647224"/>
            <a:chOff x="3327445" y="196489"/>
            <a:chExt cx="3088610" cy="1003300"/>
          </a:xfrm>
        </p:grpSpPr>
        <p:pic>
          <p:nvPicPr>
            <p:cNvPr id="14" name="图片 13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5" name="组合 14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6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课堂小结</a:t>
                </a:r>
              </a:p>
            </p:txBody>
          </p:sp>
          <p:cxnSp>
            <p:nvCxnSpPr>
              <p:cNvPr id="17" name="直接连接符 16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79671" y="2582228"/>
            <a:ext cx="966788" cy="62245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18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轴对称的性质</a:t>
            </a:r>
            <a:endParaRPr lang="zh-CN" altLang="en-US" sz="1800" b="1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478882" y="1458278"/>
            <a:ext cx="3387566" cy="62245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18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1.</a:t>
            </a:r>
            <a:r>
              <a:rPr lang="zh-CN" altLang="en-US" sz="18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对应点所连的线段被对称轴垂直平分</a:t>
            </a:r>
          </a:p>
        </p:txBody>
      </p:sp>
      <p:sp>
        <p:nvSpPr>
          <p:cNvPr id="21" name="左大括号 20"/>
          <p:cNvSpPr/>
          <p:nvPr/>
        </p:nvSpPr>
        <p:spPr bwMode="auto">
          <a:xfrm>
            <a:off x="2301423" y="1609315"/>
            <a:ext cx="177404" cy="2569368"/>
          </a:xfrm>
          <a:prstGeom prst="leftBrace">
            <a:avLst>
              <a:gd name="adj1" fmla="val 7286"/>
              <a:gd name="adj2" fmla="val 50000"/>
            </a:avLst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lIns="68580" tIns="34290" rIns="68580" bIns="34290"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478882" y="4005739"/>
            <a:ext cx="3403759" cy="42814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18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2.</a:t>
            </a:r>
            <a:r>
              <a:rPr lang="zh-CN" altLang="en-US" sz="18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对应线段相等，对应角相等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ldLvl="0" animBg="1"/>
      <p:bldP spid="20" grpId="0" bldLvl="0" animBg="1"/>
      <p:bldP spid="21" grpId="0" bldLvl="0" animBg="1"/>
      <p:bldP spid="18" grpId="0" bldLvl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601391" y="1089422"/>
            <a:ext cx="6048375" cy="2145983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如图，由四个小正方形组成的田字格中，△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ABC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的顶点都是小正方形的顶点．在田字格上画与△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ABC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成轴对称的三角形，且顶点都是小正方形的顶点，则这样的三角形（不包含△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ABC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本身）共有（　　）</a:t>
            </a:r>
          </a:p>
          <a:p>
            <a:pPr algn="just">
              <a:lnSpc>
                <a:spcPct val="150000"/>
              </a:lnSpc>
            </a:pP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A. 1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   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B. 2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   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C. 3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   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D. 4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  <a:endParaRPr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 Box 16"/>
          <p:cNvSpPr txBox="1"/>
          <p:nvPr/>
        </p:nvSpPr>
        <p:spPr>
          <a:xfrm>
            <a:off x="3949780" y="2330291"/>
            <a:ext cx="293991" cy="484748"/>
          </a:xfrm>
          <a:prstGeom prst="rect">
            <a:avLst/>
          </a:prstGeom>
          <a:noFill/>
          <a:ln w="9525">
            <a:noFill/>
          </a:ln>
          <a:effectLst>
            <a:prstShdw prst="shdw17" dist="17961" dir="2699999">
              <a:srgbClr val="708688"/>
            </a:prstShdw>
          </a:effectLst>
        </p:spPr>
        <p:txBody>
          <a:bodyPr wrap="none" lIns="68580" tIns="34290" rIns="68580" bIns="3429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629990" y="2505314"/>
            <a:ext cx="960834" cy="90606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3317" y="3489722"/>
            <a:ext cx="1134665" cy="1122759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" name="矩形 10"/>
          <p:cNvSpPr/>
          <p:nvPr/>
        </p:nvSpPr>
        <p:spPr>
          <a:xfrm>
            <a:off x="3330178" y="3496867"/>
            <a:ext cx="4157663" cy="1314926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解析：</a:t>
            </a:r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△</a:t>
            </a:r>
            <a:r>
              <a:rPr lang="en-US" altLang="zh-CN" sz="1800" b="1">
                <a:latin typeface="微软雅黑" panose="020B0503020204020204" pitchFamily="34" charset="-122"/>
                <a:ea typeface="微软雅黑" panose="020B0503020204020204" pitchFamily="34" charset="-122"/>
              </a:rPr>
              <a:t>HEC</a:t>
            </a:r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关于</a:t>
            </a:r>
            <a:r>
              <a:rPr lang="en-US" altLang="zh-CN" sz="1800" b="1">
                <a:latin typeface="微软雅黑" panose="020B0503020204020204" pitchFamily="34" charset="-122"/>
                <a:ea typeface="微软雅黑" panose="020B0503020204020204" pitchFamily="34" charset="-122"/>
              </a:rPr>
              <a:t>CD</a:t>
            </a:r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对称；△</a:t>
            </a:r>
            <a:r>
              <a:rPr lang="en-US" altLang="zh-CN" sz="1800" b="1">
                <a:latin typeface="微软雅黑" panose="020B0503020204020204" pitchFamily="34" charset="-122"/>
                <a:ea typeface="微软雅黑" panose="020B0503020204020204" pitchFamily="34" charset="-122"/>
              </a:rPr>
              <a:t>FDB</a:t>
            </a:r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关于</a:t>
            </a:r>
            <a:r>
              <a:rPr lang="en-US" altLang="zh-CN" sz="1800" b="1">
                <a:latin typeface="微软雅黑" panose="020B0503020204020204" pitchFamily="34" charset="-122"/>
                <a:ea typeface="微软雅黑" panose="020B0503020204020204" pitchFamily="34" charset="-122"/>
              </a:rPr>
              <a:t>BE</a:t>
            </a:r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对称；△</a:t>
            </a:r>
            <a:r>
              <a:rPr lang="en-US" altLang="zh-CN" sz="1800" b="1">
                <a:latin typeface="微软雅黑" panose="020B0503020204020204" pitchFamily="34" charset="-122"/>
                <a:ea typeface="微软雅黑" panose="020B0503020204020204" pitchFamily="34" charset="-122"/>
              </a:rPr>
              <a:t>GED</a:t>
            </a:r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关于</a:t>
            </a:r>
            <a:r>
              <a:rPr lang="en-US" altLang="zh-CN" sz="1800" b="1">
                <a:latin typeface="微软雅黑" panose="020B0503020204020204" pitchFamily="34" charset="-122"/>
                <a:ea typeface="微软雅黑" panose="020B0503020204020204" pitchFamily="34" charset="-122"/>
              </a:rPr>
              <a:t>HF</a:t>
            </a:r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对称；关于</a:t>
            </a:r>
            <a:r>
              <a:rPr lang="en-US" altLang="zh-CN" sz="1800" b="1">
                <a:latin typeface="微软雅黑" panose="020B0503020204020204" pitchFamily="34" charset="-122"/>
                <a:ea typeface="微软雅黑" panose="020B0503020204020204" pitchFamily="34" charset="-122"/>
              </a:rPr>
              <a:t>AG</a:t>
            </a:r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对称的是它本身．所以共</a:t>
            </a:r>
            <a:r>
              <a:rPr lang="en-US" altLang="zh-CN" sz="1800" b="1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个．故选</a:t>
            </a:r>
            <a:r>
              <a:rPr lang="en-US" altLang="zh-CN" sz="1800" b="1"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624466" y="438355"/>
            <a:ext cx="2316458" cy="647224"/>
            <a:chOff x="3327445" y="196489"/>
            <a:chExt cx="3088610" cy="1003300"/>
          </a:xfrm>
        </p:grpSpPr>
        <p:pic>
          <p:nvPicPr>
            <p:cNvPr id="3" name="图片 2" descr="标题2"/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5" name="组合 14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6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zh-CN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当堂检测</a:t>
                </a:r>
              </a:p>
            </p:txBody>
          </p:sp>
          <p:cxnSp>
            <p:nvCxnSpPr>
              <p:cNvPr id="17" name="直接连接符 16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 bldLvl="0" animBg="1"/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601391" y="1089422"/>
            <a:ext cx="6048375" cy="2561273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作△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ABC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关于直线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l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对称的△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A′B′C′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，点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的对称点分别是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A′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B′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C′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，则下列说法中正确的是（　　）</a:t>
            </a:r>
          </a:p>
          <a:p>
            <a:pPr>
              <a:lnSpc>
                <a:spcPct val="150000"/>
              </a:lnSpc>
            </a:pP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A. AA′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垂直平分对称轴</a:t>
            </a:r>
          </a:p>
          <a:p>
            <a:pPr>
              <a:lnSpc>
                <a:spcPct val="150000"/>
              </a:lnSpc>
            </a:pP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B. △ABC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和△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A′B′C′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的周长相等</a:t>
            </a:r>
          </a:p>
          <a:p>
            <a:pPr>
              <a:lnSpc>
                <a:spcPct val="150000"/>
              </a:lnSpc>
            </a:pP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C. 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线段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AB′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被对称轴平分</a:t>
            </a:r>
          </a:p>
          <a:p>
            <a:pPr>
              <a:lnSpc>
                <a:spcPct val="150000"/>
              </a:lnSpc>
            </a:pP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D. △ABC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的面积被对称轴平分</a:t>
            </a:r>
            <a:endParaRPr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 Box 16"/>
          <p:cNvSpPr txBox="1"/>
          <p:nvPr/>
        </p:nvSpPr>
        <p:spPr>
          <a:xfrm>
            <a:off x="6316266" y="1494473"/>
            <a:ext cx="293370" cy="483870"/>
          </a:xfrm>
          <a:prstGeom prst="rect">
            <a:avLst/>
          </a:prstGeom>
          <a:noFill/>
          <a:ln w="9525">
            <a:noFill/>
          </a:ln>
          <a:effectLst>
            <a:prstShdw prst="shdw17" dist="17961" dir="2699999">
              <a:srgbClr val="708688"/>
            </a:prstShdw>
          </a:effectLst>
        </p:spPr>
        <p:txBody>
          <a:bodyPr wrap="none" lIns="68580" tIns="34290" rIns="68580" bIns="3429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 bldLvl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547813" y="1111091"/>
            <a:ext cx="6181725" cy="89916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如图，∠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A=30°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，∠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C′=60°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，△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ABC 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与△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A′B′C′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关于直线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l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对称，则∠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B=</a:t>
            </a:r>
            <a:r>
              <a:rPr lang="en-US" altLang="zh-CN" sz="18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5955" y="1592104"/>
            <a:ext cx="1274445" cy="1295876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矩形 6"/>
          <p:cNvSpPr/>
          <p:nvPr/>
        </p:nvSpPr>
        <p:spPr>
          <a:xfrm>
            <a:off x="1658541" y="2934892"/>
            <a:ext cx="6372225" cy="1730216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解析：</a:t>
            </a:r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∵△</a:t>
            </a:r>
            <a:r>
              <a:rPr lang="en-US" altLang="zh-CN" sz="1800" b="1">
                <a:latin typeface="微软雅黑" panose="020B0503020204020204" pitchFamily="34" charset="-122"/>
                <a:ea typeface="微软雅黑" panose="020B0503020204020204" pitchFamily="34" charset="-122"/>
              </a:rPr>
              <a:t>ABC </a:t>
            </a:r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与△</a:t>
            </a:r>
            <a:r>
              <a:rPr lang="en-US" altLang="zh-CN" sz="1800" b="1">
                <a:latin typeface="微软雅黑" panose="020B0503020204020204" pitchFamily="34" charset="-122"/>
                <a:ea typeface="微软雅黑" panose="020B0503020204020204" pitchFamily="34" charset="-122"/>
              </a:rPr>
              <a:t>A′B′C′</a:t>
            </a:r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关于直线</a:t>
            </a:r>
            <a:r>
              <a:rPr lang="en-US" altLang="zh-CN" sz="1800" b="1">
                <a:latin typeface="微软雅黑" panose="020B0503020204020204" pitchFamily="34" charset="-122"/>
                <a:ea typeface="微软雅黑" panose="020B0503020204020204" pitchFamily="34" charset="-122"/>
              </a:rPr>
              <a:t>l</a:t>
            </a:r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对称，</a:t>
            </a:r>
          </a:p>
          <a:p>
            <a:pPr>
              <a:lnSpc>
                <a:spcPct val="150000"/>
              </a:lnSpc>
            </a:pPr>
            <a:r>
              <a:rPr lang="zh-CN" altLang="en-US" sz="1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∴△</a:t>
            </a:r>
            <a:r>
              <a:rPr lang="en-US" altLang="zh-CN" sz="1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ABC≌△A′B′C′</a:t>
            </a:r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，∴∠</a:t>
            </a:r>
            <a:r>
              <a:rPr lang="en-US" altLang="zh-CN" sz="1800" b="1">
                <a:latin typeface="微软雅黑" panose="020B0503020204020204" pitchFamily="34" charset="-122"/>
                <a:ea typeface="微软雅黑" panose="020B0503020204020204" pitchFamily="34" charset="-122"/>
              </a:rPr>
              <a:t>C=∠C′=60°</a:t>
            </a:r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∵∠</a:t>
            </a:r>
            <a:r>
              <a:rPr lang="en-US" altLang="zh-CN" sz="1800" b="1">
                <a:latin typeface="微软雅黑" panose="020B0503020204020204" pitchFamily="34" charset="-122"/>
                <a:ea typeface="微软雅黑" panose="020B0503020204020204" pitchFamily="34" charset="-122"/>
              </a:rPr>
              <a:t>A=30°</a:t>
            </a:r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，∴∠</a:t>
            </a:r>
            <a:r>
              <a:rPr lang="en-US" altLang="zh-CN" sz="1800" b="1">
                <a:latin typeface="微软雅黑" panose="020B0503020204020204" pitchFamily="34" charset="-122"/>
                <a:ea typeface="微软雅黑" panose="020B0503020204020204" pitchFamily="34" charset="-122"/>
              </a:rPr>
              <a:t>B=180°-∠A-∠C=180°-30°-60°=90°</a:t>
            </a:r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故答案为：</a:t>
            </a:r>
            <a:r>
              <a:rPr lang="en-US" altLang="zh-CN" sz="1800" b="1">
                <a:latin typeface="微软雅黑" panose="020B0503020204020204" pitchFamily="34" charset="-122"/>
                <a:ea typeface="微软雅黑" panose="020B0503020204020204" pitchFamily="34" charset="-122"/>
              </a:rPr>
              <a:t>90°</a:t>
            </a:r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" name="Text Box 16"/>
          <p:cNvSpPr txBox="1"/>
          <p:nvPr/>
        </p:nvSpPr>
        <p:spPr>
          <a:xfrm>
            <a:off x="3010139" y="1521857"/>
            <a:ext cx="518412" cy="484748"/>
          </a:xfrm>
          <a:prstGeom prst="rect">
            <a:avLst/>
          </a:prstGeom>
          <a:noFill/>
          <a:ln w="9525">
            <a:noFill/>
          </a:ln>
          <a:effectLst>
            <a:prstShdw prst="shdw17" dist="17961" dir="2699999">
              <a:srgbClr val="708688"/>
            </a:prstShdw>
          </a:effectLst>
        </p:spPr>
        <p:txBody>
          <a:bodyPr wrap="none" lIns="68580" tIns="34290" rIns="68580" bIns="3429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90°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/>
      <p:bldP spid="11" grpId="0" bldLvl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50257" y="493128"/>
            <a:ext cx="8055357" cy="89916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如图，∠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A=90°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E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BC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上一点，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点和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E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点关于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BD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对称，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点、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点关于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DE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对称，求∠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ABC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和∠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的度数．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0496" y="1392288"/>
            <a:ext cx="1962626" cy="114681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Text Box 2"/>
          <p:cNvSpPr txBox="1"/>
          <p:nvPr/>
        </p:nvSpPr>
        <p:spPr>
          <a:xfrm>
            <a:off x="550258" y="1683500"/>
            <a:ext cx="6530578" cy="3392329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18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解：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∵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点和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E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点关于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BD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对称，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∴∠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ABD=∠EBD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，即∠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ABC=2∠ABD=2∠EBD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又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点、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点关于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DE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对称，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∴∠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DBE=∠C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，∠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ABC=2∠C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∵∠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A=90°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∴∠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ABC+∠C=2∠C+∠C=3∠C=90°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∴∠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C=30°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∴∠ABC=2∠C=60°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/>
          </p:cNvSpPr>
          <p:nvPr>
            <p:ph idx="4294967295"/>
          </p:nvPr>
        </p:nvSpPr>
        <p:spPr>
          <a:xfrm>
            <a:off x="1061086" y="1257300"/>
            <a:ext cx="6527006" cy="1803559"/>
          </a:xfrm>
        </p:spPr>
        <p:txBody>
          <a:bodyPr vert="horz" lIns="68580" tIns="34290" rIns="68580" bIns="34290" anchor="t"/>
          <a:lstStyle/>
          <a:p>
            <a:pPr algn="just" fontAlgn="auto">
              <a:lnSpc>
                <a:spcPct val="150000"/>
              </a:lnSpc>
              <a:buNone/>
            </a:pPr>
            <a:r>
              <a:rPr lang="en-US" altLang="zh-CN" dirty="0">
                <a:solidFill>
                  <a:srgbClr val="FF0000"/>
                </a:solidFill>
                <a:latin typeface="Verdana" panose="020B0604030504040204" pitchFamily="34" charset="0"/>
                <a:ea typeface="黑体" panose="02010609060101010101" pitchFamily="49" charset="-122"/>
              </a:rPr>
              <a:t>1</a:t>
            </a:r>
            <a:r>
              <a:rPr lang="zh-CN" altLang="en-US" dirty="0">
                <a:solidFill>
                  <a:srgbClr val="FF0000"/>
                </a:solidFill>
                <a:latin typeface="Verdana" panose="020B0604030504040204" pitchFamily="34" charset="0"/>
                <a:ea typeface="黑体" panose="02010609060101010101" pitchFamily="49" charset="-122"/>
              </a:rPr>
              <a:t>、轴对称图形：</a:t>
            </a:r>
            <a:r>
              <a:rPr lang="zh-CN" altLang="en-US" dirty="0">
                <a:latin typeface="Verdana" panose="020B0604030504040204" pitchFamily="34" charset="0"/>
                <a:ea typeface="黑体" panose="02010609060101010101" pitchFamily="49" charset="-122"/>
              </a:rPr>
              <a:t>如果</a:t>
            </a:r>
            <a:r>
              <a:rPr lang="zh-CN" altLang="en-US" u="sng" dirty="0">
                <a:solidFill>
                  <a:srgbClr val="FF0000"/>
                </a:solidFill>
                <a:latin typeface="Verdana" panose="020B0604030504040204" pitchFamily="34" charset="0"/>
                <a:ea typeface="黑体" panose="02010609060101010101" pitchFamily="49" charset="-122"/>
              </a:rPr>
              <a:t>一个图形</a:t>
            </a:r>
            <a:r>
              <a:rPr lang="zh-CN" altLang="en-US" dirty="0">
                <a:latin typeface="Verdana" panose="020B0604030504040204" pitchFamily="34" charset="0"/>
                <a:ea typeface="黑体" panose="02010609060101010101" pitchFamily="49" charset="-122"/>
              </a:rPr>
              <a:t>沿某条直线对折后，直线两旁的部分能够完全重合，那么这个图形叫作</a:t>
            </a:r>
            <a:r>
              <a:rPr lang="zh-CN" altLang="en-US" u="sng" dirty="0">
                <a:solidFill>
                  <a:srgbClr val="FF0000"/>
                </a:solidFill>
                <a:latin typeface="Verdana" panose="020B0604030504040204" pitchFamily="34" charset="0"/>
                <a:ea typeface="黑体" panose="02010609060101010101" pitchFamily="49" charset="-122"/>
              </a:rPr>
              <a:t>轴对称图形</a:t>
            </a:r>
            <a:r>
              <a:rPr lang="en-US" altLang="zh-CN" u="sng" dirty="0">
                <a:solidFill>
                  <a:srgbClr val="FF0000"/>
                </a:solidFill>
                <a:latin typeface="Verdana" panose="020B0604030504040204" pitchFamily="34" charset="0"/>
                <a:ea typeface="黑体" panose="02010609060101010101" pitchFamily="49" charset="-122"/>
              </a:rPr>
              <a:t>.</a:t>
            </a:r>
            <a:r>
              <a:rPr lang="zh-CN" altLang="en-US" dirty="0">
                <a:latin typeface="Verdana" panose="020B0604030504040204" pitchFamily="34" charset="0"/>
                <a:ea typeface="黑体" panose="02010609060101010101" pitchFamily="49" charset="-122"/>
              </a:rPr>
              <a:t>这条直线叫这个图形的</a:t>
            </a:r>
            <a:r>
              <a:rPr lang="zh-CN" altLang="en-US" u="sng" dirty="0">
                <a:solidFill>
                  <a:srgbClr val="FF0000"/>
                </a:solidFill>
                <a:latin typeface="Verdana" panose="020B0604030504040204" pitchFamily="34" charset="0"/>
                <a:ea typeface="黑体" panose="02010609060101010101" pitchFamily="49" charset="-122"/>
              </a:rPr>
              <a:t>对称轴</a:t>
            </a:r>
            <a:r>
              <a:rPr lang="en-US" altLang="zh-CN" u="sng" dirty="0">
                <a:solidFill>
                  <a:srgbClr val="FF0000"/>
                </a:solidFill>
                <a:latin typeface="Verdana" panose="020B0604030504040204" pitchFamily="34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6148" name="Rectangle 4"/>
          <p:cNvSpPr>
            <a:spLocks noGrp="1"/>
          </p:cNvSpPr>
          <p:nvPr/>
        </p:nvSpPr>
        <p:spPr>
          <a:xfrm>
            <a:off x="1061085" y="2639378"/>
            <a:ext cx="6526530" cy="180403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/>
          <a:lstStyle/>
          <a:p>
            <a:pPr marL="257175" indent="-257175" algn="just">
              <a:lnSpc>
                <a:spcPct val="150000"/>
              </a:lnSpc>
              <a:spcBef>
                <a:spcPct val="20000"/>
              </a:spcBef>
            </a:pPr>
            <a:r>
              <a:rPr lang="en-US" altLang="zh-CN" sz="1800" dirty="0">
                <a:solidFill>
                  <a:srgbClr val="FF0000"/>
                </a:solidFill>
                <a:latin typeface="Verdana" panose="020B0604030504040204" pitchFamily="34" charset="0"/>
                <a:ea typeface="黑体" panose="02010609060101010101" pitchFamily="49" charset="-122"/>
              </a:rPr>
              <a:t>2</a:t>
            </a:r>
            <a:r>
              <a:rPr lang="zh-CN" altLang="en-US" sz="1800" dirty="0">
                <a:solidFill>
                  <a:srgbClr val="FF0000"/>
                </a:solidFill>
                <a:latin typeface="Verdana" panose="020B0604030504040204" pitchFamily="34" charset="0"/>
                <a:ea typeface="黑体" panose="02010609060101010101" pitchFamily="49" charset="-122"/>
              </a:rPr>
              <a:t>、轴对称:</a:t>
            </a:r>
            <a:r>
              <a:rPr lang="zh-CN" altLang="en-US" sz="1800" dirty="0">
                <a:latin typeface="宋体" panose="02010600030101010101" pitchFamily="2" charset="-122"/>
                <a:ea typeface="黑体" panose="02010609060101010101" pitchFamily="49" charset="-122"/>
              </a:rPr>
              <a:t>对于两个图形，把</a:t>
            </a:r>
            <a:r>
              <a:rPr lang="zh-CN" altLang="en-US" sz="1800" u="sng" dirty="0">
                <a:solidFill>
                  <a:srgbClr val="FF0000"/>
                </a:solidFill>
                <a:latin typeface="Verdana" panose="020B0604030504040204" pitchFamily="34" charset="0"/>
                <a:ea typeface="黑体" panose="02010609060101010101" pitchFamily="49" charset="-122"/>
              </a:rPr>
              <a:t>一个图形</a:t>
            </a:r>
            <a:r>
              <a:rPr lang="zh-CN" altLang="en-US" sz="1800" dirty="0">
                <a:latin typeface="宋体" panose="02010600030101010101" pitchFamily="2" charset="-122"/>
                <a:ea typeface="黑体" panose="02010609060101010101" pitchFamily="49" charset="-122"/>
              </a:rPr>
              <a:t>沿着某一条直线对折，如果它能够与</a:t>
            </a:r>
            <a:r>
              <a:rPr lang="zh-CN" altLang="en-US" sz="1800" u="sng" dirty="0">
                <a:solidFill>
                  <a:srgbClr val="FF0000"/>
                </a:solidFill>
                <a:latin typeface="Verdana" panose="020B0604030504040204" pitchFamily="34" charset="0"/>
                <a:ea typeface="黑体" panose="02010609060101010101" pitchFamily="49" charset="-122"/>
              </a:rPr>
              <a:t>另一个图形</a:t>
            </a:r>
            <a:r>
              <a:rPr lang="zh-CN" altLang="en-US" sz="1800" dirty="0">
                <a:latin typeface="宋体" panose="02010600030101010101" pitchFamily="2" charset="-122"/>
                <a:ea typeface="黑体" panose="02010609060101010101" pitchFamily="49" charset="-122"/>
              </a:rPr>
              <a:t>完全重合，那么就说这</a:t>
            </a:r>
            <a:r>
              <a:rPr lang="zh-CN" altLang="en-US" sz="1800" u="sng" dirty="0">
                <a:solidFill>
                  <a:srgbClr val="FF0000"/>
                </a:solidFill>
                <a:latin typeface="Verdana" panose="020B0604030504040204" pitchFamily="34" charset="0"/>
                <a:ea typeface="黑体" panose="02010609060101010101" pitchFamily="49" charset="-122"/>
              </a:rPr>
              <a:t>两个图形成轴对称</a:t>
            </a:r>
            <a:r>
              <a:rPr lang="en-US" altLang="zh-CN" sz="1800" u="sng" dirty="0">
                <a:solidFill>
                  <a:srgbClr val="FF0000"/>
                </a:solidFill>
                <a:latin typeface="Verdana" panose="020B0604030504040204" pitchFamily="34" charset="0"/>
                <a:ea typeface="黑体" panose="02010609060101010101" pitchFamily="49" charset="-122"/>
              </a:rPr>
              <a:t>.</a:t>
            </a:r>
            <a:r>
              <a:rPr lang="zh-CN" altLang="en-US" sz="1800" dirty="0">
                <a:latin typeface="宋体" panose="02010600030101010101" pitchFamily="2" charset="-122"/>
                <a:ea typeface="黑体" panose="02010609060101010101" pitchFamily="49" charset="-122"/>
              </a:rPr>
              <a:t>这条直线就是</a:t>
            </a:r>
            <a:r>
              <a:rPr lang="zh-CN" altLang="en-US" sz="1800" u="sng" dirty="0">
                <a:solidFill>
                  <a:srgbClr val="FF0000"/>
                </a:solidFill>
                <a:latin typeface="Verdana" panose="020B0604030504040204" pitchFamily="34" charset="0"/>
                <a:ea typeface="黑体" panose="02010609060101010101" pitchFamily="49" charset="-122"/>
              </a:rPr>
              <a:t>对称轴</a:t>
            </a:r>
            <a:r>
              <a:rPr lang="en-US" altLang="zh-CN" sz="1800" u="sng" dirty="0">
                <a:solidFill>
                  <a:srgbClr val="FF0000"/>
                </a:solidFill>
                <a:latin typeface="Verdana" panose="020B0604030504040204" pitchFamily="34" charset="0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511047" y="311886"/>
            <a:ext cx="2316458" cy="647224"/>
            <a:chOff x="3327445" y="196489"/>
            <a:chExt cx="3088610" cy="1003300"/>
          </a:xfrm>
        </p:grpSpPr>
        <p:pic>
          <p:nvPicPr>
            <p:cNvPr id="9" name="图片 8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0" name="组合 9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1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zh-CN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知识回顾</a:t>
                </a:r>
              </a:p>
            </p:txBody>
          </p:sp>
          <p:cxnSp>
            <p:nvCxnSpPr>
              <p:cNvPr id="12" name="直接连接符 11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6148" grpId="0" bldLvl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idx="4294967295"/>
          </p:nvPr>
        </p:nvSpPr>
        <p:spPr>
          <a:xfrm>
            <a:off x="1294448" y="1068705"/>
            <a:ext cx="6172200" cy="1371600"/>
          </a:xfrm>
        </p:spPr>
        <p:txBody>
          <a:bodyPr vert="horz" lIns="68580" tIns="34290" rIns="68580" bIns="34290" anchor="t"/>
          <a:lstStyle/>
          <a:p>
            <a:pPr>
              <a:buNone/>
            </a:pPr>
            <a:r>
              <a:rPr lang="zh-CN" altLang="en-US" dirty="0">
                <a:solidFill>
                  <a:srgbClr val="3C8C9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观察与思考</a:t>
            </a:r>
          </a:p>
          <a:p>
            <a:pPr>
              <a:buNone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动画（1）中的两个三角形有什么关系？</a:t>
            </a:r>
          </a:p>
          <a:p>
            <a:pPr>
              <a:buNone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动画（2）中的三角形是个什么图形？</a:t>
            </a:r>
          </a:p>
        </p:txBody>
      </p:sp>
      <p:sp>
        <p:nvSpPr>
          <p:cNvPr id="2" name="Text Box 3"/>
          <p:cNvSpPr txBox="1"/>
          <p:nvPr/>
        </p:nvSpPr>
        <p:spPr>
          <a:xfrm>
            <a:off x="2519363" y="4030267"/>
            <a:ext cx="708660" cy="34528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（1）</a:t>
            </a:r>
          </a:p>
        </p:txBody>
      </p:sp>
      <p:sp>
        <p:nvSpPr>
          <p:cNvPr id="7171" name="Text Box 4"/>
          <p:cNvSpPr txBox="1"/>
          <p:nvPr/>
        </p:nvSpPr>
        <p:spPr>
          <a:xfrm>
            <a:off x="5651897" y="4030267"/>
            <a:ext cx="708660" cy="34528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（2）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501522" y="187108"/>
            <a:ext cx="2316458" cy="647224"/>
            <a:chOff x="3327445" y="196489"/>
            <a:chExt cx="3088610" cy="1003300"/>
          </a:xfrm>
        </p:grpSpPr>
        <p:pic>
          <p:nvPicPr>
            <p:cNvPr id="9" name="图片 8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0" name="组合 9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1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zh-CN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新课导入</a:t>
                </a:r>
              </a:p>
            </p:txBody>
          </p:sp>
          <p:cxnSp>
            <p:nvCxnSpPr>
              <p:cNvPr id="12" name="直接连接符 11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pic>
        <p:nvPicPr>
          <p:cNvPr id="1027" name="Picture 3" descr="ppt/media/image6.wmf"/>
          <p:cNvPicPr>
            <a:picLocks noChangeArrowheads="1" noChangeShapeType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26769" y="2301479"/>
            <a:ext cx="2645569" cy="1782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ppt/media/image7.wmf"/>
          <p:cNvPicPr>
            <a:picLocks noChangeArrowheads="1" noChangeShapeType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601391" y="2302669"/>
            <a:ext cx="2646759" cy="1782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3"/>
          <p:cNvSpPr>
            <a:spLocks noGrp="1"/>
          </p:cNvSpPr>
          <p:nvPr>
            <p:ph idx="4294967295"/>
          </p:nvPr>
        </p:nvSpPr>
        <p:spPr>
          <a:xfrm>
            <a:off x="942976" y="1059657"/>
            <a:ext cx="5784056" cy="831056"/>
          </a:xfrm>
        </p:spPr>
        <p:txBody>
          <a:bodyPr vert="horz" lIns="68580" tIns="34290" rIns="68580" bIns="34290" anchor="t">
            <a:normAutofit fontScale="90000" lnSpcReduction="20000"/>
          </a:bodyPr>
          <a:lstStyle/>
          <a:p>
            <a:pPr fontAlgn="auto">
              <a:lnSpc>
                <a:spcPct val="150000"/>
              </a:lnSpc>
              <a:buNone/>
            </a:pP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如图：将一张长方形形的纸对折，然后用笔尖扎出“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14”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这个数字，将纸打开后铺平：</a:t>
            </a:r>
          </a:p>
        </p:txBody>
      </p:sp>
      <p:pic>
        <p:nvPicPr>
          <p:cNvPr id="8196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007519" y="2991803"/>
            <a:ext cx="1457325" cy="192881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</p:pic>
      <p:pic>
        <p:nvPicPr>
          <p:cNvPr id="8197" name="Picture 5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594247" y="2392919"/>
            <a:ext cx="1294209" cy="1729978"/>
          </a:xfrm>
          <a:prstGeom prst="rect">
            <a:avLst/>
          </a:prstGeom>
          <a:noFill/>
          <a:ln w="50800" cap="flat" cmpd="sng">
            <a:solidFill>
              <a:schemeClr val="bg2"/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8198" name="Picture 6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626769" y="2397681"/>
            <a:ext cx="2917031" cy="1790700"/>
          </a:xfrm>
          <a:prstGeom prst="rect">
            <a:avLst/>
          </a:prstGeom>
          <a:noFill/>
          <a:ln w="50800" cap="flat" cmpd="sng">
            <a:solidFill>
              <a:schemeClr val="bg2"/>
            </a:solidFill>
            <a:prstDash val="solid"/>
            <a:miter/>
            <a:headEnd type="none" w="med" len="med"/>
            <a:tailEnd type="none" w="med" len="med"/>
          </a:ln>
        </p:spPr>
      </p:pic>
      <p:grpSp>
        <p:nvGrpSpPr>
          <p:cNvPr id="8" name="组合 7"/>
          <p:cNvGrpSpPr/>
          <p:nvPr/>
        </p:nvGrpSpPr>
        <p:grpSpPr>
          <a:xfrm>
            <a:off x="511047" y="311886"/>
            <a:ext cx="2316458" cy="647224"/>
            <a:chOff x="3327445" y="196489"/>
            <a:chExt cx="3088610" cy="1003300"/>
          </a:xfrm>
        </p:grpSpPr>
        <p:pic>
          <p:nvPicPr>
            <p:cNvPr id="9" name="图片 8" descr="标题2"/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0" name="组合 9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1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zh-CN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知识讲解</a:t>
                </a:r>
              </a:p>
            </p:txBody>
          </p:sp>
          <p:cxnSp>
            <p:nvCxnSpPr>
              <p:cNvPr id="12" name="直接连接符 11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idx="4294967295"/>
          </p:nvPr>
        </p:nvSpPr>
        <p:spPr>
          <a:xfrm>
            <a:off x="1063467" y="2185988"/>
            <a:ext cx="3851434" cy="389096"/>
          </a:xfrm>
        </p:spPr>
        <p:txBody>
          <a:bodyPr vert="horz" lIns="68580" tIns="34290" rIns="68580" bIns="34290" anchor="t"/>
          <a:lstStyle/>
          <a:p>
            <a:pPr>
              <a:buNone/>
            </a:pP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（1）两个“14”有什么关系？</a:t>
            </a:r>
          </a:p>
          <a:p>
            <a:pPr>
              <a:buNone/>
            </a:pPr>
            <a:endParaRPr lang="zh-CN" altLang="en-US" sz="21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2" name="Group 3"/>
          <p:cNvGrpSpPr/>
          <p:nvPr/>
        </p:nvGrpSpPr>
        <p:grpSpPr>
          <a:xfrm>
            <a:off x="1685926" y="457201"/>
            <a:ext cx="6041231" cy="1641872"/>
            <a:chOff x="0" y="112"/>
            <a:chExt cx="13201" cy="4005"/>
          </a:xfrm>
        </p:grpSpPr>
        <p:pic>
          <p:nvPicPr>
            <p:cNvPr id="9219" name="Picture 16"/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0" y="112"/>
              <a:ext cx="2913" cy="3858"/>
            </a:xfrm>
            <a:prstGeom prst="rect">
              <a:avLst/>
            </a:prstGeom>
            <a:noFill/>
            <a:ln w="50800" cap="flat" cmpd="sng">
              <a:solidFill>
                <a:schemeClr val="bg2"/>
              </a:solidFill>
              <a:prstDash val="solid"/>
              <a:miter/>
              <a:headEnd type="none" w="med" len="med"/>
              <a:tailEnd type="none" w="med" len="med"/>
            </a:ln>
          </p:spPr>
        </p:pic>
        <p:pic>
          <p:nvPicPr>
            <p:cNvPr id="9220" name="Picture 17"/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3175" y="1700"/>
              <a:ext cx="3253" cy="430"/>
            </a:xfrm>
            <a:prstGeom prst="rect">
              <a:avLst/>
            </a:prstGeom>
            <a:solidFill>
              <a:srgbClr val="FFFF00"/>
            </a:solidFill>
            <a:ln w="9525">
              <a:noFill/>
            </a:ln>
          </p:spPr>
        </p:pic>
        <p:pic>
          <p:nvPicPr>
            <p:cNvPr id="9221" name="Picture 18"/>
            <p:cNvPicPr>
              <a:picLocks noChangeAspect="1"/>
            </p:cNvPicPr>
            <p:nvPr/>
          </p:nvPicPr>
          <p:blipFill>
            <a:blip r:embed="rId7" cstate="email"/>
            <a:stretch>
              <a:fillRect/>
            </a:stretch>
          </p:blipFill>
          <p:spPr>
            <a:xfrm>
              <a:off x="6676" y="112"/>
              <a:ext cx="6525" cy="4005"/>
            </a:xfrm>
            <a:prstGeom prst="rect">
              <a:avLst/>
            </a:prstGeom>
            <a:noFill/>
            <a:ln w="50800" cap="flat" cmpd="sng">
              <a:solidFill>
                <a:schemeClr val="bg2"/>
              </a:solidFill>
              <a:prstDash val="solid"/>
              <a:miter/>
              <a:headEnd type="none" w="med" len="med"/>
              <a:tailEnd type="none" w="med" len="med"/>
            </a:ln>
          </p:spPr>
        </p:pic>
        <p:sp>
          <p:nvSpPr>
            <p:cNvPr id="9222" name="Rectangle 7"/>
            <p:cNvSpPr/>
            <p:nvPr/>
          </p:nvSpPr>
          <p:spPr>
            <a:xfrm>
              <a:off x="3743" y="452"/>
              <a:ext cx="1815" cy="101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zh-CN" altLang="en-US" sz="21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打开</a:t>
              </a:r>
            </a:p>
          </p:txBody>
        </p:sp>
      </p:grpSp>
      <p:sp>
        <p:nvSpPr>
          <p:cNvPr id="9223" name="Rectangle 8"/>
          <p:cNvSpPr>
            <a:spLocks noGrp="1"/>
          </p:cNvSpPr>
          <p:nvPr/>
        </p:nvSpPr>
        <p:spPr>
          <a:xfrm>
            <a:off x="1439466" y="2571750"/>
            <a:ext cx="6172200" cy="1026319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/>
          <a:lstStyle/>
          <a:p>
            <a:pPr marL="257175" indent="-257175">
              <a:spcBef>
                <a:spcPct val="20000"/>
              </a:spcBef>
            </a:pPr>
            <a:endParaRPr lang="en-US" altLang="zh-CN" dirty="0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3" name="Rectangle 9"/>
          <p:cNvSpPr>
            <a:spLocks noGrp="1"/>
          </p:cNvSpPr>
          <p:nvPr/>
        </p:nvSpPr>
        <p:spPr>
          <a:xfrm>
            <a:off x="1063229" y="2571513"/>
            <a:ext cx="6344840" cy="81081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/>
          <a:lstStyle/>
          <a:p>
            <a:pPr marL="257175" indent="-257175">
              <a:spcBef>
                <a:spcPct val="20000"/>
              </a:spcBef>
            </a:pP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（2）设折痕所在直线为</a:t>
            </a:r>
            <a:r>
              <a:rPr lang="zh-CN" altLang="en-US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，连接点</a:t>
            </a:r>
            <a:r>
              <a:rPr lang="zh-CN" altLang="en-US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zh-CN" altLang="en-US" sz="2100" i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′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的线段和</a:t>
            </a:r>
            <a:r>
              <a:rPr lang="zh-CN" altLang="en-US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</a:p>
          <a:p>
            <a:pPr marL="257175" indent="-257175">
              <a:spcBef>
                <a:spcPct val="20000"/>
              </a:spcBef>
            </a:pP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     有什么关系？点</a:t>
            </a:r>
            <a:r>
              <a:rPr lang="zh-CN" altLang="en-US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zh-CN" altLang="en-US" sz="2100" i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′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呢？</a:t>
            </a:r>
            <a:endParaRPr lang="en-US" altLang="zh-CN" sz="21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Rectangle 10"/>
          <p:cNvSpPr>
            <a:spLocks noGrp="1"/>
          </p:cNvSpPr>
          <p:nvPr/>
        </p:nvSpPr>
        <p:spPr>
          <a:xfrm>
            <a:off x="1073944" y="3276600"/>
            <a:ext cx="6425804" cy="41433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/>
          <a:lstStyle/>
          <a:p>
            <a:pPr marL="257175" indent="-257175">
              <a:spcBef>
                <a:spcPct val="20000"/>
              </a:spcBef>
            </a:pP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（3）线段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′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′,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′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′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有什么关系？</a:t>
            </a:r>
          </a:p>
        </p:txBody>
      </p:sp>
      <p:sp>
        <p:nvSpPr>
          <p:cNvPr id="5" name="Rectangle 11"/>
          <p:cNvSpPr>
            <a:spLocks noGrp="1"/>
          </p:cNvSpPr>
          <p:nvPr/>
        </p:nvSpPr>
        <p:spPr>
          <a:xfrm>
            <a:off x="1073944" y="4082177"/>
            <a:ext cx="6425804" cy="48577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/>
          <a:lstStyle/>
          <a:p>
            <a:pPr marL="257175" indent="-257175">
              <a:spcBef>
                <a:spcPct val="20000"/>
              </a:spcBef>
            </a:pP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（4）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与∠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有什么关系？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呢？</a:t>
            </a:r>
          </a:p>
        </p:txBody>
      </p:sp>
      <p:sp>
        <p:nvSpPr>
          <p:cNvPr id="8203" name="文本框 4"/>
          <p:cNvSpPr txBox="1"/>
          <p:nvPr/>
        </p:nvSpPr>
        <p:spPr>
          <a:xfrm>
            <a:off x="5493544" y="2950369"/>
            <a:ext cx="1695016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与直线</a:t>
            </a:r>
            <a:r>
              <a:rPr lang="zh-CN" altLang="en-US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垂直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8204" name="文本框 5"/>
          <p:cNvSpPr txBox="1"/>
          <p:nvPr/>
        </p:nvSpPr>
        <p:spPr>
          <a:xfrm>
            <a:off x="2521744" y="3690937"/>
            <a:ext cx="3565720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AB∥A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′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′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CD∥C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′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′.</a:t>
            </a:r>
          </a:p>
        </p:txBody>
      </p:sp>
      <p:graphicFrame>
        <p:nvGraphicFramePr>
          <p:cNvPr id="9229" name="对象 6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229100" y="2490788"/>
          <a:ext cx="685800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r:id="rId8" imgW="914400" imgH="215900" progId="Equation.KSEE3">
                  <p:embed/>
                </p:oleObj>
              </mc:Choice>
              <mc:Fallback>
                <p:oleObj r:id="rId8" imgW="914400" imgH="215900" progId="Equation.KSEE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229100" y="2490788"/>
                        <a:ext cx="685800" cy="1619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6" name="文本框 100"/>
          <p:cNvSpPr txBox="1"/>
          <p:nvPr/>
        </p:nvSpPr>
        <p:spPr>
          <a:xfrm>
            <a:off x="2451498" y="4414837"/>
            <a:ext cx="3193256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1=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，∠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3=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4.</a:t>
            </a:r>
          </a:p>
        </p:txBody>
      </p:sp>
      <p:sp>
        <p:nvSpPr>
          <p:cNvPr id="8207" name="文本框 7"/>
          <p:cNvSpPr txBox="1"/>
          <p:nvPr/>
        </p:nvSpPr>
        <p:spPr>
          <a:xfrm>
            <a:off x="5319713" y="2183606"/>
            <a:ext cx="1870710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成轴对称图形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/>
      <p:bldP spid="3" grpId="0" bldLvl="0"/>
      <p:bldP spid="4" grpId="0" bldLvl="0"/>
      <p:bldP spid="5" grpId="0" bldLvl="0"/>
      <p:bldP spid="8203" grpId="0"/>
      <p:bldP spid="8204" grpId="0"/>
      <p:bldP spid="8206" grpId="0"/>
      <p:bldP spid="820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78"/>
          <p:cNvSpPr txBox="1"/>
          <p:nvPr/>
        </p:nvSpPr>
        <p:spPr>
          <a:xfrm>
            <a:off x="1278731" y="1277302"/>
            <a:ext cx="3190875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右图是一个轴对称图形：</a:t>
            </a:r>
          </a:p>
        </p:txBody>
      </p:sp>
      <p:sp>
        <p:nvSpPr>
          <p:cNvPr id="10244" name="Text Box 79"/>
          <p:cNvSpPr txBox="1"/>
          <p:nvPr/>
        </p:nvSpPr>
        <p:spPr>
          <a:xfrm>
            <a:off x="1170385" y="1822609"/>
            <a:ext cx="3779044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）找出它的对称轴</a:t>
            </a:r>
            <a:r>
              <a:rPr lang="en-US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0245" name="Text Box 80"/>
          <p:cNvSpPr txBox="1"/>
          <p:nvPr/>
        </p:nvSpPr>
        <p:spPr>
          <a:xfrm>
            <a:off x="1170385" y="2598896"/>
            <a:ext cx="3832622" cy="106965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）连接点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与点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100" i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的线段与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     对称轴有什么关系？连接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     点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与点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100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的线段呢？</a:t>
            </a:r>
            <a:endParaRPr lang="zh-CN" altLang="en-US" sz="2100" baseline="30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Text Box 63"/>
          <p:cNvSpPr txBox="1"/>
          <p:nvPr/>
        </p:nvSpPr>
        <p:spPr>
          <a:xfrm>
            <a:off x="4949429" y="1756172"/>
            <a:ext cx="189309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i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</a:p>
        </p:txBody>
      </p:sp>
      <p:sp>
        <p:nvSpPr>
          <p:cNvPr id="10246" name="Text Box 69"/>
          <p:cNvSpPr txBox="1"/>
          <p:nvPr/>
        </p:nvSpPr>
        <p:spPr>
          <a:xfrm>
            <a:off x="7272338" y="1600200"/>
            <a:ext cx="460772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i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sz="2100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</a:p>
        </p:txBody>
      </p:sp>
      <p:grpSp>
        <p:nvGrpSpPr>
          <p:cNvPr id="4" name="Group 8"/>
          <p:cNvGrpSpPr/>
          <p:nvPr/>
        </p:nvGrpSpPr>
        <p:grpSpPr>
          <a:xfrm>
            <a:off x="5019676" y="903685"/>
            <a:ext cx="2565797" cy="2629372"/>
            <a:chOff x="-113" y="0"/>
            <a:chExt cx="5388" cy="5522"/>
          </a:xfrm>
        </p:grpSpPr>
        <p:sp>
          <p:nvSpPr>
            <p:cNvPr id="11272" name="Line 4"/>
            <p:cNvSpPr/>
            <p:nvPr/>
          </p:nvSpPr>
          <p:spPr>
            <a:xfrm>
              <a:off x="2436" y="0"/>
              <a:ext cx="0" cy="5215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dash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3" name="Line 5"/>
            <p:cNvSpPr/>
            <p:nvPr/>
          </p:nvSpPr>
          <p:spPr>
            <a:xfrm>
              <a:off x="2210" y="4594"/>
              <a:ext cx="226" cy="0"/>
            </a:xfrm>
            <a:prstGeom prst="line">
              <a:avLst/>
            </a:prstGeom>
            <a:ln w="1905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4" name="Arc 6"/>
            <p:cNvSpPr/>
            <p:nvPr/>
          </p:nvSpPr>
          <p:spPr>
            <a:xfrm rot="-10440000">
              <a:off x="2208" y="4592"/>
              <a:ext cx="226" cy="1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6" y="186"/>
                </a:cxn>
                <a:cxn ang="0">
                  <a:pos x="0" y="0"/>
                </a:cxn>
                <a:cxn ang="0">
                  <a:pos x="226" y="186"/>
                </a:cxn>
                <a:cxn ang="0">
                  <a:pos x="0" y="186"/>
                </a:cxn>
              </a:cxnLst>
              <a:rect l="0" t="0" r="0" b="0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5" name="Line 7"/>
            <p:cNvSpPr/>
            <p:nvPr/>
          </p:nvSpPr>
          <p:spPr>
            <a:xfrm>
              <a:off x="2096" y="372"/>
              <a:ext cx="340" cy="0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6" name="Line 8"/>
            <p:cNvSpPr/>
            <p:nvPr/>
          </p:nvSpPr>
          <p:spPr>
            <a:xfrm flipH="1">
              <a:off x="1870" y="372"/>
              <a:ext cx="226" cy="931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7" name="Line 9"/>
            <p:cNvSpPr/>
            <p:nvPr/>
          </p:nvSpPr>
          <p:spPr>
            <a:xfrm>
              <a:off x="1870" y="1303"/>
              <a:ext cx="340" cy="3291"/>
            </a:xfrm>
            <a:prstGeom prst="line">
              <a:avLst/>
            </a:prstGeom>
            <a:ln w="1905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8" name="Line 10"/>
            <p:cNvSpPr/>
            <p:nvPr/>
          </p:nvSpPr>
          <p:spPr>
            <a:xfrm flipH="1">
              <a:off x="167" y="1303"/>
              <a:ext cx="1701" cy="1056"/>
            </a:xfrm>
            <a:prstGeom prst="line">
              <a:avLst/>
            </a:prstGeom>
            <a:ln w="1905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9" name="Line 11"/>
            <p:cNvSpPr/>
            <p:nvPr/>
          </p:nvSpPr>
          <p:spPr>
            <a:xfrm flipH="1">
              <a:off x="282" y="2110"/>
              <a:ext cx="1644" cy="683"/>
            </a:xfrm>
            <a:prstGeom prst="line">
              <a:avLst/>
            </a:prstGeom>
            <a:ln w="1905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0" name="Line 12"/>
            <p:cNvSpPr/>
            <p:nvPr/>
          </p:nvSpPr>
          <p:spPr>
            <a:xfrm>
              <a:off x="169" y="2359"/>
              <a:ext cx="113" cy="434"/>
            </a:xfrm>
            <a:prstGeom prst="line">
              <a:avLst/>
            </a:prstGeom>
            <a:ln w="1905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1281" name="Group 18"/>
            <p:cNvGrpSpPr/>
            <p:nvPr/>
          </p:nvGrpSpPr>
          <p:grpSpPr>
            <a:xfrm>
              <a:off x="566" y="2048"/>
              <a:ext cx="227" cy="559"/>
              <a:chOff x="0" y="0"/>
              <a:chExt cx="192" cy="432"/>
            </a:xfrm>
          </p:grpSpPr>
          <p:grpSp>
            <p:nvGrpSpPr>
              <p:cNvPr id="11282" name="Group 19"/>
              <p:cNvGrpSpPr/>
              <p:nvPr/>
            </p:nvGrpSpPr>
            <p:grpSpPr>
              <a:xfrm>
                <a:off x="0" y="0"/>
                <a:ext cx="192" cy="432"/>
                <a:chOff x="0" y="0"/>
                <a:chExt cx="192" cy="432"/>
              </a:xfrm>
            </p:grpSpPr>
            <p:sp>
              <p:nvSpPr>
                <p:cNvPr id="11283" name="Line 15"/>
                <p:cNvSpPr/>
                <p:nvPr/>
              </p:nvSpPr>
              <p:spPr>
                <a:xfrm flipH="1">
                  <a:off x="48" y="48"/>
                  <a:ext cx="144" cy="384"/>
                </a:xfrm>
                <a:prstGeom prst="line">
                  <a:avLst/>
                </a:prstGeom>
                <a:ln w="28575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11284" name="Group 21"/>
                <p:cNvGrpSpPr/>
                <p:nvPr/>
              </p:nvGrpSpPr>
              <p:grpSpPr>
                <a:xfrm>
                  <a:off x="0" y="0"/>
                  <a:ext cx="192" cy="432"/>
                  <a:chOff x="0" y="0"/>
                  <a:chExt cx="192" cy="432"/>
                </a:xfrm>
              </p:grpSpPr>
              <p:sp>
                <p:nvSpPr>
                  <p:cNvPr id="11285" name="Line 17"/>
                  <p:cNvSpPr/>
                  <p:nvPr/>
                </p:nvSpPr>
                <p:spPr>
                  <a:xfrm flipH="1">
                    <a:off x="0" y="0"/>
                    <a:ext cx="96" cy="432"/>
                  </a:xfrm>
                  <a:prstGeom prst="line">
                    <a:avLst/>
                  </a:prstGeom>
                  <a:ln w="28575" cap="flat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286" name="Line 18"/>
                  <p:cNvSpPr/>
                  <p:nvPr/>
                </p:nvSpPr>
                <p:spPr>
                  <a:xfrm>
                    <a:off x="96" y="0"/>
                    <a:ext cx="96" cy="48"/>
                  </a:xfrm>
                  <a:prstGeom prst="line">
                    <a:avLst/>
                  </a:prstGeom>
                  <a:ln w="28575" cap="flat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11287" name="Line 19"/>
              <p:cNvSpPr/>
              <p:nvPr/>
            </p:nvSpPr>
            <p:spPr>
              <a:xfrm>
                <a:off x="0" y="432"/>
                <a:ext cx="48" cy="0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1288" name="Group 25"/>
            <p:cNvGrpSpPr/>
            <p:nvPr/>
          </p:nvGrpSpPr>
          <p:grpSpPr>
            <a:xfrm>
              <a:off x="1133" y="1614"/>
              <a:ext cx="396" cy="745"/>
              <a:chOff x="0" y="0"/>
              <a:chExt cx="336" cy="576"/>
            </a:xfrm>
          </p:grpSpPr>
          <p:sp>
            <p:nvSpPr>
              <p:cNvPr id="11289" name="Line 21"/>
              <p:cNvSpPr/>
              <p:nvPr/>
            </p:nvSpPr>
            <p:spPr>
              <a:xfrm flipH="1">
                <a:off x="0" y="0"/>
                <a:ext cx="192" cy="576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90" name="Line 22"/>
              <p:cNvSpPr/>
              <p:nvPr/>
            </p:nvSpPr>
            <p:spPr>
              <a:xfrm>
                <a:off x="192" y="0"/>
                <a:ext cx="144" cy="48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91" name="Line 23"/>
              <p:cNvSpPr/>
              <p:nvPr/>
            </p:nvSpPr>
            <p:spPr>
              <a:xfrm flipH="1">
                <a:off x="48" y="48"/>
                <a:ext cx="288" cy="528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92" name="Line 24"/>
              <p:cNvSpPr/>
              <p:nvPr/>
            </p:nvSpPr>
            <p:spPr>
              <a:xfrm>
                <a:off x="0" y="576"/>
                <a:ext cx="48" cy="0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1293" name="Group 30"/>
            <p:cNvGrpSpPr/>
            <p:nvPr/>
          </p:nvGrpSpPr>
          <p:grpSpPr>
            <a:xfrm>
              <a:off x="849" y="1862"/>
              <a:ext cx="284" cy="621"/>
              <a:chOff x="0" y="0"/>
              <a:chExt cx="240" cy="480"/>
            </a:xfrm>
          </p:grpSpPr>
          <p:sp>
            <p:nvSpPr>
              <p:cNvPr id="11294" name="Line 26"/>
              <p:cNvSpPr/>
              <p:nvPr/>
            </p:nvSpPr>
            <p:spPr>
              <a:xfrm>
                <a:off x="144" y="0"/>
                <a:ext cx="96" cy="48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95" name="Line 27"/>
              <p:cNvSpPr/>
              <p:nvPr/>
            </p:nvSpPr>
            <p:spPr>
              <a:xfrm flipH="1">
                <a:off x="48" y="48"/>
                <a:ext cx="192" cy="432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1296" name="Group 33"/>
              <p:cNvGrpSpPr/>
              <p:nvPr/>
            </p:nvGrpSpPr>
            <p:grpSpPr>
              <a:xfrm>
                <a:off x="0" y="0"/>
                <a:ext cx="144" cy="480"/>
                <a:chOff x="0" y="0"/>
                <a:chExt cx="144" cy="480"/>
              </a:xfrm>
            </p:grpSpPr>
            <p:sp>
              <p:nvSpPr>
                <p:cNvPr id="11297" name="Line 29"/>
                <p:cNvSpPr/>
                <p:nvPr/>
              </p:nvSpPr>
              <p:spPr>
                <a:xfrm flipH="1">
                  <a:off x="0" y="0"/>
                  <a:ext cx="144" cy="480"/>
                </a:xfrm>
                <a:prstGeom prst="line">
                  <a:avLst/>
                </a:prstGeom>
                <a:ln w="28575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298" name="Line 30"/>
                <p:cNvSpPr/>
                <p:nvPr/>
              </p:nvSpPr>
              <p:spPr>
                <a:xfrm>
                  <a:off x="0" y="480"/>
                  <a:ext cx="48" cy="0"/>
                </a:xfrm>
                <a:prstGeom prst="line">
                  <a:avLst/>
                </a:prstGeom>
                <a:ln w="28575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11299" name="Arc 31"/>
            <p:cNvSpPr/>
            <p:nvPr/>
          </p:nvSpPr>
          <p:spPr>
            <a:xfrm rot="10440000" flipH="1">
              <a:off x="2434" y="4592"/>
              <a:ext cx="227" cy="1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7" y="186"/>
                </a:cxn>
                <a:cxn ang="0">
                  <a:pos x="0" y="0"/>
                </a:cxn>
                <a:cxn ang="0">
                  <a:pos x="227" y="186"/>
                </a:cxn>
                <a:cxn ang="0">
                  <a:pos x="0" y="186"/>
                </a:cxn>
              </a:cxnLst>
              <a:rect l="0" t="0" r="0" b="0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00" name="Line 32"/>
            <p:cNvSpPr/>
            <p:nvPr/>
          </p:nvSpPr>
          <p:spPr>
            <a:xfrm flipH="1">
              <a:off x="2434" y="372"/>
              <a:ext cx="341" cy="0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01" name="Line 33"/>
            <p:cNvSpPr/>
            <p:nvPr/>
          </p:nvSpPr>
          <p:spPr>
            <a:xfrm>
              <a:off x="2777" y="372"/>
              <a:ext cx="226" cy="931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02" name="Line 34"/>
            <p:cNvSpPr/>
            <p:nvPr/>
          </p:nvSpPr>
          <p:spPr>
            <a:xfrm flipH="1">
              <a:off x="2663" y="1303"/>
              <a:ext cx="340" cy="3291"/>
            </a:xfrm>
            <a:prstGeom prst="line">
              <a:avLst/>
            </a:prstGeom>
            <a:ln w="1905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03" name="Line 35"/>
            <p:cNvSpPr/>
            <p:nvPr/>
          </p:nvSpPr>
          <p:spPr>
            <a:xfrm>
              <a:off x="3003" y="1303"/>
              <a:ext cx="1701" cy="1056"/>
            </a:xfrm>
            <a:prstGeom prst="line">
              <a:avLst/>
            </a:prstGeom>
            <a:ln w="1905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04" name="Line 36"/>
            <p:cNvSpPr/>
            <p:nvPr/>
          </p:nvSpPr>
          <p:spPr>
            <a:xfrm>
              <a:off x="2947" y="2110"/>
              <a:ext cx="1644" cy="683"/>
            </a:xfrm>
            <a:prstGeom prst="line">
              <a:avLst/>
            </a:prstGeom>
            <a:ln w="1905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05" name="Line 37"/>
            <p:cNvSpPr/>
            <p:nvPr/>
          </p:nvSpPr>
          <p:spPr>
            <a:xfrm flipH="1">
              <a:off x="4589" y="2359"/>
              <a:ext cx="113" cy="434"/>
            </a:xfrm>
            <a:prstGeom prst="line">
              <a:avLst/>
            </a:prstGeom>
            <a:ln w="1905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1306" name="Group 43"/>
            <p:cNvGrpSpPr/>
            <p:nvPr/>
          </p:nvGrpSpPr>
          <p:grpSpPr>
            <a:xfrm>
              <a:off x="1756" y="4159"/>
              <a:ext cx="1361" cy="559"/>
              <a:chOff x="0" y="0"/>
              <a:chExt cx="1152" cy="432"/>
            </a:xfrm>
          </p:grpSpPr>
          <p:sp>
            <p:nvSpPr>
              <p:cNvPr id="11307" name="Line 39"/>
              <p:cNvSpPr/>
              <p:nvPr/>
            </p:nvSpPr>
            <p:spPr>
              <a:xfrm flipH="1">
                <a:off x="48" y="288"/>
                <a:ext cx="528" cy="144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308" name="Line 40"/>
              <p:cNvSpPr/>
              <p:nvPr/>
            </p:nvSpPr>
            <p:spPr>
              <a:xfrm flipH="1">
                <a:off x="0" y="0"/>
                <a:ext cx="576" cy="336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1309" name="Group 46"/>
              <p:cNvGrpSpPr/>
              <p:nvPr/>
            </p:nvGrpSpPr>
            <p:grpSpPr>
              <a:xfrm>
                <a:off x="0" y="0"/>
                <a:ext cx="1152" cy="432"/>
                <a:chOff x="0" y="0"/>
                <a:chExt cx="1152" cy="432"/>
              </a:xfrm>
            </p:grpSpPr>
            <p:sp>
              <p:nvSpPr>
                <p:cNvPr id="11310" name="Line 42"/>
                <p:cNvSpPr/>
                <p:nvPr/>
              </p:nvSpPr>
              <p:spPr>
                <a:xfrm>
                  <a:off x="0" y="336"/>
                  <a:ext cx="48" cy="96"/>
                </a:xfrm>
                <a:prstGeom prst="line">
                  <a:avLst/>
                </a:prstGeom>
                <a:ln w="28575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311" name="Line 43"/>
                <p:cNvSpPr/>
                <p:nvPr/>
              </p:nvSpPr>
              <p:spPr>
                <a:xfrm>
                  <a:off x="576" y="288"/>
                  <a:ext cx="528" cy="144"/>
                </a:xfrm>
                <a:prstGeom prst="line">
                  <a:avLst/>
                </a:prstGeom>
                <a:ln w="28575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312" name="Line 44"/>
                <p:cNvSpPr/>
                <p:nvPr/>
              </p:nvSpPr>
              <p:spPr>
                <a:xfrm>
                  <a:off x="576" y="0"/>
                  <a:ext cx="576" cy="336"/>
                </a:xfrm>
                <a:prstGeom prst="line">
                  <a:avLst/>
                </a:prstGeom>
                <a:ln w="28575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11313" name="Line 45"/>
            <p:cNvSpPr/>
            <p:nvPr/>
          </p:nvSpPr>
          <p:spPr>
            <a:xfrm flipH="1">
              <a:off x="3058" y="4594"/>
              <a:ext cx="57" cy="124"/>
            </a:xfrm>
            <a:prstGeom prst="line">
              <a:avLst/>
            </a:prstGeom>
            <a:ln w="190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1314" name="Group 51"/>
            <p:cNvGrpSpPr/>
            <p:nvPr/>
          </p:nvGrpSpPr>
          <p:grpSpPr>
            <a:xfrm>
              <a:off x="4080" y="2048"/>
              <a:ext cx="227" cy="559"/>
              <a:chOff x="0" y="0"/>
              <a:chExt cx="192" cy="432"/>
            </a:xfrm>
          </p:grpSpPr>
          <p:sp>
            <p:nvSpPr>
              <p:cNvPr id="11315" name="Line 47"/>
              <p:cNvSpPr/>
              <p:nvPr/>
            </p:nvSpPr>
            <p:spPr>
              <a:xfrm>
                <a:off x="96" y="0"/>
                <a:ext cx="96" cy="432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316" name="Line 48"/>
              <p:cNvSpPr/>
              <p:nvPr/>
            </p:nvSpPr>
            <p:spPr>
              <a:xfrm>
                <a:off x="0" y="48"/>
                <a:ext cx="144" cy="384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317" name="Line 49"/>
              <p:cNvSpPr/>
              <p:nvPr/>
            </p:nvSpPr>
            <p:spPr>
              <a:xfrm flipH="1">
                <a:off x="0" y="0"/>
                <a:ext cx="96" cy="48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318" name="Line 50"/>
              <p:cNvSpPr/>
              <p:nvPr/>
            </p:nvSpPr>
            <p:spPr>
              <a:xfrm flipH="1">
                <a:off x="144" y="432"/>
                <a:ext cx="48" cy="0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1319" name="Group 56"/>
            <p:cNvGrpSpPr/>
            <p:nvPr/>
          </p:nvGrpSpPr>
          <p:grpSpPr>
            <a:xfrm>
              <a:off x="3343" y="1614"/>
              <a:ext cx="397" cy="745"/>
              <a:chOff x="0" y="0"/>
              <a:chExt cx="336" cy="576"/>
            </a:xfrm>
          </p:grpSpPr>
          <p:sp>
            <p:nvSpPr>
              <p:cNvPr id="11320" name="Line 52"/>
              <p:cNvSpPr/>
              <p:nvPr/>
            </p:nvSpPr>
            <p:spPr>
              <a:xfrm>
                <a:off x="144" y="0"/>
                <a:ext cx="192" cy="576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321" name="Line 53"/>
              <p:cNvSpPr/>
              <p:nvPr/>
            </p:nvSpPr>
            <p:spPr>
              <a:xfrm flipH="1">
                <a:off x="0" y="0"/>
                <a:ext cx="144" cy="48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322" name="Line 54"/>
              <p:cNvSpPr/>
              <p:nvPr/>
            </p:nvSpPr>
            <p:spPr>
              <a:xfrm>
                <a:off x="0" y="48"/>
                <a:ext cx="288" cy="528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323" name="Line 55"/>
              <p:cNvSpPr/>
              <p:nvPr/>
            </p:nvSpPr>
            <p:spPr>
              <a:xfrm flipH="1">
                <a:off x="288" y="576"/>
                <a:ext cx="48" cy="0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1324" name="Group 61"/>
            <p:cNvGrpSpPr/>
            <p:nvPr/>
          </p:nvGrpSpPr>
          <p:grpSpPr>
            <a:xfrm>
              <a:off x="3740" y="1862"/>
              <a:ext cx="284" cy="621"/>
              <a:chOff x="0" y="0"/>
              <a:chExt cx="240" cy="480"/>
            </a:xfrm>
          </p:grpSpPr>
          <p:sp>
            <p:nvSpPr>
              <p:cNvPr id="11325" name="Line 57"/>
              <p:cNvSpPr/>
              <p:nvPr/>
            </p:nvSpPr>
            <p:spPr>
              <a:xfrm>
                <a:off x="96" y="0"/>
                <a:ext cx="144" cy="480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326" name="Line 58"/>
              <p:cNvSpPr/>
              <p:nvPr/>
            </p:nvSpPr>
            <p:spPr>
              <a:xfrm flipH="1">
                <a:off x="0" y="0"/>
                <a:ext cx="96" cy="48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327" name="Line 59"/>
              <p:cNvSpPr/>
              <p:nvPr/>
            </p:nvSpPr>
            <p:spPr>
              <a:xfrm>
                <a:off x="0" y="48"/>
                <a:ext cx="192" cy="432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328" name="Line 60"/>
              <p:cNvSpPr/>
              <p:nvPr/>
            </p:nvSpPr>
            <p:spPr>
              <a:xfrm flipH="1">
                <a:off x="192" y="480"/>
                <a:ext cx="48" cy="0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1329" name="Line 61"/>
            <p:cNvSpPr/>
            <p:nvPr/>
          </p:nvSpPr>
          <p:spPr>
            <a:xfrm>
              <a:off x="2436" y="4594"/>
              <a:ext cx="227" cy="0"/>
            </a:xfrm>
            <a:prstGeom prst="line">
              <a:avLst/>
            </a:prstGeom>
            <a:ln w="1905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30" name="Line 62"/>
            <p:cNvSpPr/>
            <p:nvPr/>
          </p:nvSpPr>
          <p:spPr>
            <a:xfrm>
              <a:off x="1870" y="1303"/>
              <a:ext cx="1133" cy="0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31" name="Text Box 64"/>
            <p:cNvSpPr txBox="1"/>
            <p:nvPr/>
          </p:nvSpPr>
          <p:spPr>
            <a:xfrm>
              <a:off x="-113" y="2679"/>
              <a:ext cx="509" cy="87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11332" name="Text Box 65"/>
            <p:cNvSpPr txBox="1"/>
            <p:nvPr/>
          </p:nvSpPr>
          <p:spPr>
            <a:xfrm>
              <a:off x="1418" y="2138"/>
              <a:ext cx="398" cy="87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</a:p>
          </p:txBody>
        </p:sp>
        <p:sp>
          <p:nvSpPr>
            <p:cNvPr id="11333" name="Text Box 66"/>
            <p:cNvSpPr txBox="1"/>
            <p:nvPr/>
          </p:nvSpPr>
          <p:spPr>
            <a:xfrm>
              <a:off x="1191" y="664"/>
              <a:ext cx="680" cy="87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D</a:t>
              </a:r>
            </a:p>
          </p:txBody>
        </p:sp>
        <p:sp>
          <p:nvSpPr>
            <p:cNvPr id="11334" name="Text Box 67"/>
            <p:cNvSpPr txBox="1"/>
            <p:nvPr/>
          </p:nvSpPr>
          <p:spPr>
            <a:xfrm>
              <a:off x="3006" y="665"/>
              <a:ext cx="1134" cy="87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D</a:t>
              </a:r>
              <a:r>
                <a:rPr lang="en-US" altLang="zh-CN" sz="2100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11335" name="Text Box 68"/>
            <p:cNvSpPr txBox="1"/>
            <p:nvPr/>
          </p:nvSpPr>
          <p:spPr>
            <a:xfrm>
              <a:off x="2947" y="2172"/>
              <a:ext cx="852" cy="132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r>
                <a:rPr lang="en-US" altLang="zh-CN" sz="2100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endParaRPr lang="en-US" altLang="zh-CN" sz="2100" baseline="300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1336" name="Text Box 70"/>
            <p:cNvSpPr txBox="1"/>
            <p:nvPr/>
          </p:nvSpPr>
          <p:spPr>
            <a:xfrm>
              <a:off x="4366" y="2669"/>
              <a:ext cx="909" cy="132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r>
                <a:rPr lang="en-US" altLang="zh-CN" sz="2100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11337" name="Arc 71"/>
            <p:cNvSpPr/>
            <p:nvPr/>
          </p:nvSpPr>
          <p:spPr>
            <a:xfrm rot="-10140000">
              <a:off x="1666" y="1465"/>
              <a:ext cx="207" cy="124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8" y="0"/>
                </a:cxn>
                <a:cxn ang="0">
                  <a:pos x="207" y="124"/>
                </a:cxn>
                <a:cxn ang="0">
                  <a:pos x="0" y="3"/>
                </a:cxn>
                <a:cxn ang="0">
                  <a:pos x="38" y="0"/>
                </a:cxn>
                <a:cxn ang="0">
                  <a:pos x="207" y="124"/>
                </a:cxn>
                <a:cxn ang="0">
                  <a:pos x="38" y="124"/>
                </a:cxn>
              </a:cxnLst>
              <a:rect l="0" t="0" r="0" b="0"/>
              <a:pathLst>
                <a:path w="26438" h="21600" fill="none">
                  <a:moveTo>
                    <a:pt x="-1" y="548"/>
                  </a:moveTo>
                  <a:cubicBezTo>
                    <a:pt x="1586" y="184"/>
                    <a:pt x="3209" y="-1"/>
                    <a:pt x="4838" y="0"/>
                  </a:cubicBezTo>
                  <a:cubicBezTo>
                    <a:pt x="16767" y="0"/>
                    <a:pt x="26438" y="9670"/>
                    <a:pt x="26438" y="21600"/>
                  </a:cubicBezTo>
                </a:path>
                <a:path w="26438" h="21600" stroke="0">
                  <a:moveTo>
                    <a:pt x="-1" y="548"/>
                  </a:moveTo>
                  <a:cubicBezTo>
                    <a:pt x="1586" y="184"/>
                    <a:pt x="3209" y="-1"/>
                    <a:pt x="4838" y="0"/>
                  </a:cubicBezTo>
                  <a:cubicBezTo>
                    <a:pt x="16767" y="0"/>
                    <a:pt x="26438" y="9670"/>
                    <a:pt x="26438" y="21600"/>
                  </a:cubicBezTo>
                  <a:lnTo>
                    <a:pt x="4838" y="2160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38" name="Text Box 72"/>
            <p:cNvSpPr txBox="1"/>
            <p:nvPr/>
          </p:nvSpPr>
          <p:spPr>
            <a:xfrm>
              <a:off x="1418" y="1457"/>
              <a:ext cx="396" cy="77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</a:p>
          </p:txBody>
        </p:sp>
        <p:sp>
          <p:nvSpPr>
            <p:cNvPr id="11339" name="Arc 73"/>
            <p:cNvSpPr/>
            <p:nvPr/>
          </p:nvSpPr>
          <p:spPr>
            <a:xfrm flipV="1">
              <a:off x="2971" y="1461"/>
              <a:ext cx="170" cy="1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0" y="125"/>
                </a:cxn>
                <a:cxn ang="0">
                  <a:pos x="0" y="0"/>
                </a:cxn>
                <a:cxn ang="0">
                  <a:pos x="170" y="125"/>
                </a:cxn>
                <a:cxn ang="0">
                  <a:pos x="0" y="125"/>
                </a:cxn>
              </a:cxnLst>
              <a:rect l="0" t="0" r="0" b="0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40" name="Text Box 74"/>
            <p:cNvSpPr txBox="1"/>
            <p:nvPr/>
          </p:nvSpPr>
          <p:spPr>
            <a:xfrm>
              <a:off x="2921" y="1475"/>
              <a:ext cx="283" cy="77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4</a:t>
              </a:r>
            </a:p>
          </p:txBody>
        </p:sp>
        <p:sp>
          <p:nvSpPr>
            <p:cNvPr id="11341" name="Text Box 75"/>
            <p:cNvSpPr txBox="1"/>
            <p:nvPr/>
          </p:nvSpPr>
          <p:spPr>
            <a:xfrm>
              <a:off x="1872" y="4746"/>
              <a:ext cx="398" cy="77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11342" name="Text Box 76"/>
            <p:cNvSpPr txBox="1"/>
            <p:nvPr/>
          </p:nvSpPr>
          <p:spPr>
            <a:xfrm>
              <a:off x="2552" y="4746"/>
              <a:ext cx="624" cy="77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1834754" y="3760946"/>
            <a:ext cx="1870710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与对称轴垂直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cxnSp>
        <p:nvCxnSpPr>
          <p:cNvPr id="3" name="直接连接符 1"/>
          <p:cNvCxnSpPr/>
          <p:nvPr/>
        </p:nvCxnSpPr>
        <p:spPr>
          <a:xfrm flipH="1">
            <a:off x="6231732" y="548879"/>
            <a:ext cx="27385" cy="353496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7" name="圆角矩形 31"/>
          <p:cNvSpPr>
            <a:spLocks noChangeArrowheads="1"/>
          </p:cNvSpPr>
          <p:nvPr/>
        </p:nvSpPr>
        <p:spPr bwMode="auto">
          <a:xfrm>
            <a:off x="1062990" y="701993"/>
            <a:ext cx="990124" cy="37861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 lIns="68580" tIns="34290" rIns="68580" bIns="34290"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做一做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4" grpId="0"/>
      <p:bldP spid="10245" grpId="0"/>
      <p:bldP spid="2" grpId="0"/>
      <p:bldP spid="10246" grpId="0"/>
      <p:bldP spid="5" grpId="0"/>
      <p:bldP spid="37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77"/>
          <p:cNvSpPr txBox="1"/>
          <p:nvPr/>
        </p:nvSpPr>
        <p:spPr>
          <a:xfrm>
            <a:off x="1005602" y="761286"/>
            <a:ext cx="3995738" cy="972979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）线段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与线段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100" baseline="-250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sz="2100" baseline="-250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有什么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     关系？线段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100" baseline="-250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100" baseline="-250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呢？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     为什么？</a:t>
            </a:r>
          </a:p>
        </p:txBody>
      </p:sp>
      <p:sp>
        <p:nvSpPr>
          <p:cNvPr id="11267" name="Text Box 78"/>
          <p:cNvSpPr txBox="1"/>
          <p:nvPr/>
        </p:nvSpPr>
        <p:spPr>
          <a:xfrm>
            <a:off x="1007984" y="2346008"/>
            <a:ext cx="4046934" cy="68199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与∠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有什么关系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∠3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与∠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呢？说说你的理由？</a:t>
            </a:r>
          </a:p>
        </p:txBody>
      </p:sp>
      <p:grpSp>
        <p:nvGrpSpPr>
          <p:cNvPr id="12291" name="Group 4"/>
          <p:cNvGrpSpPr/>
          <p:nvPr/>
        </p:nvGrpSpPr>
        <p:grpSpPr>
          <a:xfrm>
            <a:off x="5085160" y="906066"/>
            <a:ext cx="2565797" cy="2629372"/>
            <a:chOff x="0" y="0"/>
            <a:chExt cx="5388" cy="5522"/>
          </a:xfrm>
        </p:grpSpPr>
        <p:sp>
          <p:nvSpPr>
            <p:cNvPr id="12292" name="Line 4"/>
            <p:cNvSpPr/>
            <p:nvPr/>
          </p:nvSpPr>
          <p:spPr>
            <a:xfrm>
              <a:off x="2436" y="0"/>
              <a:ext cx="0" cy="5215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dash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3" name="Line 5"/>
            <p:cNvSpPr/>
            <p:nvPr/>
          </p:nvSpPr>
          <p:spPr>
            <a:xfrm>
              <a:off x="2210" y="4594"/>
              <a:ext cx="226" cy="0"/>
            </a:xfrm>
            <a:prstGeom prst="line">
              <a:avLst/>
            </a:prstGeom>
            <a:ln w="1905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4" name="Arc 6"/>
            <p:cNvSpPr/>
            <p:nvPr/>
          </p:nvSpPr>
          <p:spPr>
            <a:xfrm rot="-10440000">
              <a:off x="2208" y="4592"/>
              <a:ext cx="226" cy="1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6" y="186"/>
                </a:cxn>
                <a:cxn ang="0">
                  <a:pos x="0" y="0"/>
                </a:cxn>
                <a:cxn ang="0">
                  <a:pos x="226" y="186"/>
                </a:cxn>
                <a:cxn ang="0">
                  <a:pos x="0" y="186"/>
                </a:cxn>
              </a:cxnLst>
              <a:rect l="0" t="0" r="0" b="0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5" name="Line 7"/>
            <p:cNvSpPr/>
            <p:nvPr/>
          </p:nvSpPr>
          <p:spPr>
            <a:xfrm>
              <a:off x="2096" y="372"/>
              <a:ext cx="340" cy="0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6" name="Line 8"/>
            <p:cNvSpPr/>
            <p:nvPr/>
          </p:nvSpPr>
          <p:spPr>
            <a:xfrm flipH="1">
              <a:off x="1870" y="372"/>
              <a:ext cx="226" cy="931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7" name="Line 9"/>
            <p:cNvSpPr/>
            <p:nvPr/>
          </p:nvSpPr>
          <p:spPr>
            <a:xfrm>
              <a:off x="1870" y="1303"/>
              <a:ext cx="340" cy="3291"/>
            </a:xfrm>
            <a:prstGeom prst="line">
              <a:avLst/>
            </a:prstGeom>
            <a:ln w="1905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8" name="Line 10"/>
            <p:cNvSpPr/>
            <p:nvPr/>
          </p:nvSpPr>
          <p:spPr>
            <a:xfrm flipH="1">
              <a:off x="167" y="1303"/>
              <a:ext cx="1701" cy="1056"/>
            </a:xfrm>
            <a:prstGeom prst="line">
              <a:avLst/>
            </a:prstGeom>
            <a:ln w="1905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9" name="Line 11"/>
            <p:cNvSpPr/>
            <p:nvPr/>
          </p:nvSpPr>
          <p:spPr>
            <a:xfrm flipH="1">
              <a:off x="282" y="2110"/>
              <a:ext cx="1644" cy="683"/>
            </a:xfrm>
            <a:prstGeom prst="line">
              <a:avLst/>
            </a:prstGeom>
            <a:ln w="1905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0" name="Line 12"/>
            <p:cNvSpPr/>
            <p:nvPr/>
          </p:nvSpPr>
          <p:spPr>
            <a:xfrm>
              <a:off x="169" y="2359"/>
              <a:ext cx="113" cy="434"/>
            </a:xfrm>
            <a:prstGeom prst="line">
              <a:avLst/>
            </a:prstGeom>
            <a:ln w="1905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2301" name="Group 14"/>
            <p:cNvGrpSpPr/>
            <p:nvPr/>
          </p:nvGrpSpPr>
          <p:grpSpPr>
            <a:xfrm>
              <a:off x="566" y="2048"/>
              <a:ext cx="227" cy="559"/>
              <a:chOff x="0" y="0"/>
              <a:chExt cx="192" cy="432"/>
            </a:xfrm>
          </p:grpSpPr>
          <p:grpSp>
            <p:nvGrpSpPr>
              <p:cNvPr id="12302" name="Group 15"/>
              <p:cNvGrpSpPr/>
              <p:nvPr/>
            </p:nvGrpSpPr>
            <p:grpSpPr>
              <a:xfrm>
                <a:off x="0" y="0"/>
                <a:ext cx="192" cy="432"/>
                <a:chOff x="0" y="0"/>
                <a:chExt cx="192" cy="432"/>
              </a:xfrm>
            </p:grpSpPr>
            <p:sp>
              <p:nvSpPr>
                <p:cNvPr id="12303" name="Line 15"/>
                <p:cNvSpPr/>
                <p:nvPr/>
              </p:nvSpPr>
              <p:spPr>
                <a:xfrm flipH="1">
                  <a:off x="48" y="48"/>
                  <a:ext cx="144" cy="384"/>
                </a:xfrm>
                <a:prstGeom prst="line">
                  <a:avLst/>
                </a:prstGeom>
                <a:ln w="28575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12304" name="Group 17"/>
                <p:cNvGrpSpPr/>
                <p:nvPr/>
              </p:nvGrpSpPr>
              <p:grpSpPr>
                <a:xfrm>
                  <a:off x="0" y="0"/>
                  <a:ext cx="192" cy="432"/>
                  <a:chOff x="0" y="0"/>
                  <a:chExt cx="192" cy="432"/>
                </a:xfrm>
              </p:grpSpPr>
              <p:sp>
                <p:nvSpPr>
                  <p:cNvPr id="12305" name="Line 17"/>
                  <p:cNvSpPr/>
                  <p:nvPr/>
                </p:nvSpPr>
                <p:spPr>
                  <a:xfrm flipH="1">
                    <a:off x="0" y="0"/>
                    <a:ext cx="96" cy="432"/>
                  </a:xfrm>
                  <a:prstGeom prst="line">
                    <a:avLst/>
                  </a:prstGeom>
                  <a:ln w="28575" cap="flat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2306" name="Line 18"/>
                  <p:cNvSpPr/>
                  <p:nvPr/>
                </p:nvSpPr>
                <p:spPr>
                  <a:xfrm>
                    <a:off x="96" y="0"/>
                    <a:ext cx="96" cy="48"/>
                  </a:xfrm>
                  <a:prstGeom prst="line">
                    <a:avLst/>
                  </a:prstGeom>
                  <a:ln w="28575" cap="flat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12307" name="Line 19"/>
              <p:cNvSpPr/>
              <p:nvPr/>
            </p:nvSpPr>
            <p:spPr>
              <a:xfrm>
                <a:off x="0" y="432"/>
                <a:ext cx="48" cy="0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2308" name="Group 21"/>
            <p:cNvGrpSpPr/>
            <p:nvPr/>
          </p:nvGrpSpPr>
          <p:grpSpPr>
            <a:xfrm>
              <a:off x="1133" y="1614"/>
              <a:ext cx="396" cy="745"/>
              <a:chOff x="0" y="0"/>
              <a:chExt cx="336" cy="576"/>
            </a:xfrm>
          </p:grpSpPr>
          <p:sp>
            <p:nvSpPr>
              <p:cNvPr id="12309" name="Line 21"/>
              <p:cNvSpPr/>
              <p:nvPr/>
            </p:nvSpPr>
            <p:spPr>
              <a:xfrm flipH="1">
                <a:off x="0" y="0"/>
                <a:ext cx="192" cy="576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10" name="Line 22"/>
              <p:cNvSpPr/>
              <p:nvPr/>
            </p:nvSpPr>
            <p:spPr>
              <a:xfrm>
                <a:off x="192" y="0"/>
                <a:ext cx="144" cy="48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11" name="Line 23"/>
              <p:cNvSpPr/>
              <p:nvPr/>
            </p:nvSpPr>
            <p:spPr>
              <a:xfrm flipH="1">
                <a:off x="48" y="48"/>
                <a:ext cx="288" cy="528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12" name="Line 24"/>
              <p:cNvSpPr/>
              <p:nvPr/>
            </p:nvSpPr>
            <p:spPr>
              <a:xfrm>
                <a:off x="0" y="576"/>
                <a:ext cx="48" cy="0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2313" name="Group 26"/>
            <p:cNvGrpSpPr/>
            <p:nvPr/>
          </p:nvGrpSpPr>
          <p:grpSpPr>
            <a:xfrm>
              <a:off x="849" y="1862"/>
              <a:ext cx="284" cy="621"/>
              <a:chOff x="0" y="0"/>
              <a:chExt cx="240" cy="480"/>
            </a:xfrm>
          </p:grpSpPr>
          <p:sp>
            <p:nvSpPr>
              <p:cNvPr id="12314" name="Line 26"/>
              <p:cNvSpPr/>
              <p:nvPr/>
            </p:nvSpPr>
            <p:spPr>
              <a:xfrm>
                <a:off x="144" y="0"/>
                <a:ext cx="96" cy="48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15" name="Line 27"/>
              <p:cNvSpPr/>
              <p:nvPr/>
            </p:nvSpPr>
            <p:spPr>
              <a:xfrm flipH="1">
                <a:off x="48" y="48"/>
                <a:ext cx="192" cy="432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2316" name="Group 29"/>
              <p:cNvGrpSpPr/>
              <p:nvPr/>
            </p:nvGrpSpPr>
            <p:grpSpPr>
              <a:xfrm>
                <a:off x="0" y="0"/>
                <a:ext cx="144" cy="480"/>
                <a:chOff x="0" y="0"/>
                <a:chExt cx="144" cy="480"/>
              </a:xfrm>
            </p:grpSpPr>
            <p:sp>
              <p:nvSpPr>
                <p:cNvPr id="12317" name="Line 29"/>
                <p:cNvSpPr/>
                <p:nvPr/>
              </p:nvSpPr>
              <p:spPr>
                <a:xfrm flipH="1">
                  <a:off x="0" y="0"/>
                  <a:ext cx="144" cy="480"/>
                </a:xfrm>
                <a:prstGeom prst="line">
                  <a:avLst/>
                </a:prstGeom>
                <a:ln w="28575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318" name="Line 30"/>
                <p:cNvSpPr/>
                <p:nvPr/>
              </p:nvSpPr>
              <p:spPr>
                <a:xfrm>
                  <a:off x="0" y="480"/>
                  <a:ext cx="48" cy="0"/>
                </a:xfrm>
                <a:prstGeom prst="line">
                  <a:avLst/>
                </a:prstGeom>
                <a:ln w="28575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12319" name="Arc 31"/>
            <p:cNvSpPr/>
            <p:nvPr/>
          </p:nvSpPr>
          <p:spPr>
            <a:xfrm rot="10440000" flipH="1">
              <a:off x="2434" y="4592"/>
              <a:ext cx="227" cy="1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7" y="186"/>
                </a:cxn>
                <a:cxn ang="0">
                  <a:pos x="0" y="0"/>
                </a:cxn>
                <a:cxn ang="0">
                  <a:pos x="227" y="186"/>
                </a:cxn>
                <a:cxn ang="0">
                  <a:pos x="0" y="186"/>
                </a:cxn>
              </a:cxnLst>
              <a:rect l="0" t="0" r="0" b="0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20" name="Line 32"/>
            <p:cNvSpPr/>
            <p:nvPr/>
          </p:nvSpPr>
          <p:spPr>
            <a:xfrm flipH="1">
              <a:off x="2434" y="372"/>
              <a:ext cx="341" cy="0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21" name="Line 33"/>
            <p:cNvSpPr/>
            <p:nvPr/>
          </p:nvSpPr>
          <p:spPr>
            <a:xfrm>
              <a:off x="2777" y="372"/>
              <a:ext cx="226" cy="931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22" name="Line 34"/>
            <p:cNvSpPr/>
            <p:nvPr/>
          </p:nvSpPr>
          <p:spPr>
            <a:xfrm flipH="1">
              <a:off x="2663" y="1303"/>
              <a:ext cx="340" cy="3291"/>
            </a:xfrm>
            <a:prstGeom prst="line">
              <a:avLst/>
            </a:prstGeom>
            <a:ln w="1905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23" name="Line 35"/>
            <p:cNvSpPr/>
            <p:nvPr/>
          </p:nvSpPr>
          <p:spPr>
            <a:xfrm>
              <a:off x="3003" y="1303"/>
              <a:ext cx="1701" cy="1056"/>
            </a:xfrm>
            <a:prstGeom prst="line">
              <a:avLst/>
            </a:prstGeom>
            <a:ln w="1905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24" name="Line 36"/>
            <p:cNvSpPr/>
            <p:nvPr/>
          </p:nvSpPr>
          <p:spPr>
            <a:xfrm>
              <a:off x="2947" y="2110"/>
              <a:ext cx="1644" cy="683"/>
            </a:xfrm>
            <a:prstGeom prst="line">
              <a:avLst/>
            </a:prstGeom>
            <a:ln w="1905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25" name="Line 37"/>
            <p:cNvSpPr/>
            <p:nvPr/>
          </p:nvSpPr>
          <p:spPr>
            <a:xfrm flipH="1">
              <a:off x="4589" y="2359"/>
              <a:ext cx="113" cy="434"/>
            </a:xfrm>
            <a:prstGeom prst="line">
              <a:avLst/>
            </a:prstGeom>
            <a:ln w="1905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2326" name="Group 39"/>
            <p:cNvGrpSpPr/>
            <p:nvPr/>
          </p:nvGrpSpPr>
          <p:grpSpPr>
            <a:xfrm>
              <a:off x="1756" y="4159"/>
              <a:ext cx="1361" cy="559"/>
              <a:chOff x="0" y="0"/>
              <a:chExt cx="1152" cy="432"/>
            </a:xfrm>
          </p:grpSpPr>
          <p:sp>
            <p:nvSpPr>
              <p:cNvPr id="12327" name="Line 39"/>
              <p:cNvSpPr/>
              <p:nvPr/>
            </p:nvSpPr>
            <p:spPr>
              <a:xfrm flipH="1">
                <a:off x="48" y="288"/>
                <a:ext cx="528" cy="144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28" name="Line 40"/>
              <p:cNvSpPr/>
              <p:nvPr/>
            </p:nvSpPr>
            <p:spPr>
              <a:xfrm flipH="1">
                <a:off x="0" y="0"/>
                <a:ext cx="576" cy="336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2329" name="Group 42"/>
              <p:cNvGrpSpPr/>
              <p:nvPr/>
            </p:nvGrpSpPr>
            <p:grpSpPr>
              <a:xfrm>
                <a:off x="0" y="0"/>
                <a:ext cx="1152" cy="432"/>
                <a:chOff x="0" y="0"/>
                <a:chExt cx="1152" cy="432"/>
              </a:xfrm>
            </p:grpSpPr>
            <p:sp>
              <p:nvSpPr>
                <p:cNvPr id="12330" name="Line 42"/>
                <p:cNvSpPr/>
                <p:nvPr/>
              </p:nvSpPr>
              <p:spPr>
                <a:xfrm>
                  <a:off x="0" y="336"/>
                  <a:ext cx="48" cy="96"/>
                </a:xfrm>
                <a:prstGeom prst="line">
                  <a:avLst/>
                </a:prstGeom>
                <a:ln w="28575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331" name="Line 43"/>
                <p:cNvSpPr/>
                <p:nvPr/>
              </p:nvSpPr>
              <p:spPr>
                <a:xfrm>
                  <a:off x="576" y="288"/>
                  <a:ext cx="528" cy="144"/>
                </a:xfrm>
                <a:prstGeom prst="line">
                  <a:avLst/>
                </a:prstGeom>
                <a:ln w="28575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332" name="Line 44"/>
                <p:cNvSpPr/>
                <p:nvPr/>
              </p:nvSpPr>
              <p:spPr>
                <a:xfrm>
                  <a:off x="576" y="0"/>
                  <a:ext cx="576" cy="336"/>
                </a:xfrm>
                <a:prstGeom prst="line">
                  <a:avLst/>
                </a:prstGeom>
                <a:ln w="28575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12333" name="Line 45"/>
            <p:cNvSpPr/>
            <p:nvPr/>
          </p:nvSpPr>
          <p:spPr>
            <a:xfrm flipH="1">
              <a:off x="3058" y="4594"/>
              <a:ext cx="57" cy="124"/>
            </a:xfrm>
            <a:prstGeom prst="line">
              <a:avLst/>
            </a:prstGeom>
            <a:ln w="190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2334" name="Group 47"/>
            <p:cNvGrpSpPr/>
            <p:nvPr/>
          </p:nvGrpSpPr>
          <p:grpSpPr>
            <a:xfrm>
              <a:off x="4080" y="2048"/>
              <a:ext cx="227" cy="559"/>
              <a:chOff x="0" y="0"/>
              <a:chExt cx="192" cy="432"/>
            </a:xfrm>
          </p:grpSpPr>
          <p:sp>
            <p:nvSpPr>
              <p:cNvPr id="12335" name="Line 47"/>
              <p:cNvSpPr/>
              <p:nvPr/>
            </p:nvSpPr>
            <p:spPr>
              <a:xfrm>
                <a:off x="96" y="0"/>
                <a:ext cx="96" cy="432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36" name="Line 48"/>
              <p:cNvSpPr/>
              <p:nvPr/>
            </p:nvSpPr>
            <p:spPr>
              <a:xfrm>
                <a:off x="0" y="48"/>
                <a:ext cx="144" cy="384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37" name="Line 49"/>
              <p:cNvSpPr/>
              <p:nvPr/>
            </p:nvSpPr>
            <p:spPr>
              <a:xfrm flipH="1">
                <a:off x="0" y="0"/>
                <a:ext cx="96" cy="48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38" name="Line 50"/>
              <p:cNvSpPr/>
              <p:nvPr/>
            </p:nvSpPr>
            <p:spPr>
              <a:xfrm flipH="1">
                <a:off x="144" y="432"/>
                <a:ext cx="48" cy="0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2339" name="Group 52"/>
            <p:cNvGrpSpPr/>
            <p:nvPr/>
          </p:nvGrpSpPr>
          <p:grpSpPr>
            <a:xfrm>
              <a:off x="3343" y="1614"/>
              <a:ext cx="397" cy="745"/>
              <a:chOff x="0" y="0"/>
              <a:chExt cx="336" cy="576"/>
            </a:xfrm>
          </p:grpSpPr>
          <p:sp>
            <p:nvSpPr>
              <p:cNvPr id="12340" name="Line 52"/>
              <p:cNvSpPr/>
              <p:nvPr/>
            </p:nvSpPr>
            <p:spPr>
              <a:xfrm>
                <a:off x="144" y="0"/>
                <a:ext cx="192" cy="576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41" name="Line 53"/>
              <p:cNvSpPr/>
              <p:nvPr/>
            </p:nvSpPr>
            <p:spPr>
              <a:xfrm flipH="1">
                <a:off x="0" y="0"/>
                <a:ext cx="144" cy="48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42" name="Line 54"/>
              <p:cNvSpPr/>
              <p:nvPr/>
            </p:nvSpPr>
            <p:spPr>
              <a:xfrm>
                <a:off x="0" y="48"/>
                <a:ext cx="288" cy="528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43" name="Line 55"/>
              <p:cNvSpPr/>
              <p:nvPr/>
            </p:nvSpPr>
            <p:spPr>
              <a:xfrm flipH="1">
                <a:off x="288" y="576"/>
                <a:ext cx="48" cy="0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2344" name="Group 57"/>
            <p:cNvGrpSpPr/>
            <p:nvPr/>
          </p:nvGrpSpPr>
          <p:grpSpPr>
            <a:xfrm>
              <a:off x="3740" y="1862"/>
              <a:ext cx="284" cy="621"/>
              <a:chOff x="0" y="0"/>
              <a:chExt cx="240" cy="480"/>
            </a:xfrm>
          </p:grpSpPr>
          <p:sp>
            <p:nvSpPr>
              <p:cNvPr id="12345" name="Line 57"/>
              <p:cNvSpPr/>
              <p:nvPr/>
            </p:nvSpPr>
            <p:spPr>
              <a:xfrm>
                <a:off x="96" y="0"/>
                <a:ext cx="144" cy="480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46" name="Line 58"/>
              <p:cNvSpPr/>
              <p:nvPr/>
            </p:nvSpPr>
            <p:spPr>
              <a:xfrm flipH="1">
                <a:off x="0" y="0"/>
                <a:ext cx="96" cy="48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47" name="Line 59"/>
              <p:cNvSpPr/>
              <p:nvPr/>
            </p:nvSpPr>
            <p:spPr>
              <a:xfrm>
                <a:off x="0" y="48"/>
                <a:ext cx="192" cy="432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48" name="Line 60"/>
              <p:cNvSpPr/>
              <p:nvPr/>
            </p:nvSpPr>
            <p:spPr>
              <a:xfrm flipH="1">
                <a:off x="192" y="480"/>
                <a:ext cx="48" cy="0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2349" name="Line 61"/>
            <p:cNvSpPr/>
            <p:nvPr/>
          </p:nvSpPr>
          <p:spPr>
            <a:xfrm>
              <a:off x="2436" y="4594"/>
              <a:ext cx="227" cy="0"/>
            </a:xfrm>
            <a:prstGeom prst="line">
              <a:avLst/>
            </a:prstGeom>
            <a:ln w="1905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50" name="Line 62"/>
            <p:cNvSpPr/>
            <p:nvPr/>
          </p:nvSpPr>
          <p:spPr>
            <a:xfrm>
              <a:off x="1870" y="1303"/>
              <a:ext cx="1133" cy="0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51" name="Text Box 64"/>
            <p:cNvSpPr txBox="1"/>
            <p:nvPr/>
          </p:nvSpPr>
          <p:spPr>
            <a:xfrm>
              <a:off x="0" y="2679"/>
              <a:ext cx="509" cy="87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12352" name="Text Box 65"/>
            <p:cNvSpPr txBox="1"/>
            <p:nvPr/>
          </p:nvSpPr>
          <p:spPr>
            <a:xfrm>
              <a:off x="1418" y="2251"/>
              <a:ext cx="398" cy="87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</a:p>
          </p:txBody>
        </p:sp>
        <p:sp>
          <p:nvSpPr>
            <p:cNvPr id="12353" name="Text Box 66"/>
            <p:cNvSpPr txBox="1"/>
            <p:nvPr/>
          </p:nvSpPr>
          <p:spPr>
            <a:xfrm>
              <a:off x="1191" y="777"/>
              <a:ext cx="680" cy="87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D</a:t>
              </a:r>
            </a:p>
          </p:txBody>
        </p:sp>
        <p:sp>
          <p:nvSpPr>
            <p:cNvPr id="12354" name="Text Box 67"/>
            <p:cNvSpPr txBox="1"/>
            <p:nvPr/>
          </p:nvSpPr>
          <p:spPr>
            <a:xfrm>
              <a:off x="3006" y="665"/>
              <a:ext cx="1134" cy="87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D</a:t>
              </a:r>
              <a:r>
                <a:rPr lang="en-US" altLang="zh-CN" sz="2100" i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endParaRPr lang="en-US" altLang="zh-CN" sz="2100" i="1" baseline="300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2355" name="Text Box 68"/>
            <p:cNvSpPr txBox="1"/>
            <p:nvPr/>
          </p:nvSpPr>
          <p:spPr>
            <a:xfrm>
              <a:off x="2947" y="2172"/>
              <a:ext cx="852" cy="132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r>
                <a:rPr lang="en-US" altLang="zh-CN" sz="2100" i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endParaRPr lang="en-US" altLang="zh-CN" sz="2100" i="1" baseline="300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2356" name="Text Box 70"/>
            <p:cNvSpPr txBox="1"/>
            <p:nvPr/>
          </p:nvSpPr>
          <p:spPr>
            <a:xfrm>
              <a:off x="4479" y="2669"/>
              <a:ext cx="909" cy="132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r>
                <a:rPr lang="en-US" altLang="zh-CN" sz="2100" i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endParaRPr lang="en-US" altLang="zh-CN" sz="2100" i="1" baseline="300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2357" name="Arc 71"/>
            <p:cNvSpPr/>
            <p:nvPr/>
          </p:nvSpPr>
          <p:spPr>
            <a:xfrm rot="-10140000">
              <a:off x="1666" y="1465"/>
              <a:ext cx="207" cy="124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8" y="0"/>
                </a:cxn>
                <a:cxn ang="0">
                  <a:pos x="207" y="124"/>
                </a:cxn>
                <a:cxn ang="0">
                  <a:pos x="0" y="3"/>
                </a:cxn>
                <a:cxn ang="0">
                  <a:pos x="38" y="0"/>
                </a:cxn>
                <a:cxn ang="0">
                  <a:pos x="207" y="124"/>
                </a:cxn>
                <a:cxn ang="0">
                  <a:pos x="38" y="124"/>
                </a:cxn>
              </a:cxnLst>
              <a:rect l="0" t="0" r="0" b="0"/>
              <a:pathLst>
                <a:path w="26438" h="21600" fill="none">
                  <a:moveTo>
                    <a:pt x="-1" y="548"/>
                  </a:moveTo>
                  <a:cubicBezTo>
                    <a:pt x="1586" y="184"/>
                    <a:pt x="3209" y="-1"/>
                    <a:pt x="4838" y="0"/>
                  </a:cubicBezTo>
                  <a:cubicBezTo>
                    <a:pt x="16767" y="0"/>
                    <a:pt x="26438" y="9670"/>
                    <a:pt x="26438" y="21600"/>
                  </a:cubicBezTo>
                </a:path>
                <a:path w="26438" h="21600" stroke="0">
                  <a:moveTo>
                    <a:pt x="-1" y="548"/>
                  </a:moveTo>
                  <a:cubicBezTo>
                    <a:pt x="1586" y="184"/>
                    <a:pt x="3209" y="-1"/>
                    <a:pt x="4838" y="0"/>
                  </a:cubicBezTo>
                  <a:cubicBezTo>
                    <a:pt x="16767" y="0"/>
                    <a:pt x="26438" y="9670"/>
                    <a:pt x="26438" y="21600"/>
                  </a:cubicBezTo>
                  <a:lnTo>
                    <a:pt x="4838" y="2160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58" name="Text Box 72"/>
            <p:cNvSpPr txBox="1"/>
            <p:nvPr/>
          </p:nvSpPr>
          <p:spPr>
            <a:xfrm>
              <a:off x="1418" y="1457"/>
              <a:ext cx="396" cy="77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</a:p>
          </p:txBody>
        </p:sp>
        <p:sp>
          <p:nvSpPr>
            <p:cNvPr id="12359" name="Arc 73"/>
            <p:cNvSpPr/>
            <p:nvPr/>
          </p:nvSpPr>
          <p:spPr>
            <a:xfrm flipV="1">
              <a:off x="2971" y="1461"/>
              <a:ext cx="170" cy="1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0" y="125"/>
                </a:cxn>
                <a:cxn ang="0">
                  <a:pos x="0" y="0"/>
                </a:cxn>
                <a:cxn ang="0">
                  <a:pos x="170" y="125"/>
                </a:cxn>
                <a:cxn ang="0">
                  <a:pos x="0" y="125"/>
                </a:cxn>
              </a:cxnLst>
              <a:rect l="0" t="0" r="0" b="0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60" name="Text Box 74"/>
            <p:cNvSpPr txBox="1"/>
            <p:nvPr/>
          </p:nvSpPr>
          <p:spPr>
            <a:xfrm>
              <a:off x="2921" y="1475"/>
              <a:ext cx="283" cy="77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4</a:t>
              </a:r>
            </a:p>
          </p:txBody>
        </p:sp>
        <p:sp>
          <p:nvSpPr>
            <p:cNvPr id="12361" name="Text Box 75"/>
            <p:cNvSpPr txBox="1"/>
            <p:nvPr/>
          </p:nvSpPr>
          <p:spPr>
            <a:xfrm>
              <a:off x="1872" y="4746"/>
              <a:ext cx="398" cy="77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12362" name="Text Box 76"/>
            <p:cNvSpPr txBox="1"/>
            <p:nvPr/>
          </p:nvSpPr>
          <p:spPr>
            <a:xfrm>
              <a:off x="2552" y="4746"/>
              <a:ext cx="624" cy="77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</a:p>
          </p:txBody>
        </p:sp>
      </p:grpSp>
      <p:sp>
        <p:nvSpPr>
          <p:cNvPr id="11339" name="Text Box 4"/>
          <p:cNvSpPr txBox="1"/>
          <p:nvPr/>
        </p:nvSpPr>
        <p:spPr>
          <a:xfrm>
            <a:off x="1383030" y="3828336"/>
            <a:ext cx="5941219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zh-CN" altLang="en-US" sz="2100" dirty="0">
                <a:solidFill>
                  <a:srgbClr val="3C8C93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思考：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综合以上问题，你能得到什么结论？</a:t>
            </a:r>
          </a:p>
        </p:txBody>
      </p:sp>
      <p:sp>
        <p:nvSpPr>
          <p:cNvPr id="12364" name="Text Box 63"/>
          <p:cNvSpPr txBox="1"/>
          <p:nvPr/>
        </p:nvSpPr>
        <p:spPr>
          <a:xfrm>
            <a:off x="4949429" y="1756172"/>
            <a:ext cx="189309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i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</a:p>
        </p:txBody>
      </p:sp>
      <p:sp>
        <p:nvSpPr>
          <p:cNvPr id="12365" name="Text Box 69"/>
          <p:cNvSpPr txBox="1"/>
          <p:nvPr/>
        </p:nvSpPr>
        <p:spPr>
          <a:xfrm>
            <a:off x="7272338" y="1762125"/>
            <a:ext cx="460772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i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sz="2100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11342" name="文本框 1"/>
          <p:cNvSpPr txBox="1"/>
          <p:nvPr/>
        </p:nvSpPr>
        <p:spPr>
          <a:xfrm>
            <a:off x="1711642" y="1810226"/>
            <a:ext cx="2536592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AD=A</a:t>
            </a:r>
            <a:r>
              <a:rPr lang="en-US" altLang="zh-CN" sz="2100" baseline="-25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sz="2100" baseline="-25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100" baseline="-25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BC=B</a:t>
            </a:r>
            <a:r>
              <a:rPr lang="en-US" altLang="zh-CN" sz="2100" baseline="-25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100" baseline="-25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</a:p>
        </p:txBody>
      </p:sp>
      <p:sp>
        <p:nvSpPr>
          <p:cNvPr id="11343" name="文本框 2"/>
          <p:cNvSpPr txBox="1"/>
          <p:nvPr/>
        </p:nvSpPr>
        <p:spPr>
          <a:xfrm>
            <a:off x="1681878" y="3160395"/>
            <a:ext cx="3264694" cy="294323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1=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∠3=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/>
      <p:bldP spid="11339" grpId="0"/>
      <p:bldP spid="11342" grpId="0"/>
      <p:bldP spid="113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4"/>
          <p:cNvSpPr txBox="1"/>
          <p:nvPr/>
        </p:nvSpPr>
        <p:spPr>
          <a:xfrm>
            <a:off x="1576387" y="2261950"/>
            <a:ext cx="5720954" cy="1522571"/>
          </a:xfrm>
          <a:prstGeom prst="rect">
            <a:avLst/>
          </a:prstGeom>
          <a:noFill/>
          <a:ln w="28575" cap="flat" cmpd="sng">
            <a:solidFill>
              <a:srgbClr val="3C8C93"/>
            </a:solidFill>
            <a:prstDash val="sysDash"/>
            <a:round/>
            <a:headEnd type="none" w="med" len="med"/>
            <a:tailEnd type="none" w="med" len="med"/>
          </a:ln>
        </p:spPr>
        <p:txBody>
          <a:bodyPr lIns="68580" tIns="34290" rIns="68580" bIns="3429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在轴对称图形或两个成轴对称的图形中，对应点所连的线段被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对称轴垂直平分，对应线段相等，对应角相等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en-US" altLang="zh-CN" sz="21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矩形 112"/>
          <p:cNvSpPr/>
          <p:nvPr/>
        </p:nvSpPr>
        <p:spPr>
          <a:xfrm>
            <a:off x="1576388" y="1702356"/>
            <a:ext cx="1793081" cy="398859"/>
          </a:xfrm>
          <a:prstGeom prst="rect">
            <a:avLst/>
          </a:prstGeom>
          <a:solidFill>
            <a:srgbClr val="0070C0"/>
          </a:solidFill>
          <a:ln w="9525">
            <a:noFill/>
          </a:ln>
        </p:spPr>
        <p:txBody>
          <a:bodyPr lIns="68580" tIns="34290" rIns="68580" bIns="34290" anchor="t"/>
          <a:lstStyle/>
          <a:p>
            <a:pPr>
              <a:spcBef>
                <a:spcPct val="50000"/>
              </a:spcBef>
            </a:pPr>
            <a:r>
              <a:rPr lang="zh-CN" altLang="en-US" sz="21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轴对称的性质</a:t>
            </a:r>
          </a:p>
        </p:txBody>
      </p:sp>
      <p:sp>
        <p:nvSpPr>
          <p:cNvPr id="13315" name="圆角矩形 31"/>
          <p:cNvSpPr/>
          <p:nvPr/>
        </p:nvSpPr>
        <p:spPr>
          <a:xfrm>
            <a:off x="1385888" y="789385"/>
            <a:ext cx="1428750" cy="432197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80" tIns="34290" rIns="68580" bIns="34290" anchor="t"/>
          <a:lstStyle/>
          <a:p>
            <a:pPr algn="ctr"/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总结归纳</a:t>
            </a:r>
            <a:endParaRPr lang="zh-CN" altLang="en-US" sz="21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charRg st="0" end="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DOCER_TEMPLATE_OPEN_ONCE_MARK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87308"/>
  <p:tag name="KSO_WM_TEMPLATE_THUMBS_INDEX" val="1、2、3、6、8、10、11、12、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  <p:tag name="KSO_WM_SLIDE_MODEL_TYPE" val="cover"/>
  <p:tag name="KSO_WM_SPECIAL_SOURCE" val="bdnul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heme/theme1.xml><?xml version="1.0" encoding="utf-8"?>
<a:theme xmlns:a="http://schemas.openxmlformats.org/drawingml/2006/main" name="WWW.2PPT.COM&#10;">
  <a:themeElements>
    <a:clrScheme name="2019空白演示文档">
      <a:dk1>
        <a:srgbClr val="000000"/>
      </a:dk1>
      <a:lt1>
        <a:srgbClr val="FFFFFF"/>
      </a:lt1>
      <a:dk2>
        <a:srgbClr val="E6E4E4"/>
      </a:dk2>
      <a:lt2>
        <a:srgbClr val="FFFFFF"/>
      </a:lt2>
      <a:accent1>
        <a:srgbClr val="477DEA"/>
      </a:accent1>
      <a:accent2>
        <a:srgbClr val="9B9B9B"/>
      </a:accent2>
      <a:accent3>
        <a:srgbClr val="F3B745"/>
      </a:accent3>
      <a:accent4>
        <a:srgbClr val="477EE7"/>
      </a:accent4>
      <a:accent5>
        <a:srgbClr val="4BA151"/>
      </a:accent5>
      <a:accent6>
        <a:srgbClr val="E9403C"/>
      </a:accent6>
      <a:hlink>
        <a:srgbClr val="0563C1"/>
      </a:hlink>
      <a:folHlink>
        <a:srgbClr val="954D72"/>
      </a:folHlink>
    </a:clrScheme>
    <a:fontScheme name="2019空白演示文档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1558</Words>
  <Application>Microsoft Office PowerPoint</Application>
  <PresentationFormat>全屏显示(16:9)</PresentationFormat>
  <Paragraphs>189</Paragraphs>
  <Slides>26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8" baseType="lpstr">
      <vt:lpstr>等线</vt:lpstr>
      <vt:lpstr>仿宋_GB2312</vt:lpstr>
      <vt:lpstr>黑体</vt:lpstr>
      <vt:lpstr>楷体_GB2312</vt:lpstr>
      <vt:lpstr>宋体</vt:lpstr>
      <vt:lpstr>微软雅黑</vt:lpstr>
      <vt:lpstr>Arial</vt:lpstr>
      <vt:lpstr>Calibri</vt:lpstr>
      <vt:lpstr>Times New Roman</vt:lpstr>
      <vt:lpstr>Verdana</vt:lpstr>
      <vt:lpstr>WWW.2PPT.COM
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2017-08-03T09:01:00Z</dcterms:created>
  <dcterms:modified xsi:type="dcterms:W3CDTF">2023-01-17T00:25:34Z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EC0427EBAFF34D7D9A56D4A5BB040CAE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