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64" autoAdjust="0"/>
  </p:normalViewPr>
  <p:slideViewPr>
    <p:cSldViewPr>
      <p:cViewPr>
        <p:scale>
          <a:sx n="100" d="100"/>
          <a:sy n="100" d="100"/>
        </p:scale>
        <p:origin x="-1944" y="-156"/>
      </p:cViewPr>
      <p:guideLst>
        <p:guide orient="horz" pos="216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4D134-1718-450A-BF43-8E4EC96BB342}"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5D2993-B4A2-4BED-8315-F35A12CF82F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8B025D-DF56-4258-8506-853A360FB9BD}" type="slidenum">
              <a:rPr lang="zh-CN" altLang="en-US" smtClean="0">
                <a:solidFill>
                  <a:prstClr val="black"/>
                </a:solidFill>
              </a:rPr>
              <a:t>4</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5D2993-B4A2-4BED-8315-F35A12CF82F8}"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endParaRPr lang="en-US" altLang="zh-CN">
              <a:solidFill>
                <a:srgbClr val="000000"/>
              </a:solidFill>
            </a:endParaRPr>
          </a:p>
        </p:txBody>
      </p:sp>
      <p:sp>
        <p:nvSpPr>
          <p:cNvPr id="5" name="页脚占位符 4"/>
          <p:cNvSpPr>
            <a:spLocks noGrp="1"/>
          </p:cNvSpPr>
          <p:nvPr>
            <p:ph type="ftr" sz="quarter" idx="11"/>
          </p:nvPr>
        </p:nvSpPr>
        <p:spPr/>
        <p:txBody>
          <a:body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p>
            <a:fld id="{E5D177BE-F7B8-4FE1-AD83-B5254A95CCAF}" type="slidenum">
              <a:rPr lang="en-US" altLang="zh-CN" smtClean="0">
                <a:solidFill>
                  <a:srgbClr val="000000"/>
                </a:solidFill>
              </a:rPr>
              <a:t>‹#›</a:t>
            </a:fld>
            <a:endParaRPr lang="en-US" altLang="zh-CN">
              <a:solidFill>
                <a:srgbClr val="000000"/>
              </a:solidFill>
            </a:endParaRP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solidFill>
                <a:srgbClr val="000000"/>
              </a:solidFill>
            </a:endParaRPr>
          </a:p>
        </p:txBody>
      </p:sp>
      <p:sp>
        <p:nvSpPr>
          <p:cNvPr id="5" name="页脚占位符 4"/>
          <p:cNvSpPr>
            <a:spLocks noGrp="1"/>
          </p:cNvSpPr>
          <p:nvPr>
            <p:ph type="ftr" sz="quarter" idx="11"/>
          </p:nvPr>
        </p:nvSpPr>
        <p:spPr/>
        <p:txBody>
          <a:body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p>
            <a:fld id="{3415C317-0E13-4BCF-8EFA-0EFFCCAA7301}" type="slidenum">
              <a:rPr lang="en-US" altLang="zh-CN" smtClean="0">
                <a:solidFill>
                  <a:srgbClr val="000000"/>
                </a:solidFill>
              </a:rPr>
              <a:t>‹#›</a:t>
            </a:fld>
            <a:endParaRPr lang="en-US" altLang="zh-CN">
              <a:solidFill>
                <a:srgbClr val="000000"/>
              </a:solidFil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solidFill>
                <a:srgbClr val="000000"/>
              </a:solidFill>
            </a:endParaRPr>
          </a:p>
        </p:txBody>
      </p:sp>
      <p:sp>
        <p:nvSpPr>
          <p:cNvPr id="5" name="页脚占位符 4"/>
          <p:cNvSpPr>
            <a:spLocks noGrp="1"/>
          </p:cNvSpPr>
          <p:nvPr>
            <p:ph type="ftr" sz="quarter" idx="11"/>
          </p:nvPr>
        </p:nvSpPr>
        <p:spPr/>
        <p:txBody>
          <a:body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p>
            <a:fld id="{46B51EE3-D514-4DEF-BD8B-A7053E82A3F5}" type="slidenum">
              <a:rPr lang="en-US" altLang="zh-CN" smtClean="0">
                <a:solidFill>
                  <a:srgbClr val="000000"/>
                </a:solidFill>
              </a:rPr>
              <a:t>‹#›</a:t>
            </a:fld>
            <a:endParaRPr lang="en-US" altLang="zh-CN">
              <a:solidFill>
                <a:srgbClr val="000000"/>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solidFill>
                <a:srgbClr val="000000"/>
              </a:solidFill>
            </a:endParaRPr>
          </a:p>
        </p:txBody>
      </p:sp>
      <p:sp>
        <p:nvSpPr>
          <p:cNvPr id="5" name="页脚占位符 4"/>
          <p:cNvSpPr>
            <a:spLocks noGrp="1"/>
          </p:cNvSpPr>
          <p:nvPr>
            <p:ph type="ftr" sz="quarter" idx="11"/>
          </p:nvPr>
        </p:nvSpPr>
        <p:spPr/>
        <p:txBody>
          <a:body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p>
            <a:fld id="{EC0ADFB1-B9F0-494A-9226-082517E940A7}" type="slidenum">
              <a:rPr lang="en-US" altLang="zh-CN" smtClean="0">
                <a:solidFill>
                  <a:srgbClr val="000000"/>
                </a:solidFill>
              </a:rPr>
              <a:t>‹#›</a:t>
            </a:fld>
            <a:endParaRPr lang="en-US" altLang="zh-CN">
              <a:solidFill>
                <a:srgbClr val="000000"/>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en-US" altLang="zh-CN">
              <a:solidFill>
                <a:srgbClr val="000000"/>
              </a:solidFill>
            </a:endParaRPr>
          </a:p>
        </p:txBody>
      </p:sp>
      <p:sp>
        <p:nvSpPr>
          <p:cNvPr id="5" name="页脚占位符 4"/>
          <p:cNvSpPr>
            <a:spLocks noGrp="1"/>
          </p:cNvSpPr>
          <p:nvPr>
            <p:ph type="ftr" sz="quarter" idx="11"/>
          </p:nvPr>
        </p:nvSpPr>
        <p:spPr/>
        <p:txBody>
          <a:body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p>
            <a:fld id="{56013AE5-398F-4A35-BDB4-6593E7FA3654}" type="slidenum">
              <a:rPr lang="en-US" altLang="zh-CN" smtClean="0">
                <a:solidFill>
                  <a:srgbClr val="000000"/>
                </a:solidFill>
              </a:rPr>
              <a:t>‹#›</a:t>
            </a:fld>
            <a:endParaRPr lang="en-US" altLang="zh-CN">
              <a:solidFill>
                <a:srgbClr val="000000"/>
              </a:solidFill>
            </a:endParaRP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en-US" altLang="zh-CN">
              <a:solidFill>
                <a:srgbClr val="000000"/>
              </a:solidFill>
            </a:endParaRPr>
          </a:p>
        </p:txBody>
      </p:sp>
      <p:sp>
        <p:nvSpPr>
          <p:cNvPr id="6" name="页脚占位符 5"/>
          <p:cNvSpPr>
            <a:spLocks noGrp="1"/>
          </p:cNvSpPr>
          <p:nvPr>
            <p:ph type="ftr" sz="quarter" idx="11"/>
          </p:nvPr>
        </p:nvSpPr>
        <p:spPr/>
        <p:txBody>
          <a:body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p>
            <a:fld id="{16A576BE-468F-4E2C-A768-5CF427BD4D60}" type="slidenum">
              <a:rPr lang="en-US" altLang="zh-CN" smtClean="0">
                <a:solidFill>
                  <a:srgbClr val="000000"/>
                </a:solidFill>
              </a:rPr>
              <a:t>‹#›</a:t>
            </a:fld>
            <a:endParaRPr lang="en-US" altLang="zh-CN">
              <a:solidFill>
                <a:srgbClr val="000000"/>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endParaRPr lang="en-US" altLang="zh-CN">
              <a:solidFill>
                <a:srgbClr val="000000"/>
              </a:solidFill>
            </a:endParaRPr>
          </a:p>
        </p:txBody>
      </p:sp>
      <p:sp>
        <p:nvSpPr>
          <p:cNvPr id="8" name="页脚占位符 7"/>
          <p:cNvSpPr>
            <a:spLocks noGrp="1"/>
          </p:cNvSpPr>
          <p:nvPr>
            <p:ph type="ftr" sz="quarter" idx="11"/>
          </p:nvPr>
        </p:nvSpPr>
        <p:spPr/>
        <p:txBody>
          <a:body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p>
            <a:fld id="{14EE4858-8351-4FAF-8C50-A7C513AB04FC}" type="slidenum">
              <a:rPr lang="en-US" altLang="zh-CN" smtClean="0">
                <a:solidFill>
                  <a:srgbClr val="000000"/>
                </a:solidFill>
              </a:rPr>
              <a:t>‹#›</a:t>
            </a:fld>
            <a:endParaRPr lang="en-US" altLang="zh-CN">
              <a:solidFill>
                <a:srgbClr val="000000"/>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endParaRPr lang="en-US" altLang="zh-CN">
              <a:solidFill>
                <a:srgbClr val="000000"/>
              </a:solidFill>
            </a:endParaRPr>
          </a:p>
        </p:txBody>
      </p:sp>
      <p:sp>
        <p:nvSpPr>
          <p:cNvPr id="4" name="页脚占位符 3"/>
          <p:cNvSpPr>
            <a:spLocks noGrp="1"/>
          </p:cNvSpPr>
          <p:nvPr>
            <p:ph type="ftr" sz="quarter" idx="11"/>
          </p:nvPr>
        </p:nvSpPr>
        <p:spPr/>
        <p:txBody>
          <a:body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p>
            <a:fld id="{C8460E2C-992D-4833-95EF-6F499E343104}" type="slidenum">
              <a:rPr lang="en-US" altLang="zh-CN" smtClean="0">
                <a:solidFill>
                  <a:srgbClr val="000000"/>
                </a:solidFill>
              </a:rPr>
              <a:t>‹#›</a:t>
            </a:fld>
            <a:endParaRPr lang="en-US" altLang="zh-CN">
              <a:solidFill>
                <a:srgbClr val="000000"/>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en-US" altLang="zh-CN">
              <a:solidFill>
                <a:srgbClr val="000000"/>
              </a:solidFill>
            </a:endParaRPr>
          </a:p>
        </p:txBody>
      </p:sp>
      <p:sp>
        <p:nvSpPr>
          <p:cNvPr id="3" name="页脚占位符 2"/>
          <p:cNvSpPr>
            <a:spLocks noGrp="1"/>
          </p:cNvSpPr>
          <p:nvPr>
            <p:ph type="ftr" sz="quarter" idx="11"/>
          </p:nvPr>
        </p:nvSpPr>
        <p:spPr/>
        <p:txBody>
          <a:body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p>
            <a:fld id="{D3E4D9A5-1ECA-432B-BE20-691B00C1E617}" type="slidenum">
              <a:rPr lang="en-US" altLang="zh-CN" smtClean="0">
                <a:solidFill>
                  <a:srgbClr val="000000"/>
                </a:solidFill>
              </a:rPr>
              <a:t>‹#›</a:t>
            </a:fld>
            <a:endParaRPr lang="en-US" altLang="zh-CN">
              <a:solidFill>
                <a:srgbClr val="000000"/>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en-US" altLang="zh-CN">
              <a:solidFill>
                <a:srgbClr val="000000"/>
              </a:solidFill>
            </a:endParaRPr>
          </a:p>
        </p:txBody>
      </p:sp>
      <p:sp>
        <p:nvSpPr>
          <p:cNvPr id="6" name="页脚占位符 5"/>
          <p:cNvSpPr>
            <a:spLocks noGrp="1"/>
          </p:cNvSpPr>
          <p:nvPr>
            <p:ph type="ftr" sz="quarter" idx="11"/>
          </p:nvPr>
        </p:nvSpPr>
        <p:spPr/>
        <p:txBody>
          <a:body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p>
            <a:fld id="{D7B3DC76-AEF1-4CD5-8A4C-A565E1E0EB64}" type="slidenum">
              <a:rPr lang="en-US" altLang="zh-CN" smtClean="0">
                <a:solidFill>
                  <a:srgbClr val="000000"/>
                </a:solidFill>
              </a:rPr>
              <a:t>‹#›</a:t>
            </a:fld>
            <a:endParaRPr lang="en-US" altLang="zh-CN">
              <a:solidFill>
                <a:srgbClr val="000000"/>
              </a:solidFill>
            </a:endParaRPr>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en-US" altLang="zh-CN">
              <a:solidFill>
                <a:srgbClr val="000000"/>
              </a:solidFill>
            </a:endParaRPr>
          </a:p>
        </p:txBody>
      </p:sp>
      <p:sp>
        <p:nvSpPr>
          <p:cNvPr id="6" name="页脚占位符 5"/>
          <p:cNvSpPr>
            <a:spLocks noGrp="1"/>
          </p:cNvSpPr>
          <p:nvPr>
            <p:ph type="ftr" sz="quarter" idx="11"/>
          </p:nvPr>
        </p:nvSpPr>
        <p:spPr/>
        <p:txBody>
          <a:body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p>
            <a:fld id="{65C7842F-83E0-405D-8F26-FD2E5F27F086}" type="slidenum">
              <a:rPr lang="en-US" altLang="zh-CN" smtClean="0">
                <a:solidFill>
                  <a:srgbClr val="000000"/>
                </a:solidFill>
              </a:rPr>
              <a:t>‹#›</a:t>
            </a:fld>
            <a:endParaRPr lang="en-US" altLang="zh-CN">
              <a:solidFill>
                <a:srgbClr val="000000"/>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cstate="email">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pPr fontAlgn="base">
              <a:spcBef>
                <a:spcPct val="0"/>
              </a:spcBef>
              <a:spcAft>
                <a:spcPct val="0"/>
              </a:spcAft>
            </a:pPr>
            <a:endParaRPr lang="en-US" altLang="zh-CN">
              <a:solidFill>
                <a:srgbClr val="000000"/>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pPr fontAlgn="base">
              <a:spcBef>
                <a:spcPct val="0"/>
              </a:spcBef>
              <a:spcAft>
                <a:spcPct val="0"/>
              </a:spcAft>
            </a:pPr>
            <a:endParaRPr lang="en-US" altLang="zh-CN">
              <a:solidFill>
                <a:srgbClr val="000000"/>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pPr fontAlgn="base">
              <a:spcBef>
                <a:spcPct val="0"/>
              </a:spcBef>
              <a:spcAft>
                <a:spcPct val="0"/>
              </a:spcAft>
            </a:pPr>
            <a:fld id="{1B63A9F8-B32B-43A0-8C3C-FF4389715A9E}" type="slidenum">
              <a:rPr lang="en-US" altLang="zh-CN" smtClean="0">
                <a:solidFill>
                  <a:srgbClr val="000000"/>
                </a:solidFill>
              </a:rPr>
              <a:t>‹#›</a:t>
            </a:fld>
            <a:endParaRPr lang="en-US" altLang="zh-CN">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panose="05020102010507070707"/>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panose="05020102010507070707"/>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panose="05020102010507070707"/>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panose="05020102010507070707"/>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panose="05020102010507070707"/>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628800"/>
            <a:ext cx="9144000" cy="1323439"/>
          </a:xfrm>
          <a:prstGeom prst="rect">
            <a:avLst/>
          </a:prstGeom>
        </p:spPr>
        <p:txBody>
          <a:bodyPr wrap="square">
            <a:spAutoFit/>
          </a:bodyPr>
          <a:lstStyle/>
          <a:p>
            <a:pPr algn="ctr" fontAlgn="base">
              <a:spcBef>
                <a:spcPct val="0"/>
              </a:spcBef>
              <a:spcAft>
                <a:spcPct val="0"/>
              </a:spcAft>
            </a:pPr>
            <a:r>
              <a:rPr lang="zh-CN" altLang="en-US" sz="8000" b="1" kern="10" dirty="0">
                <a:ln w="12700">
                  <a:noFill/>
                  <a:prstDash val="solid"/>
                </a:ln>
                <a:solidFill>
                  <a:srgbClr val="CC3300"/>
                </a:solidFill>
                <a:effectLst>
                  <a:outerShdw blurRad="41275" dist="20320" dir="1800000" algn="tl" rotWithShape="0">
                    <a:srgbClr val="000000">
                      <a:alpha val="40000"/>
                    </a:srgbClr>
                  </a:outerShdw>
                </a:effectLst>
                <a:latin typeface="华文新魏" panose="02010800040101010101" charset="-122"/>
                <a:ea typeface="华文新魏" panose="02010800040101010101" charset="-122"/>
              </a:rPr>
              <a:t>三角形</a:t>
            </a:r>
          </a:p>
        </p:txBody>
      </p:sp>
      <p:sp>
        <p:nvSpPr>
          <p:cNvPr id="5" name="矩形 4"/>
          <p:cNvSpPr/>
          <p:nvPr/>
        </p:nvSpPr>
        <p:spPr>
          <a:xfrm>
            <a:off x="0" y="5733256"/>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a:r>
              <a:rPr lang="zh-CN" altLang="en-US" b="1" dirty="0">
                <a:solidFill>
                  <a:srgbClr val="FF0000"/>
                </a:solidFill>
                <a:effectLst>
                  <a:outerShdw blurRad="38100" dist="38100" dir="2700000" algn="tl">
                    <a:srgbClr val="C0C0C0"/>
                  </a:outerShdw>
                </a:effectLst>
              </a:rPr>
              <a:t>交流与发现</a:t>
            </a:r>
          </a:p>
        </p:txBody>
      </p:sp>
      <p:sp>
        <p:nvSpPr>
          <p:cNvPr id="18435" name="Rectangle 3"/>
          <p:cNvSpPr>
            <a:spLocks noGrp="1" noChangeArrowheads="1"/>
          </p:cNvSpPr>
          <p:nvPr>
            <p:ph idx="1"/>
          </p:nvPr>
        </p:nvSpPr>
        <p:spPr>
          <a:xfrm>
            <a:off x="468313" y="1341438"/>
            <a:ext cx="8229600" cy="792162"/>
          </a:xfrm>
        </p:spPr>
        <p:txBody>
          <a:bodyPr/>
          <a:lstStyle/>
          <a:p>
            <a:pPr>
              <a:lnSpc>
                <a:spcPct val="90000"/>
              </a:lnSpc>
              <a:buFont typeface="Wingdings" panose="05000000000000000000" pitchFamily="2" charset="2"/>
              <a:buChar char="l"/>
            </a:pPr>
            <a:r>
              <a:rPr lang="zh-CN" altLang="en-US" sz="2400" b="1"/>
              <a:t>阅读课本</a:t>
            </a:r>
            <a:r>
              <a:rPr lang="en-US" altLang="zh-CN" sz="2400" b="1"/>
              <a:t>145</a:t>
            </a:r>
            <a:r>
              <a:rPr lang="zh-CN" altLang="en-US" sz="2400" b="1"/>
              <a:t>页交流与发现内容并动手操作</a:t>
            </a:r>
            <a:r>
              <a:rPr lang="en-US" altLang="zh-CN" sz="2400" b="1"/>
              <a:t>.</a:t>
            </a:r>
            <a:r>
              <a:rPr lang="zh-CN" altLang="en-US" sz="2400" b="1"/>
              <a:t>把自己的发现与同学交流</a:t>
            </a:r>
            <a:r>
              <a:rPr lang="en-US" altLang="zh-CN" sz="2400" b="1"/>
              <a:t>.</a:t>
            </a:r>
          </a:p>
        </p:txBody>
      </p:sp>
      <p:sp>
        <p:nvSpPr>
          <p:cNvPr id="18436" name="Text Box 4"/>
          <p:cNvSpPr txBox="1">
            <a:spLocks noChangeArrowheads="1"/>
          </p:cNvSpPr>
          <p:nvPr/>
        </p:nvSpPr>
        <p:spPr bwMode="auto">
          <a:xfrm>
            <a:off x="828675" y="2133600"/>
            <a:ext cx="41751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400" b="1" dirty="0">
                <a:solidFill>
                  <a:srgbClr val="000000"/>
                </a:solidFill>
              </a:rPr>
              <a:t>　　有两条边相等的三角形叫做等腰三角形</a:t>
            </a:r>
            <a:r>
              <a:rPr lang="en-US" altLang="zh-CN" sz="2400" b="1" dirty="0">
                <a:solidFill>
                  <a:srgbClr val="000000"/>
                </a:solidFill>
              </a:rPr>
              <a:t>.</a:t>
            </a:r>
            <a:r>
              <a:rPr lang="zh-CN" altLang="en-US" sz="2400" b="1" dirty="0">
                <a:solidFill>
                  <a:srgbClr val="000000"/>
                </a:solidFill>
              </a:rPr>
              <a:t>如图，在等腰三角形</a:t>
            </a:r>
            <a:r>
              <a:rPr lang="en-US" altLang="zh-CN" sz="2400" b="1" i="1" dirty="0">
                <a:solidFill>
                  <a:srgbClr val="000000"/>
                </a:solidFill>
                <a:latin typeface="Times New Roman" panose="02020603050405020304" pitchFamily="18" charset="0"/>
              </a:rPr>
              <a:t>ABC</a:t>
            </a:r>
            <a:r>
              <a:rPr lang="zh-CN" altLang="en-US" sz="2400" b="1" dirty="0">
                <a:solidFill>
                  <a:srgbClr val="000000"/>
                </a:solidFill>
              </a:rPr>
              <a:t>中，</a:t>
            </a:r>
            <a:r>
              <a:rPr lang="en-US" altLang="zh-CN" sz="2400" b="1" i="1" dirty="0">
                <a:solidFill>
                  <a:srgbClr val="000000"/>
                </a:solidFill>
                <a:latin typeface="Times New Roman" panose="02020603050405020304" pitchFamily="18" charset="0"/>
              </a:rPr>
              <a:t>AB</a:t>
            </a:r>
            <a:r>
              <a:rPr lang="en-US" altLang="zh-CN" sz="2400" b="1" dirty="0">
                <a:solidFill>
                  <a:srgbClr val="000000"/>
                </a:solidFill>
              </a:rPr>
              <a:t>=</a:t>
            </a:r>
            <a:r>
              <a:rPr lang="en-US" altLang="zh-CN" sz="2400" b="1" i="1" dirty="0">
                <a:solidFill>
                  <a:srgbClr val="000000"/>
                </a:solidFill>
                <a:latin typeface="Times New Roman" panose="02020603050405020304" pitchFamily="18" charset="0"/>
              </a:rPr>
              <a:t>AC</a:t>
            </a:r>
            <a:r>
              <a:rPr lang="en-US" altLang="zh-CN" sz="2400" b="1" dirty="0">
                <a:solidFill>
                  <a:srgbClr val="000000"/>
                </a:solidFill>
              </a:rPr>
              <a:t>,</a:t>
            </a:r>
            <a:r>
              <a:rPr lang="zh-CN" altLang="en-US" sz="2400" b="1" dirty="0">
                <a:solidFill>
                  <a:srgbClr val="000000"/>
                </a:solidFill>
              </a:rPr>
              <a:t>它的各边与各角的名称如图所示</a:t>
            </a:r>
            <a:r>
              <a:rPr lang="en-US" altLang="zh-CN" sz="2400" b="1" dirty="0">
                <a:solidFill>
                  <a:srgbClr val="000000"/>
                </a:solidFill>
              </a:rPr>
              <a:t>.</a:t>
            </a:r>
          </a:p>
        </p:txBody>
      </p:sp>
      <p:sp>
        <p:nvSpPr>
          <p:cNvPr id="18437" name="Text Box 5"/>
          <p:cNvSpPr txBox="1">
            <a:spLocks noChangeArrowheads="1"/>
          </p:cNvSpPr>
          <p:nvPr/>
        </p:nvSpPr>
        <p:spPr bwMode="auto">
          <a:xfrm>
            <a:off x="755650" y="4581525"/>
            <a:ext cx="38877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400" b="1" dirty="0">
                <a:solidFill>
                  <a:srgbClr val="000000"/>
                </a:solidFill>
              </a:rPr>
              <a:t>　　三边都相等的三角形叫做等边三角形，也叫正三角形</a:t>
            </a:r>
            <a:r>
              <a:rPr lang="en-US" altLang="zh-CN" sz="2400" b="1" dirty="0">
                <a:solidFill>
                  <a:srgbClr val="000000"/>
                </a:solidFill>
              </a:rPr>
              <a:t>.</a:t>
            </a:r>
          </a:p>
        </p:txBody>
      </p:sp>
      <p:pic>
        <p:nvPicPr>
          <p:cNvPr id="18438" name="Picture 6"/>
          <p:cNvPicPr>
            <a:picLocks noChangeArrowheads="1"/>
          </p:cNvPicPr>
          <p:nvPr/>
        </p:nvPicPr>
        <p:blipFill>
          <a:blip r:embed="rId2"/>
          <a:stretch>
            <a:fillRect/>
          </a:stretch>
        </p:blipFill>
        <p:spPr bwMode="auto">
          <a:xfrm>
            <a:off x="5435600" y="1916113"/>
            <a:ext cx="2111375" cy="2449512"/>
          </a:xfrm>
          <a:prstGeom prst="rect">
            <a:avLst/>
          </a:prstGeom>
          <a:solidFill>
            <a:srgbClr val="00FF00"/>
          </a:solidFill>
          <a:ln>
            <a:noFill/>
          </a:ln>
          <a:extLst>
            <a:ext uri="{91240B29-F687-4F45-9708-019B960494DF}">
              <a14:hiddenLine xmlns:a14="http://schemas.microsoft.com/office/drawing/2010/main" w="15875">
                <a:solidFill>
                  <a:schemeClr val="tx2"/>
                </a:solidFill>
                <a:miter lim="800000"/>
                <a:headEnd/>
                <a:tailEnd/>
              </a14:hiddenLine>
            </a:ext>
          </a:extLst>
        </p:spPr>
      </p:pic>
      <p:grpSp>
        <p:nvGrpSpPr>
          <p:cNvPr id="18446" name="Group 14"/>
          <p:cNvGrpSpPr/>
          <p:nvPr/>
        </p:nvGrpSpPr>
        <p:grpSpPr>
          <a:xfrm>
            <a:off x="5651500" y="4221163"/>
            <a:ext cx="2089150" cy="1735137"/>
            <a:chOff x="3560" y="2659"/>
            <a:chExt cx="1316" cy="1093"/>
          </a:xfrm>
        </p:grpSpPr>
        <p:sp>
          <p:nvSpPr>
            <p:cNvPr id="18440" name="AutoShape 8"/>
            <p:cNvSpPr>
              <a:spLocks noChangeArrowheads="1"/>
            </p:cNvSpPr>
            <p:nvPr/>
          </p:nvSpPr>
          <p:spPr bwMode="auto">
            <a:xfrm>
              <a:off x="3742" y="2795"/>
              <a:ext cx="998" cy="863"/>
            </a:xfrm>
            <a:prstGeom prst="triangle">
              <a:avLst>
                <a:gd name="adj" fmla="val 50000"/>
              </a:avLst>
            </a:prstGeom>
            <a:solidFill>
              <a:srgbClr val="FF0000"/>
            </a:solidFill>
            <a:ln w="127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8441" name="Text Box 9"/>
            <p:cNvSpPr txBox="1">
              <a:spLocks noChangeArrowheads="1"/>
            </p:cNvSpPr>
            <p:nvPr/>
          </p:nvSpPr>
          <p:spPr bwMode="auto">
            <a:xfrm>
              <a:off x="4241" y="265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b="1" i="1">
                  <a:solidFill>
                    <a:srgbClr val="000000"/>
                  </a:solidFill>
                  <a:latin typeface="Times New Roman" panose="02020603050405020304" pitchFamily="18" charset="0"/>
                </a:rPr>
                <a:t>A</a:t>
              </a:r>
            </a:p>
          </p:txBody>
        </p:sp>
        <p:sp>
          <p:nvSpPr>
            <p:cNvPr id="18442" name="Text Box 10"/>
            <p:cNvSpPr txBox="1">
              <a:spLocks noChangeArrowheads="1"/>
            </p:cNvSpPr>
            <p:nvPr/>
          </p:nvSpPr>
          <p:spPr bwMode="auto">
            <a:xfrm>
              <a:off x="3560" y="3521"/>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b="1" i="1">
                  <a:solidFill>
                    <a:srgbClr val="000000"/>
                  </a:solidFill>
                  <a:latin typeface="Times New Roman" panose="02020603050405020304" pitchFamily="18" charset="0"/>
                </a:rPr>
                <a:t>B</a:t>
              </a:r>
            </a:p>
          </p:txBody>
        </p:sp>
        <p:sp>
          <p:nvSpPr>
            <p:cNvPr id="18443" name="Text Box 11"/>
            <p:cNvSpPr txBox="1">
              <a:spLocks noChangeArrowheads="1"/>
            </p:cNvSpPr>
            <p:nvPr/>
          </p:nvSpPr>
          <p:spPr bwMode="auto">
            <a:xfrm>
              <a:off x="4694" y="3521"/>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b="1" i="1">
                  <a:solidFill>
                    <a:srgbClr val="000000"/>
                  </a:solidFill>
                  <a:latin typeface="Times New Roman" panose="02020603050405020304" pitchFamily="18" charset="0"/>
                </a:rPr>
                <a:t>C</a:t>
              </a:r>
            </a:p>
          </p:txBody>
        </p:sp>
      </p:grpSp>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dissolve">
                                      <p:cBhvr>
                                        <p:cTn id="7" dur="500"/>
                                        <p:tgtEl>
                                          <p:spTgt spid="184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438"/>
                                        </p:tgtEl>
                                        <p:attrNameLst>
                                          <p:attrName>style.visibility</p:attrName>
                                        </p:attrNameLst>
                                      </p:cBhvr>
                                      <p:to>
                                        <p:strVal val="visible"/>
                                      </p:to>
                                    </p:set>
                                    <p:anim calcmode="lin" valueType="num">
                                      <p:cBhvr additive="base">
                                        <p:cTn id="12" dur="500" fill="hold"/>
                                        <p:tgtEl>
                                          <p:spTgt spid="18438"/>
                                        </p:tgtEl>
                                        <p:attrNameLst>
                                          <p:attrName>ppt_x</p:attrName>
                                        </p:attrNameLst>
                                      </p:cBhvr>
                                      <p:tavLst>
                                        <p:tav tm="0">
                                          <p:val>
                                            <p:strVal val="#ppt_x"/>
                                          </p:val>
                                        </p:tav>
                                        <p:tav tm="100000">
                                          <p:val>
                                            <p:strVal val="#ppt_x"/>
                                          </p:val>
                                        </p:tav>
                                      </p:tavLst>
                                    </p:anim>
                                    <p:anim calcmode="lin" valueType="num">
                                      <p:cBhvr additive="base">
                                        <p:cTn id="13" dur="500" fill="hold"/>
                                        <p:tgtEl>
                                          <p:spTgt spid="1843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8437">
                                            <p:txEl>
                                              <p:pRg st="0" end="0"/>
                                            </p:txEl>
                                          </p:spTgt>
                                        </p:tgtEl>
                                        <p:attrNameLst>
                                          <p:attrName>style.visibility</p:attrName>
                                        </p:attrNameLst>
                                      </p:cBhvr>
                                      <p:to>
                                        <p:strVal val="visible"/>
                                      </p:to>
                                    </p:set>
                                    <p:animEffect transition="in" filter="checkerboard(across)">
                                      <p:cBhvr>
                                        <p:cTn id="18" dur="500"/>
                                        <p:tgtEl>
                                          <p:spTgt spid="1843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18446"/>
                                        </p:tgtEl>
                                        <p:attrNameLst>
                                          <p:attrName>style.visibility</p:attrName>
                                        </p:attrNameLst>
                                      </p:cBhvr>
                                      <p:to>
                                        <p:strVal val="visible"/>
                                      </p:to>
                                    </p:set>
                                    <p:animEffect transition="in" filter="checkerboard(across)">
                                      <p:cBhvr>
                                        <p:cTn id="23" dur="500"/>
                                        <p:tgtEl>
                                          <p:spTgt spid="18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21481" y="774700"/>
            <a:ext cx="8229600" cy="1143000"/>
          </a:xfrm>
        </p:spPr>
        <p:txBody>
          <a:bodyPr/>
          <a:lstStyle/>
          <a:p>
            <a:pPr algn="l"/>
            <a:r>
              <a:rPr lang="zh-CN" altLang="en-US" b="1">
                <a:solidFill>
                  <a:srgbClr val="FF0000"/>
                </a:solidFill>
              </a:rPr>
              <a:t>三角形按边分类</a:t>
            </a:r>
          </a:p>
        </p:txBody>
      </p:sp>
      <p:sp>
        <p:nvSpPr>
          <p:cNvPr id="19459" name="Rectangle 3"/>
          <p:cNvSpPr>
            <a:spLocks noGrp="1" noChangeArrowheads="1"/>
          </p:cNvSpPr>
          <p:nvPr>
            <p:ph idx="1"/>
          </p:nvPr>
        </p:nvSpPr>
        <p:spPr>
          <a:xfrm>
            <a:off x="323850" y="2493963"/>
            <a:ext cx="1582738" cy="647700"/>
          </a:xfrm>
        </p:spPr>
        <p:txBody>
          <a:bodyPr/>
          <a:lstStyle/>
          <a:p>
            <a:pPr>
              <a:buFontTx/>
              <a:buNone/>
            </a:pPr>
            <a:r>
              <a:rPr lang="zh-CN" altLang="en-US"/>
              <a:t>三角形</a:t>
            </a:r>
          </a:p>
        </p:txBody>
      </p:sp>
      <p:sp>
        <p:nvSpPr>
          <p:cNvPr id="19460" name="AutoShape 4"/>
          <p:cNvSpPr/>
          <p:nvPr/>
        </p:nvSpPr>
        <p:spPr bwMode="auto">
          <a:xfrm>
            <a:off x="1692275" y="1989138"/>
            <a:ext cx="71438" cy="1512887"/>
          </a:xfrm>
          <a:prstGeom prst="leftBrace">
            <a:avLst>
              <a:gd name="adj1" fmla="val 176480"/>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9461" name="Text Box 5"/>
          <p:cNvSpPr txBox="1">
            <a:spLocks noChangeArrowheads="1"/>
          </p:cNvSpPr>
          <p:nvPr/>
        </p:nvSpPr>
        <p:spPr bwMode="auto">
          <a:xfrm>
            <a:off x="1835150" y="1917700"/>
            <a:ext cx="24479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800" b="1">
                <a:solidFill>
                  <a:srgbClr val="000000"/>
                </a:solidFill>
              </a:rPr>
              <a:t>不等边三角形</a:t>
            </a:r>
          </a:p>
        </p:txBody>
      </p:sp>
      <p:sp>
        <p:nvSpPr>
          <p:cNvPr id="19462" name="Text Box 6"/>
          <p:cNvSpPr txBox="1">
            <a:spLocks noChangeArrowheads="1"/>
          </p:cNvSpPr>
          <p:nvPr/>
        </p:nvSpPr>
        <p:spPr bwMode="auto">
          <a:xfrm>
            <a:off x="1763713" y="3213100"/>
            <a:ext cx="2232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800" b="1">
                <a:solidFill>
                  <a:srgbClr val="000000"/>
                </a:solidFill>
              </a:rPr>
              <a:t>等腰三角形</a:t>
            </a:r>
          </a:p>
        </p:txBody>
      </p:sp>
      <p:sp>
        <p:nvSpPr>
          <p:cNvPr id="19463" name="AutoShape 7"/>
          <p:cNvSpPr/>
          <p:nvPr/>
        </p:nvSpPr>
        <p:spPr bwMode="auto">
          <a:xfrm>
            <a:off x="3779838" y="2781300"/>
            <a:ext cx="144462" cy="1441450"/>
          </a:xfrm>
          <a:prstGeom prst="leftBrace">
            <a:avLst>
              <a:gd name="adj1" fmla="val 83150"/>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9464" name="Text Box 8"/>
          <p:cNvSpPr txBox="1">
            <a:spLocks noChangeArrowheads="1"/>
          </p:cNvSpPr>
          <p:nvPr/>
        </p:nvSpPr>
        <p:spPr bwMode="auto">
          <a:xfrm>
            <a:off x="3924300" y="2638425"/>
            <a:ext cx="4967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800" b="1">
                <a:solidFill>
                  <a:srgbClr val="000000"/>
                </a:solidFill>
              </a:rPr>
              <a:t>底边和腰不相等的等腰三角形</a:t>
            </a:r>
          </a:p>
        </p:txBody>
      </p:sp>
      <p:sp>
        <p:nvSpPr>
          <p:cNvPr id="19465" name="Text Box 9"/>
          <p:cNvSpPr txBox="1">
            <a:spLocks noChangeArrowheads="1"/>
          </p:cNvSpPr>
          <p:nvPr/>
        </p:nvSpPr>
        <p:spPr bwMode="auto">
          <a:xfrm>
            <a:off x="3995738" y="3717925"/>
            <a:ext cx="28082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800" b="1">
                <a:solidFill>
                  <a:srgbClr val="000000"/>
                </a:solidFill>
              </a:rPr>
              <a:t>等边三角形</a:t>
            </a:r>
          </a:p>
        </p:txBody>
      </p:sp>
      <p:sp>
        <p:nvSpPr>
          <p:cNvPr id="19466" name="Text Box 10"/>
          <p:cNvSpPr txBox="1">
            <a:spLocks noChangeArrowheads="1"/>
          </p:cNvSpPr>
          <p:nvPr/>
        </p:nvSpPr>
        <p:spPr bwMode="auto">
          <a:xfrm>
            <a:off x="755650" y="4869160"/>
            <a:ext cx="7561263"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400" b="1">
                <a:solidFill>
                  <a:srgbClr val="0000FF"/>
                </a:solidFill>
              </a:rPr>
              <a:t>特别提示：等边三角形是特殊的等腰三角形</a:t>
            </a:r>
            <a:r>
              <a:rPr lang="en-US" altLang="zh-CN" sz="2400" b="1">
                <a:solidFill>
                  <a:srgbClr val="0000FF"/>
                </a:solidFill>
              </a:rPr>
              <a:t>.</a:t>
            </a:r>
            <a:r>
              <a:rPr lang="zh-CN" altLang="en-US" sz="2400" b="1">
                <a:solidFill>
                  <a:srgbClr val="0000FF"/>
                </a:solidFill>
              </a:rPr>
              <a:t>是底边和</a:t>
            </a:r>
          </a:p>
          <a:p>
            <a:pPr fontAlgn="base">
              <a:spcBef>
                <a:spcPct val="50000"/>
              </a:spcBef>
              <a:spcAft>
                <a:spcPct val="0"/>
              </a:spcAft>
            </a:pPr>
            <a:r>
              <a:rPr lang="zh-CN" altLang="en-US" sz="2400" b="1">
                <a:solidFill>
                  <a:srgbClr val="0000FF"/>
                </a:solidFill>
              </a:rPr>
              <a:t>                  腰相等的等腰三角形</a:t>
            </a:r>
            <a:r>
              <a:rPr lang="en-US" altLang="zh-CN" sz="2400" b="1">
                <a:solidFill>
                  <a:srgbClr val="0000FF"/>
                </a:solidFill>
              </a:rPr>
              <a:t>.</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19460"/>
                                        </p:tgtEl>
                                        <p:attrNameLst>
                                          <p:attrName>style.visibility</p:attrName>
                                        </p:attrNameLst>
                                      </p:cBhvr>
                                      <p:to>
                                        <p:strVal val="visible"/>
                                      </p:to>
                                    </p:set>
                                    <p:anim calcmode="lin" valueType="num">
                                      <p:cBhvr additive="base">
                                        <p:cTn id="12" dur="500" fill="hold"/>
                                        <p:tgtEl>
                                          <p:spTgt spid="19460"/>
                                        </p:tgtEl>
                                        <p:attrNameLst>
                                          <p:attrName>ppt_x</p:attrName>
                                        </p:attrNameLst>
                                      </p:cBhvr>
                                      <p:tavLst>
                                        <p:tav tm="0">
                                          <p:val>
                                            <p:strVal val="#ppt_x"/>
                                          </p:val>
                                        </p:tav>
                                        <p:tav tm="100000">
                                          <p:val>
                                            <p:strVal val="#ppt_x"/>
                                          </p:val>
                                        </p:tav>
                                      </p:tavLst>
                                    </p:anim>
                                    <p:anim calcmode="lin" valueType="num">
                                      <p:cBhvr additive="base">
                                        <p:cTn id="13" dur="500" fill="hold"/>
                                        <p:tgtEl>
                                          <p:spTgt spid="1946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2" nodeType="clickEffect">
                                  <p:stCondLst>
                                    <p:cond delay="0"/>
                                  </p:stCondLst>
                                  <p:childTnLst>
                                    <p:set>
                                      <p:cBhvr>
                                        <p:cTn id="17" dur="1" fill="hold">
                                          <p:stCondLst>
                                            <p:cond delay="0"/>
                                          </p:stCondLst>
                                        </p:cTn>
                                        <p:tgtEl>
                                          <p:spTgt spid="19461"/>
                                        </p:tgtEl>
                                        <p:attrNameLst>
                                          <p:attrName>style.visibility</p:attrName>
                                        </p:attrNameLst>
                                      </p:cBhvr>
                                      <p:to>
                                        <p:strVal val="visible"/>
                                      </p:to>
                                    </p:set>
                                    <p:animEffect transition="in" filter="checkerboard(across)">
                                      <p:cBhvr>
                                        <p:cTn id="18" dur="500"/>
                                        <p:tgtEl>
                                          <p:spTgt spid="19461"/>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3" nodeType="clickEffect">
                                  <p:stCondLst>
                                    <p:cond delay="0"/>
                                  </p:stCondLst>
                                  <p:childTnLst>
                                    <p:set>
                                      <p:cBhvr>
                                        <p:cTn id="22" dur="1" fill="hold">
                                          <p:stCondLst>
                                            <p:cond delay="0"/>
                                          </p:stCondLst>
                                        </p:cTn>
                                        <p:tgtEl>
                                          <p:spTgt spid="19462"/>
                                        </p:tgtEl>
                                        <p:attrNameLst>
                                          <p:attrName>style.visibility</p:attrName>
                                        </p:attrNameLst>
                                      </p:cBhvr>
                                      <p:to>
                                        <p:strVal val="visible"/>
                                      </p:to>
                                    </p:set>
                                    <p:animEffect transition="in" filter="checkerboard(across)">
                                      <p:cBhvr>
                                        <p:cTn id="23" dur="500"/>
                                        <p:tgtEl>
                                          <p:spTgt spid="19462"/>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4" nodeType="clickEffect">
                                  <p:stCondLst>
                                    <p:cond delay="0"/>
                                  </p:stCondLst>
                                  <p:childTnLst>
                                    <p:set>
                                      <p:cBhvr>
                                        <p:cTn id="27" dur="1" fill="hold">
                                          <p:stCondLst>
                                            <p:cond delay="0"/>
                                          </p:stCondLst>
                                        </p:cTn>
                                        <p:tgtEl>
                                          <p:spTgt spid="19463"/>
                                        </p:tgtEl>
                                        <p:attrNameLst>
                                          <p:attrName>style.visibility</p:attrName>
                                        </p:attrNameLst>
                                      </p:cBhvr>
                                      <p:to>
                                        <p:strVal val="visible"/>
                                      </p:to>
                                    </p:set>
                                    <p:animEffect transition="in" filter="box(in)">
                                      <p:cBhvr>
                                        <p:cTn id="28" dur="500"/>
                                        <p:tgtEl>
                                          <p:spTgt spid="19463"/>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5" nodeType="clickEffect">
                                  <p:stCondLst>
                                    <p:cond delay="0"/>
                                  </p:stCondLst>
                                  <p:childTnLst>
                                    <p:set>
                                      <p:cBhvr>
                                        <p:cTn id="32" dur="1" fill="hold">
                                          <p:stCondLst>
                                            <p:cond delay="0"/>
                                          </p:stCondLst>
                                        </p:cTn>
                                        <p:tgtEl>
                                          <p:spTgt spid="19464"/>
                                        </p:tgtEl>
                                        <p:attrNameLst>
                                          <p:attrName>style.visibility</p:attrName>
                                        </p:attrNameLst>
                                      </p:cBhvr>
                                      <p:to>
                                        <p:strVal val="visible"/>
                                      </p:to>
                                    </p:set>
                                    <p:animEffect transition="in" filter="checkerboard(across)">
                                      <p:cBhvr>
                                        <p:cTn id="33" dur="500"/>
                                        <p:tgtEl>
                                          <p:spTgt spid="19464"/>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6" nodeType="clickEffect">
                                  <p:stCondLst>
                                    <p:cond delay="0"/>
                                  </p:stCondLst>
                                  <p:childTnLst>
                                    <p:set>
                                      <p:cBhvr>
                                        <p:cTn id="37" dur="1" fill="hold">
                                          <p:stCondLst>
                                            <p:cond delay="0"/>
                                          </p:stCondLst>
                                        </p:cTn>
                                        <p:tgtEl>
                                          <p:spTgt spid="19465"/>
                                        </p:tgtEl>
                                        <p:attrNameLst>
                                          <p:attrName>style.visibility</p:attrName>
                                        </p:attrNameLst>
                                      </p:cBhvr>
                                      <p:to>
                                        <p:strVal val="visible"/>
                                      </p:to>
                                    </p:set>
                                    <p:animEffect transition="in" filter="dissolve">
                                      <p:cBhvr>
                                        <p:cTn id="38" dur="500"/>
                                        <p:tgtEl>
                                          <p:spTgt spid="19465"/>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7" nodeType="clickEffect">
                                  <p:stCondLst>
                                    <p:cond delay="0"/>
                                  </p:stCondLst>
                                  <p:childTnLst>
                                    <p:set>
                                      <p:cBhvr>
                                        <p:cTn id="42" dur="1" fill="hold">
                                          <p:stCondLst>
                                            <p:cond delay="0"/>
                                          </p:stCondLst>
                                        </p:cTn>
                                        <p:tgtEl>
                                          <p:spTgt spid="19466"/>
                                        </p:tgtEl>
                                        <p:attrNameLst>
                                          <p:attrName>style.visibility</p:attrName>
                                        </p:attrNameLst>
                                      </p:cBhvr>
                                      <p:to>
                                        <p:strVal val="visible"/>
                                      </p:to>
                                    </p:set>
                                    <p:animEffect transition="in" filter="checkerboard(across)">
                                      <p:cBhvr>
                                        <p:cTn id="43" dur="500"/>
                                        <p:tgtEl>
                                          <p:spTgt spid="19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P spid="19460" grpId="1" animBg="1"/>
      <p:bldP spid="19461" grpId="2"/>
      <p:bldP spid="19462" grpId="3"/>
      <p:bldP spid="19463" grpId="4" animBg="1"/>
      <p:bldP spid="19464" grpId="5"/>
      <p:bldP spid="19465" grpId="6"/>
      <p:bldP spid="19466" grpId="7"/>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6725" y="692696"/>
            <a:ext cx="7761288" cy="792163"/>
          </a:xfrm>
        </p:spPr>
        <p:txBody>
          <a:bodyPr/>
          <a:lstStyle/>
          <a:p>
            <a:pPr algn="l"/>
            <a:r>
              <a:rPr lang="zh-CN" altLang="en-US" sz="3200" b="1"/>
              <a:t>自主学习课本</a:t>
            </a:r>
            <a:r>
              <a:rPr lang="en-US" altLang="zh-CN" sz="3200" b="1"/>
              <a:t>P</a:t>
            </a:r>
            <a:r>
              <a:rPr lang="en-US" altLang="zh-CN" sz="3200" b="1" baseline="-25000"/>
              <a:t>145</a:t>
            </a:r>
            <a:r>
              <a:rPr lang="en-US" altLang="zh-CN" sz="3200" b="1"/>
              <a:t>—P</a:t>
            </a:r>
            <a:r>
              <a:rPr lang="en-US" altLang="zh-CN" sz="3200" b="1" baseline="-15000"/>
              <a:t>146</a:t>
            </a:r>
            <a:r>
              <a:rPr lang="zh-CN" altLang="en-US" sz="3200" b="1"/>
              <a:t>到本节结束</a:t>
            </a:r>
          </a:p>
        </p:txBody>
      </p:sp>
      <p:sp>
        <p:nvSpPr>
          <p:cNvPr id="20483" name="Rectangle 3"/>
          <p:cNvSpPr>
            <a:spLocks noGrp="1" noChangeArrowheads="1"/>
          </p:cNvSpPr>
          <p:nvPr>
            <p:ph idx="1"/>
          </p:nvPr>
        </p:nvSpPr>
        <p:spPr>
          <a:xfrm>
            <a:off x="179388" y="2000250"/>
            <a:ext cx="5329237" cy="719137"/>
          </a:xfrm>
        </p:spPr>
        <p:txBody>
          <a:bodyPr>
            <a:normAutofit lnSpcReduction="10000"/>
          </a:bodyPr>
          <a:lstStyle/>
          <a:p>
            <a:pPr>
              <a:lnSpc>
                <a:spcPct val="80000"/>
              </a:lnSpc>
              <a:buFont typeface="Wingdings" panose="05000000000000000000" pitchFamily="2" charset="2"/>
              <a:buChar char="l"/>
            </a:pPr>
            <a:r>
              <a:rPr lang="zh-CN" altLang="en-US" sz="2800" b="1">
                <a:solidFill>
                  <a:srgbClr val="FF0000"/>
                </a:solidFill>
              </a:rPr>
              <a:t>三个角都是锐角的三角形叫做锐角三角形</a:t>
            </a:r>
            <a:r>
              <a:rPr lang="en-US" altLang="zh-CN" sz="2800" b="1">
                <a:solidFill>
                  <a:srgbClr val="FF0000"/>
                </a:solidFill>
              </a:rPr>
              <a:t>.</a:t>
            </a:r>
            <a:r>
              <a:rPr lang="zh-CN" altLang="en-US" sz="2800" b="1">
                <a:solidFill>
                  <a:srgbClr val="FF0000"/>
                </a:solidFill>
              </a:rPr>
              <a:t>如图（</a:t>
            </a:r>
            <a:r>
              <a:rPr lang="en-US" altLang="zh-CN" sz="2800" b="1">
                <a:solidFill>
                  <a:srgbClr val="FF0000"/>
                </a:solidFill>
              </a:rPr>
              <a:t>1</a:t>
            </a:r>
            <a:r>
              <a:rPr lang="zh-CN" altLang="en-US" sz="2800" b="1">
                <a:solidFill>
                  <a:srgbClr val="FF0000"/>
                </a:solidFill>
              </a:rPr>
              <a:t>）</a:t>
            </a:r>
          </a:p>
        </p:txBody>
      </p:sp>
      <p:sp>
        <p:nvSpPr>
          <p:cNvPr id="20484" name="Text Box 4"/>
          <p:cNvSpPr txBox="1">
            <a:spLocks noChangeArrowheads="1"/>
          </p:cNvSpPr>
          <p:nvPr/>
        </p:nvSpPr>
        <p:spPr bwMode="auto">
          <a:xfrm>
            <a:off x="179388" y="3368675"/>
            <a:ext cx="4897437"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20000"/>
              </a:spcBef>
              <a:spcAft>
                <a:spcPct val="0"/>
              </a:spcAft>
              <a:buFont typeface="Wingdings" panose="05000000000000000000" pitchFamily="2" charset="2"/>
              <a:buChar char="l"/>
            </a:pPr>
            <a:r>
              <a:rPr lang="zh-CN" altLang="en-US" sz="2800" b="1">
                <a:solidFill>
                  <a:srgbClr val="FF0000"/>
                </a:solidFill>
              </a:rPr>
              <a:t>有一个角是直角的三角形叫 </a:t>
            </a:r>
          </a:p>
          <a:p>
            <a:pPr fontAlgn="base">
              <a:spcBef>
                <a:spcPct val="20000"/>
              </a:spcBef>
              <a:spcAft>
                <a:spcPct val="0"/>
              </a:spcAft>
              <a:buFont typeface="Wingdings" panose="05000000000000000000" pitchFamily="2" charset="2"/>
              <a:buNone/>
            </a:pPr>
            <a:r>
              <a:rPr lang="zh-CN" altLang="en-US" sz="2800" b="1">
                <a:solidFill>
                  <a:srgbClr val="FF0000"/>
                </a:solidFill>
              </a:rPr>
              <a:t>    做直角三角形</a:t>
            </a:r>
            <a:r>
              <a:rPr lang="en-US" altLang="zh-CN" sz="2800" b="1">
                <a:solidFill>
                  <a:srgbClr val="FF0000"/>
                </a:solidFill>
              </a:rPr>
              <a:t>.</a:t>
            </a:r>
            <a:r>
              <a:rPr lang="zh-CN" altLang="en-US" sz="2800" b="1">
                <a:solidFill>
                  <a:srgbClr val="FF0000"/>
                </a:solidFill>
              </a:rPr>
              <a:t>如图（</a:t>
            </a:r>
            <a:r>
              <a:rPr lang="en-US" altLang="zh-CN" sz="2800" b="1">
                <a:solidFill>
                  <a:srgbClr val="FF0000"/>
                </a:solidFill>
              </a:rPr>
              <a:t>2</a:t>
            </a:r>
            <a:r>
              <a:rPr lang="zh-CN" altLang="en-US" sz="2800" b="1">
                <a:solidFill>
                  <a:srgbClr val="FF0000"/>
                </a:solidFill>
              </a:rPr>
              <a:t>）</a:t>
            </a:r>
          </a:p>
        </p:txBody>
      </p:sp>
      <p:sp>
        <p:nvSpPr>
          <p:cNvPr id="20485" name="Text Box 5"/>
          <p:cNvSpPr txBox="1">
            <a:spLocks noChangeArrowheads="1"/>
          </p:cNvSpPr>
          <p:nvPr/>
        </p:nvSpPr>
        <p:spPr bwMode="auto">
          <a:xfrm>
            <a:off x="250825" y="4953000"/>
            <a:ext cx="482600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20000"/>
              </a:spcBef>
              <a:spcAft>
                <a:spcPct val="0"/>
              </a:spcAft>
              <a:buFont typeface="Wingdings" panose="05000000000000000000" pitchFamily="2" charset="2"/>
              <a:buChar char="l"/>
            </a:pPr>
            <a:r>
              <a:rPr lang="zh-CN" altLang="en-US" sz="2800" b="1">
                <a:solidFill>
                  <a:srgbClr val="FF0000"/>
                </a:solidFill>
              </a:rPr>
              <a:t>有一个角是钝角的三角形</a:t>
            </a:r>
          </a:p>
          <a:p>
            <a:pPr fontAlgn="base">
              <a:spcBef>
                <a:spcPct val="20000"/>
              </a:spcBef>
              <a:spcAft>
                <a:spcPct val="0"/>
              </a:spcAft>
              <a:buFont typeface="Wingdings" panose="05000000000000000000" pitchFamily="2" charset="2"/>
              <a:buNone/>
            </a:pPr>
            <a:r>
              <a:rPr lang="zh-CN" altLang="en-US" sz="2800" b="1">
                <a:solidFill>
                  <a:srgbClr val="FF0000"/>
                </a:solidFill>
              </a:rPr>
              <a:t>   叫钝角三角形</a:t>
            </a:r>
            <a:r>
              <a:rPr lang="en-US" altLang="zh-CN" sz="2800" b="1">
                <a:solidFill>
                  <a:srgbClr val="FF0000"/>
                </a:solidFill>
              </a:rPr>
              <a:t>.</a:t>
            </a:r>
            <a:r>
              <a:rPr lang="zh-CN" altLang="en-US" sz="2800" b="1">
                <a:solidFill>
                  <a:srgbClr val="FF0000"/>
                </a:solidFill>
              </a:rPr>
              <a:t>如图（</a:t>
            </a:r>
            <a:r>
              <a:rPr lang="en-US" altLang="zh-CN" sz="2800" b="1">
                <a:solidFill>
                  <a:srgbClr val="FF0000"/>
                </a:solidFill>
              </a:rPr>
              <a:t>3</a:t>
            </a:r>
            <a:r>
              <a:rPr lang="zh-CN" altLang="en-US" sz="2800" b="1">
                <a:solidFill>
                  <a:srgbClr val="FF0000"/>
                </a:solidFill>
              </a:rPr>
              <a:t>）</a:t>
            </a:r>
          </a:p>
        </p:txBody>
      </p:sp>
      <p:pic>
        <p:nvPicPr>
          <p:cNvPr id="20487" name="Picture 7"/>
          <p:cNvPicPr>
            <a:picLocks noChangeAspect="1" noChangeArrowheads="1"/>
          </p:cNvPicPr>
          <p:nvPr/>
        </p:nvPicPr>
        <p:blipFill>
          <a:blip r:embed="rId2"/>
          <a:stretch>
            <a:fillRect/>
          </a:stretch>
        </p:blipFill>
        <p:spPr bwMode="auto">
          <a:xfrm>
            <a:off x="6011863" y="1304925"/>
            <a:ext cx="241935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20489" name="Picture 9"/>
          <p:cNvPicPr>
            <a:picLocks noChangeAspect="1" noChangeArrowheads="1"/>
          </p:cNvPicPr>
          <p:nvPr/>
        </p:nvPicPr>
        <p:blipFill>
          <a:blip r:embed="rId3"/>
          <a:stretch>
            <a:fillRect/>
          </a:stretch>
        </p:blipFill>
        <p:spPr bwMode="auto">
          <a:xfrm>
            <a:off x="6227763" y="2889250"/>
            <a:ext cx="2000250" cy="1533525"/>
          </a:xfrm>
          <a:prstGeom prst="rect">
            <a:avLst/>
          </a:prstGeom>
          <a:noFill/>
          <a:extLst>
            <a:ext uri="{909E8E84-426E-40DD-AFC4-6F175D3DCCD1}">
              <a14:hiddenFill xmlns:a14="http://schemas.microsoft.com/office/drawing/2010/main">
                <a:solidFill>
                  <a:srgbClr val="FFFFFF"/>
                </a:solidFill>
              </a14:hiddenFill>
            </a:ext>
          </a:extLst>
        </p:spPr>
      </p:pic>
      <p:pic>
        <p:nvPicPr>
          <p:cNvPr id="20490" name="Picture 10"/>
          <p:cNvPicPr>
            <a:picLocks noChangeAspect="1" noChangeArrowheads="1"/>
          </p:cNvPicPr>
          <p:nvPr/>
        </p:nvPicPr>
        <p:blipFill>
          <a:blip r:embed="rId4"/>
          <a:stretch>
            <a:fillRect/>
          </a:stretch>
        </p:blipFill>
        <p:spPr bwMode="auto">
          <a:xfrm>
            <a:off x="5435600" y="4400550"/>
            <a:ext cx="3168650" cy="22240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487"/>
                                        </p:tgtEl>
                                        <p:attrNameLst>
                                          <p:attrName>style.visibility</p:attrName>
                                        </p:attrNameLst>
                                      </p:cBhvr>
                                      <p:to>
                                        <p:strVal val="visible"/>
                                      </p:to>
                                    </p:set>
                                    <p:animEffect transition="in" filter="box(in)">
                                      <p:cBhvr>
                                        <p:cTn id="12" dur="500"/>
                                        <p:tgtEl>
                                          <p:spTgt spid="2048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1" nodeType="clickEffect">
                                  <p:stCondLst>
                                    <p:cond delay="0"/>
                                  </p:stCondLst>
                                  <p:childTnLst>
                                    <p:set>
                                      <p:cBhvr>
                                        <p:cTn id="16" dur="1" fill="hold">
                                          <p:stCondLst>
                                            <p:cond delay="0"/>
                                          </p:stCondLst>
                                        </p:cTn>
                                        <p:tgtEl>
                                          <p:spTgt spid="20484"/>
                                        </p:tgtEl>
                                        <p:attrNameLst>
                                          <p:attrName>style.visibility</p:attrName>
                                        </p:attrNameLst>
                                      </p:cBhvr>
                                      <p:to>
                                        <p:strVal val="visible"/>
                                      </p:to>
                                    </p:set>
                                    <p:animEffect transition="in" filter="checkerboard(across)">
                                      <p:cBhvr>
                                        <p:cTn id="17" dur="500"/>
                                        <p:tgtEl>
                                          <p:spTgt spid="2048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0489"/>
                                        </p:tgtEl>
                                        <p:attrNameLst>
                                          <p:attrName>style.visibility</p:attrName>
                                        </p:attrNameLst>
                                      </p:cBhvr>
                                      <p:to>
                                        <p:strVal val="visible"/>
                                      </p:to>
                                    </p:set>
                                    <p:animEffect transition="in" filter="checkerboard(across)">
                                      <p:cBhvr>
                                        <p:cTn id="22" dur="500"/>
                                        <p:tgtEl>
                                          <p:spTgt spid="2048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2" nodeType="clickEffect">
                                  <p:stCondLst>
                                    <p:cond delay="0"/>
                                  </p:stCondLst>
                                  <p:childTnLst>
                                    <p:set>
                                      <p:cBhvr>
                                        <p:cTn id="26" dur="1" fill="hold">
                                          <p:stCondLst>
                                            <p:cond delay="0"/>
                                          </p:stCondLst>
                                        </p:cTn>
                                        <p:tgtEl>
                                          <p:spTgt spid="20485"/>
                                        </p:tgtEl>
                                        <p:attrNameLst>
                                          <p:attrName>style.visibility</p:attrName>
                                        </p:attrNameLst>
                                      </p:cBhvr>
                                      <p:to>
                                        <p:strVal val="visible"/>
                                      </p:to>
                                    </p:set>
                                    <p:animEffect transition="in" filter="dissolve">
                                      <p:cBhvr>
                                        <p:cTn id="27" dur="500"/>
                                        <p:tgtEl>
                                          <p:spTgt spid="2048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0490"/>
                                        </p:tgtEl>
                                        <p:attrNameLst>
                                          <p:attrName>style.visibility</p:attrName>
                                        </p:attrNameLst>
                                      </p:cBhvr>
                                      <p:to>
                                        <p:strVal val="visible"/>
                                      </p:to>
                                    </p:set>
                                    <p:animEffect transition="in" filter="box(in)">
                                      <p:cBhvr>
                                        <p:cTn id="32" dur="500"/>
                                        <p:tgtEl>
                                          <p:spTgt spid="20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484" grpId="1"/>
      <p:bldP spid="20485"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95288" y="554038"/>
            <a:ext cx="8229600" cy="1143000"/>
          </a:xfrm>
        </p:spPr>
        <p:txBody>
          <a:bodyPr/>
          <a:lstStyle/>
          <a:p>
            <a:pPr algn="l"/>
            <a:r>
              <a:rPr lang="zh-CN" altLang="en-US" dirty="0">
                <a:solidFill>
                  <a:srgbClr val="0000FF"/>
                </a:solidFill>
              </a:rPr>
              <a:t>直角三角形</a:t>
            </a:r>
          </a:p>
        </p:txBody>
      </p:sp>
      <p:sp>
        <p:nvSpPr>
          <p:cNvPr id="21507" name="Rectangle 3"/>
          <p:cNvSpPr>
            <a:spLocks noGrp="1" noChangeArrowheads="1"/>
          </p:cNvSpPr>
          <p:nvPr>
            <p:ph idx="1"/>
          </p:nvPr>
        </p:nvSpPr>
        <p:spPr>
          <a:xfrm>
            <a:off x="315888" y="1772816"/>
            <a:ext cx="3887787" cy="863600"/>
          </a:xfrm>
        </p:spPr>
        <p:txBody>
          <a:bodyPr/>
          <a:lstStyle/>
          <a:p>
            <a:pPr>
              <a:lnSpc>
                <a:spcPct val="80000"/>
              </a:lnSpc>
              <a:buFont typeface="Wingdings" panose="05000000000000000000" pitchFamily="2" charset="2"/>
              <a:buChar char="l"/>
            </a:pPr>
            <a:r>
              <a:rPr lang="zh-CN" altLang="en-US" sz="2800" b="1" dirty="0">
                <a:solidFill>
                  <a:srgbClr val="FF0000"/>
                </a:solidFill>
              </a:rPr>
              <a:t>直角三角形各边名称</a:t>
            </a:r>
          </a:p>
          <a:p>
            <a:pPr>
              <a:lnSpc>
                <a:spcPct val="80000"/>
              </a:lnSpc>
              <a:buFont typeface="Wingdings" panose="05000000000000000000" pitchFamily="2" charset="2"/>
              <a:buNone/>
            </a:pPr>
            <a:r>
              <a:rPr lang="zh-CN" altLang="en-US" sz="2800" b="1" dirty="0">
                <a:solidFill>
                  <a:srgbClr val="FF0000"/>
                </a:solidFill>
              </a:rPr>
              <a:t>    如图所示：</a:t>
            </a:r>
          </a:p>
        </p:txBody>
      </p:sp>
      <p:pic>
        <p:nvPicPr>
          <p:cNvPr id="21508" name="Picture 4"/>
          <p:cNvPicPr>
            <a:picLocks noChangeAspect="1" noChangeArrowheads="1"/>
          </p:cNvPicPr>
          <p:nvPr/>
        </p:nvPicPr>
        <p:blipFill>
          <a:blip r:embed="rId2"/>
          <a:stretch>
            <a:fillRect/>
          </a:stretch>
        </p:blipFill>
        <p:spPr bwMode="auto">
          <a:xfrm>
            <a:off x="4859338" y="1125538"/>
            <a:ext cx="3241675" cy="2879725"/>
          </a:xfrm>
          <a:prstGeom prst="rect">
            <a:avLst/>
          </a:prstGeom>
          <a:noFill/>
          <a:extLst>
            <a:ext uri="{909E8E84-426E-40DD-AFC4-6F175D3DCCD1}">
              <a14:hiddenFill xmlns:a14="http://schemas.microsoft.com/office/drawing/2010/main">
                <a:solidFill>
                  <a:srgbClr val="FFFFFF"/>
                </a:solidFill>
              </a14:hiddenFill>
            </a:ext>
          </a:extLst>
        </p:spPr>
      </p:pic>
      <p:sp>
        <p:nvSpPr>
          <p:cNvPr id="21509" name="Text Box 5"/>
          <p:cNvSpPr txBox="1">
            <a:spLocks noChangeArrowheads="1"/>
          </p:cNvSpPr>
          <p:nvPr/>
        </p:nvSpPr>
        <p:spPr bwMode="auto">
          <a:xfrm>
            <a:off x="323850" y="2852738"/>
            <a:ext cx="4608513"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Wingdings" panose="05000000000000000000" pitchFamily="2" charset="2"/>
              <a:buChar char="l"/>
            </a:pPr>
            <a:r>
              <a:rPr lang="zh-CN" altLang="en-US" sz="2800" b="1" dirty="0">
                <a:solidFill>
                  <a:srgbClr val="FF0000"/>
                </a:solidFill>
              </a:rPr>
              <a:t>直角三角形通常用符号</a:t>
            </a:r>
          </a:p>
          <a:p>
            <a:pPr fontAlgn="base">
              <a:spcBef>
                <a:spcPct val="0"/>
              </a:spcBef>
              <a:spcAft>
                <a:spcPct val="0"/>
              </a:spcAft>
              <a:buFont typeface="Wingdings" panose="05000000000000000000" pitchFamily="2" charset="2"/>
              <a:buNone/>
            </a:pPr>
            <a:r>
              <a:rPr lang="zh-CN" altLang="en-US" sz="2800" b="1" dirty="0">
                <a:solidFill>
                  <a:srgbClr val="FF0000"/>
                </a:solidFill>
              </a:rPr>
              <a:t>   “</a:t>
            </a:r>
            <a:r>
              <a:rPr lang="en-US" altLang="zh-CN" sz="2800" b="1" i="1" dirty="0" err="1">
                <a:solidFill>
                  <a:srgbClr val="FF0000"/>
                </a:solidFill>
                <a:latin typeface="Times New Roman" panose="02020603050405020304" pitchFamily="18" charset="0"/>
              </a:rPr>
              <a:t>Rt</a:t>
            </a:r>
            <a:r>
              <a:rPr lang="en-US" altLang="zh-CN" sz="2800" b="1" dirty="0">
                <a:solidFill>
                  <a:srgbClr val="FF0000"/>
                </a:solidFill>
              </a:rPr>
              <a:t>△”</a:t>
            </a:r>
            <a:r>
              <a:rPr lang="zh-CN" altLang="en-US" sz="2800" b="1" dirty="0">
                <a:solidFill>
                  <a:srgbClr val="FF0000"/>
                </a:solidFill>
              </a:rPr>
              <a:t>表示</a:t>
            </a:r>
            <a:r>
              <a:rPr lang="en-US" altLang="zh-CN" sz="2800" b="1" dirty="0">
                <a:solidFill>
                  <a:srgbClr val="FF0000"/>
                </a:solidFill>
              </a:rPr>
              <a:t>.</a:t>
            </a:r>
            <a:r>
              <a:rPr lang="zh-CN" altLang="en-US" sz="2800" b="1" dirty="0">
                <a:solidFill>
                  <a:srgbClr val="FF0000"/>
                </a:solidFill>
              </a:rPr>
              <a:t>如图所示</a:t>
            </a:r>
          </a:p>
          <a:p>
            <a:pPr fontAlgn="base">
              <a:spcBef>
                <a:spcPct val="0"/>
              </a:spcBef>
              <a:spcAft>
                <a:spcPct val="0"/>
              </a:spcAft>
              <a:buFont typeface="Wingdings" panose="05000000000000000000" pitchFamily="2" charset="2"/>
              <a:buNone/>
            </a:pPr>
            <a:r>
              <a:rPr lang="zh-CN" altLang="en-US" sz="2800" b="1" dirty="0">
                <a:solidFill>
                  <a:srgbClr val="FF0000"/>
                </a:solidFill>
              </a:rPr>
              <a:t>  直角三角形记</a:t>
            </a:r>
            <a:r>
              <a:rPr lang="en-US" altLang="zh-CN" sz="2800" b="1" i="1" dirty="0" err="1">
                <a:solidFill>
                  <a:srgbClr val="FF0000"/>
                </a:solidFill>
                <a:latin typeface="Times New Roman" panose="02020603050405020304" pitchFamily="18" charset="0"/>
              </a:rPr>
              <a:t>Rt</a:t>
            </a:r>
            <a:r>
              <a:rPr lang="en-US" altLang="zh-CN" sz="2800" b="1" dirty="0" err="1">
                <a:solidFill>
                  <a:srgbClr val="FF0000"/>
                </a:solidFill>
              </a:rPr>
              <a:t>△</a:t>
            </a:r>
            <a:r>
              <a:rPr lang="en-US" altLang="zh-CN" sz="2800" b="1" i="1" dirty="0" err="1">
                <a:solidFill>
                  <a:srgbClr val="FF0000"/>
                </a:solidFill>
                <a:latin typeface="Times New Roman" panose="02020603050405020304" pitchFamily="18" charset="0"/>
              </a:rPr>
              <a:t>ABC</a:t>
            </a:r>
            <a:r>
              <a:rPr lang="en-US" altLang="zh-CN" sz="2800" b="1" i="1" dirty="0">
                <a:solidFill>
                  <a:srgbClr val="FF0000"/>
                </a:solidFill>
                <a:latin typeface="Times New Roman" panose="02020603050405020304" pitchFamily="18" charset="0"/>
              </a:rPr>
              <a:t>.</a:t>
            </a:r>
          </a:p>
        </p:txBody>
      </p:sp>
      <p:sp>
        <p:nvSpPr>
          <p:cNvPr id="21511" name="Text Box 7"/>
          <p:cNvSpPr txBox="1">
            <a:spLocks noChangeArrowheads="1"/>
          </p:cNvSpPr>
          <p:nvPr/>
        </p:nvSpPr>
        <p:spPr bwMode="auto">
          <a:xfrm>
            <a:off x="250825" y="4292600"/>
            <a:ext cx="698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Wingdings" panose="05000000000000000000" pitchFamily="2" charset="2"/>
              <a:buChar char="l"/>
            </a:pPr>
            <a:r>
              <a:rPr lang="zh-CN" altLang="en-US" sz="2800" b="1" dirty="0">
                <a:solidFill>
                  <a:srgbClr val="0000FF"/>
                </a:solidFill>
              </a:rPr>
              <a:t>在直角三角形中，哪条边最长？为什么？</a:t>
            </a:r>
          </a:p>
        </p:txBody>
      </p:sp>
      <p:sp>
        <p:nvSpPr>
          <p:cNvPr id="21512" name="Text Box 8"/>
          <p:cNvSpPr txBox="1">
            <a:spLocks noChangeArrowheads="1"/>
          </p:cNvSpPr>
          <p:nvPr/>
        </p:nvSpPr>
        <p:spPr bwMode="auto">
          <a:xfrm>
            <a:off x="395288" y="4797425"/>
            <a:ext cx="2952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Wingdings" panose="05000000000000000000" pitchFamily="2" charset="2"/>
              <a:buChar char="u"/>
            </a:pPr>
            <a:r>
              <a:rPr lang="en-US" altLang="zh-CN" sz="2800" b="1" i="1" dirty="0">
                <a:solidFill>
                  <a:srgbClr val="FF0000"/>
                </a:solidFill>
                <a:latin typeface="Times New Roman" panose="02020603050405020304" pitchFamily="18" charset="0"/>
              </a:rPr>
              <a:t>AB</a:t>
            </a:r>
            <a:r>
              <a:rPr lang="zh-CN" altLang="en-US" sz="2800" b="1" dirty="0">
                <a:solidFill>
                  <a:srgbClr val="FF0000"/>
                </a:solidFill>
              </a:rPr>
              <a:t>最长</a:t>
            </a:r>
            <a:r>
              <a:rPr lang="en-US" altLang="zh-CN" sz="2800" b="1" dirty="0">
                <a:solidFill>
                  <a:srgbClr val="FF0000"/>
                </a:solidFill>
              </a:rPr>
              <a:t>.</a:t>
            </a:r>
          </a:p>
        </p:txBody>
      </p:sp>
      <p:sp>
        <p:nvSpPr>
          <p:cNvPr id="21514" name="Text Box 10"/>
          <p:cNvSpPr txBox="1">
            <a:spLocks noChangeArrowheads="1"/>
          </p:cNvSpPr>
          <p:nvPr/>
        </p:nvSpPr>
        <p:spPr bwMode="auto">
          <a:xfrm>
            <a:off x="395288" y="5300663"/>
            <a:ext cx="84963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Wingdings" panose="05000000000000000000" pitchFamily="2" charset="2"/>
              <a:buChar char="u"/>
            </a:pPr>
            <a:r>
              <a:rPr lang="zh-CN" altLang="en-US" sz="2800" b="1" dirty="0">
                <a:solidFill>
                  <a:srgbClr val="FF0000"/>
                </a:solidFill>
              </a:rPr>
              <a:t>从直线外一点与直线上各点的连线中，垂线段最短</a:t>
            </a:r>
            <a:r>
              <a:rPr lang="en-US" altLang="zh-CN" sz="2800" b="1" dirty="0">
                <a:solidFill>
                  <a:srgbClr val="FF0000"/>
                </a:solidFill>
              </a:rPr>
              <a:t>.</a:t>
            </a:r>
            <a:endParaRPr lang="en-US" altLang="zh-CN" sz="2800" b="1" dirty="0">
              <a:solidFill>
                <a:srgbClr val="000000"/>
              </a:solidFill>
            </a:endParaRP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blinds(horizontal)">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1508"/>
                                        </p:tgtEl>
                                        <p:attrNameLst>
                                          <p:attrName>style.visibility</p:attrName>
                                        </p:attrNameLst>
                                      </p:cBhvr>
                                      <p:to>
                                        <p:strVal val="visible"/>
                                      </p:to>
                                    </p:set>
                                    <p:animEffect transition="in" filter="box(in)">
                                      <p:cBhvr>
                                        <p:cTn id="17" dur="500"/>
                                        <p:tgtEl>
                                          <p:spTgt spid="2150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1" nodeType="clickEffect">
                                  <p:stCondLst>
                                    <p:cond delay="0"/>
                                  </p:stCondLst>
                                  <p:childTnLst>
                                    <p:set>
                                      <p:cBhvr>
                                        <p:cTn id="21" dur="1" fill="hold">
                                          <p:stCondLst>
                                            <p:cond delay="0"/>
                                          </p:stCondLst>
                                        </p:cTn>
                                        <p:tgtEl>
                                          <p:spTgt spid="21509"/>
                                        </p:tgtEl>
                                        <p:attrNameLst>
                                          <p:attrName>style.visibility</p:attrName>
                                        </p:attrNameLst>
                                      </p:cBhvr>
                                      <p:to>
                                        <p:strVal val="visible"/>
                                      </p:to>
                                    </p:set>
                                    <p:animEffect transition="in" filter="checkerboard(across)">
                                      <p:cBhvr>
                                        <p:cTn id="22" dur="500"/>
                                        <p:tgtEl>
                                          <p:spTgt spid="2150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2" nodeType="clickEffect">
                                  <p:stCondLst>
                                    <p:cond delay="0"/>
                                  </p:stCondLst>
                                  <p:childTnLst>
                                    <p:set>
                                      <p:cBhvr>
                                        <p:cTn id="26" dur="1" fill="hold">
                                          <p:stCondLst>
                                            <p:cond delay="0"/>
                                          </p:stCondLst>
                                        </p:cTn>
                                        <p:tgtEl>
                                          <p:spTgt spid="21511"/>
                                        </p:tgtEl>
                                        <p:attrNameLst>
                                          <p:attrName>style.visibility</p:attrName>
                                        </p:attrNameLst>
                                      </p:cBhvr>
                                      <p:to>
                                        <p:strVal val="visible"/>
                                      </p:to>
                                    </p:set>
                                    <p:animEffect transition="in" filter="dissolve">
                                      <p:cBhvr>
                                        <p:cTn id="27" dur="500"/>
                                        <p:tgtEl>
                                          <p:spTgt spid="21511"/>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3" nodeType="clickEffect">
                                  <p:stCondLst>
                                    <p:cond delay="0"/>
                                  </p:stCondLst>
                                  <p:childTnLst>
                                    <p:set>
                                      <p:cBhvr>
                                        <p:cTn id="31" dur="1" fill="hold">
                                          <p:stCondLst>
                                            <p:cond delay="0"/>
                                          </p:stCondLst>
                                        </p:cTn>
                                        <p:tgtEl>
                                          <p:spTgt spid="21512"/>
                                        </p:tgtEl>
                                        <p:attrNameLst>
                                          <p:attrName>style.visibility</p:attrName>
                                        </p:attrNameLst>
                                      </p:cBhvr>
                                      <p:to>
                                        <p:strVal val="visible"/>
                                      </p:to>
                                    </p:set>
                                    <p:animEffect transition="in" filter="slide(fromBottom)">
                                      <p:cBhvr>
                                        <p:cTn id="32" dur="500"/>
                                        <p:tgtEl>
                                          <p:spTgt spid="215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4" nodeType="clickEffect">
                                  <p:stCondLst>
                                    <p:cond delay="0"/>
                                  </p:stCondLst>
                                  <p:childTnLst>
                                    <p:set>
                                      <p:cBhvr>
                                        <p:cTn id="36" dur="1" fill="hold">
                                          <p:stCondLst>
                                            <p:cond delay="0"/>
                                          </p:stCondLst>
                                        </p:cTn>
                                        <p:tgtEl>
                                          <p:spTgt spid="21514"/>
                                        </p:tgtEl>
                                        <p:attrNameLst>
                                          <p:attrName>style.visibility</p:attrName>
                                        </p:attrNameLst>
                                      </p:cBhvr>
                                      <p:to>
                                        <p:strVal val="visible"/>
                                      </p:to>
                                    </p:set>
                                    <p:animEffect transition="in" filter="checkerboard(across)">
                                      <p:cBhvr>
                                        <p:cTn id="37" dur="500"/>
                                        <p:tgtEl>
                                          <p:spTgt spid="21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P spid="21509" grpId="1"/>
      <p:bldP spid="21511" grpId="2"/>
      <p:bldP spid="21512" grpId="3"/>
      <p:bldP spid="21514" grpId="4"/>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98488" y="919163"/>
            <a:ext cx="7761287" cy="792162"/>
          </a:xfrm>
        </p:spPr>
        <p:txBody>
          <a:bodyPr/>
          <a:lstStyle/>
          <a:p>
            <a:pPr algn="l"/>
            <a:r>
              <a:rPr lang="zh-CN" altLang="en-US">
                <a:solidFill>
                  <a:srgbClr val="0000FF"/>
                </a:solidFill>
              </a:rPr>
              <a:t>三角形按角分类</a:t>
            </a:r>
          </a:p>
        </p:txBody>
      </p:sp>
      <p:sp>
        <p:nvSpPr>
          <p:cNvPr id="22531" name="Rectangle 3"/>
          <p:cNvSpPr>
            <a:spLocks noGrp="1" noChangeArrowheads="1"/>
          </p:cNvSpPr>
          <p:nvPr>
            <p:ph idx="1"/>
          </p:nvPr>
        </p:nvSpPr>
        <p:spPr>
          <a:xfrm>
            <a:off x="641351" y="3053631"/>
            <a:ext cx="1368425" cy="877887"/>
          </a:xfrm>
        </p:spPr>
        <p:txBody>
          <a:bodyPr/>
          <a:lstStyle/>
          <a:p>
            <a:pPr>
              <a:buFontTx/>
              <a:buNone/>
            </a:pPr>
            <a:r>
              <a:rPr lang="zh-CN" altLang="en-US" sz="2800" b="1"/>
              <a:t>三角形</a:t>
            </a:r>
          </a:p>
        </p:txBody>
      </p:sp>
      <p:sp>
        <p:nvSpPr>
          <p:cNvPr id="22532" name="AutoShape 4"/>
          <p:cNvSpPr/>
          <p:nvPr/>
        </p:nvSpPr>
        <p:spPr bwMode="auto">
          <a:xfrm>
            <a:off x="2081213" y="2132881"/>
            <a:ext cx="215900" cy="2087562"/>
          </a:xfrm>
          <a:prstGeom prst="leftBrace">
            <a:avLst>
              <a:gd name="adj1" fmla="val 80576"/>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22533" name="Text Box 5"/>
          <p:cNvSpPr txBox="1">
            <a:spLocks noChangeArrowheads="1"/>
          </p:cNvSpPr>
          <p:nvPr/>
        </p:nvSpPr>
        <p:spPr bwMode="auto">
          <a:xfrm>
            <a:off x="2513013" y="2035150"/>
            <a:ext cx="180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400" b="1">
                <a:solidFill>
                  <a:srgbClr val="000000"/>
                </a:solidFill>
              </a:rPr>
              <a:t>锐角三角形</a:t>
            </a:r>
          </a:p>
        </p:txBody>
      </p:sp>
      <p:sp>
        <p:nvSpPr>
          <p:cNvPr id="22534" name="Text Box 6"/>
          <p:cNvSpPr txBox="1">
            <a:spLocks noChangeArrowheads="1"/>
          </p:cNvSpPr>
          <p:nvPr/>
        </p:nvSpPr>
        <p:spPr bwMode="auto">
          <a:xfrm>
            <a:off x="2441576" y="2898750"/>
            <a:ext cx="215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400" b="1">
                <a:solidFill>
                  <a:srgbClr val="000000"/>
                </a:solidFill>
              </a:rPr>
              <a:t>直角三角形</a:t>
            </a:r>
          </a:p>
        </p:txBody>
      </p:sp>
      <p:sp>
        <p:nvSpPr>
          <p:cNvPr id="22535" name="Text Box 7"/>
          <p:cNvSpPr txBox="1">
            <a:spLocks noChangeArrowheads="1"/>
          </p:cNvSpPr>
          <p:nvPr/>
        </p:nvSpPr>
        <p:spPr bwMode="auto">
          <a:xfrm>
            <a:off x="2441576" y="3835375"/>
            <a:ext cx="215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400" b="1">
                <a:solidFill>
                  <a:srgbClr val="000000"/>
                </a:solidFill>
              </a:rPr>
              <a:t>钝角三角形</a:t>
            </a:r>
          </a:p>
        </p:txBody>
      </p:sp>
      <p:sp>
        <p:nvSpPr>
          <p:cNvPr id="22537" name="Text Box 9"/>
          <p:cNvSpPr txBox="1">
            <a:spLocks noChangeArrowheads="1"/>
          </p:cNvSpPr>
          <p:nvPr/>
        </p:nvSpPr>
        <p:spPr bwMode="auto">
          <a:xfrm>
            <a:off x="784226" y="4941168"/>
            <a:ext cx="669766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800" b="1">
                <a:solidFill>
                  <a:srgbClr val="FF0000"/>
                </a:solidFill>
              </a:rPr>
              <a:t>　　在一个三角形中，最多有几个锐角？几个直角？几个钝角？</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22532"/>
                                        </p:tgtEl>
                                        <p:attrNameLst>
                                          <p:attrName>style.visibility</p:attrName>
                                        </p:attrNameLst>
                                      </p:cBhvr>
                                      <p:to>
                                        <p:strVal val="visible"/>
                                      </p:to>
                                    </p:set>
                                    <p:animEffect transition="in" filter="box(in)">
                                      <p:cBhvr>
                                        <p:cTn id="12" dur="500"/>
                                        <p:tgtEl>
                                          <p:spTgt spid="2253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2" nodeType="clickEffect">
                                  <p:stCondLst>
                                    <p:cond delay="0"/>
                                  </p:stCondLst>
                                  <p:childTnLst>
                                    <p:set>
                                      <p:cBhvr>
                                        <p:cTn id="16" dur="1" fill="hold">
                                          <p:stCondLst>
                                            <p:cond delay="0"/>
                                          </p:stCondLst>
                                        </p:cTn>
                                        <p:tgtEl>
                                          <p:spTgt spid="22533"/>
                                        </p:tgtEl>
                                        <p:attrNameLst>
                                          <p:attrName>style.visibility</p:attrName>
                                        </p:attrNameLst>
                                      </p:cBhvr>
                                      <p:to>
                                        <p:strVal val="visible"/>
                                      </p:to>
                                    </p:set>
                                    <p:animEffect transition="in" filter="checkerboard(across)">
                                      <p:cBhvr>
                                        <p:cTn id="17" dur="500"/>
                                        <p:tgtEl>
                                          <p:spTgt spid="2253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3" nodeType="clickEffect">
                                  <p:stCondLst>
                                    <p:cond delay="0"/>
                                  </p:stCondLst>
                                  <p:childTnLst>
                                    <p:set>
                                      <p:cBhvr>
                                        <p:cTn id="21" dur="1" fill="hold">
                                          <p:stCondLst>
                                            <p:cond delay="0"/>
                                          </p:stCondLst>
                                        </p:cTn>
                                        <p:tgtEl>
                                          <p:spTgt spid="22534"/>
                                        </p:tgtEl>
                                        <p:attrNameLst>
                                          <p:attrName>style.visibility</p:attrName>
                                        </p:attrNameLst>
                                      </p:cBhvr>
                                      <p:to>
                                        <p:strVal val="visible"/>
                                      </p:to>
                                    </p:set>
                                    <p:animEffect transition="in" filter="checkerboard(across)">
                                      <p:cBhvr>
                                        <p:cTn id="22" dur="500"/>
                                        <p:tgtEl>
                                          <p:spTgt spid="2253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4" nodeType="clickEffect">
                                  <p:stCondLst>
                                    <p:cond delay="0"/>
                                  </p:stCondLst>
                                  <p:childTnLst>
                                    <p:set>
                                      <p:cBhvr>
                                        <p:cTn id="26" dur="1" fill="hold">
                                          <p:stCondLst>
                                            <p:cond delay="0"/>
                                          </p:stCondLst>
                                        </p:cTn>
                                        <p:tgtEl>
                                          <p:spTgt spid="22535"/>
                                        </p:tgtEl>
                                        <p:attrNameLst>
                                          <p:attrName>style.visibility</p:attrName>
                                        </p:attrNameLst>
                                      </p:cBhvr>
                                      <p:to>
                                        <p:strVal val="visible"/>
                                      </p:to>
                                    </p:set>
                                    <p:animEffect transition="in" filter="checkerboard(across)">
                                      <p:cBhvr>
                                        <p:cTn id="27" dur="500"/>
                                        <p:tgtEl>
                                          <p:spTgt spid="2253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5" nodeType="clickEffect">
                                  <p:stCondLst>
                                    <p:cond delay="0"/>
                                  </p:stCondLst>
                                  <p:childTnLst>
                                    <p:set>
                                      <p:cBhvr>
                                        <p:cTn id="31" dur="1" fill="hold">
                                          <p:stCondLst>
                                            <p:cond delay="0"/>
                                          </p:stCondLst>
                                        </p:cTn>
                                        <p:tgtEl>
                                          <p:spTgt spid="22537"/>
                                        </p:tgtEl>
                                        <p:attrNameLst>
                                          <p:attrName>style.visibility</p:attrName>
                                        </p:attrNameLst>
                                      </p:cBhvr>
                                      <p:to>
                                        <p:strVal val="visible"/>
                                      </p:to>
                                    </p:set>
                                    <p:animEffect transition="in" filter="dissolve">
                                      <p:cBhvr>
                                        <p:cTn id="32" dur="500"/>
                                        <p:tgtEl>
                                          <p:spTgt spid="22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2532" grpId="1" animBg="1"/>
      <p:bldP spid="22533" grpId="2"/>
      <p:bldP spid="22534" grpId="3"/>
      <p:bldP spid="22535" grpId="4"/>
      <p:bldP spid="22537" grpId="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99592" y="908720"/>
            <a:ext cx="7761287" cy="792163"/>
          </a:xfrm>
        </p:spPr>
        <p:txBody>
          <a:bodyPr/>
          <a:lstStyle/>
          <a:p>
            <a:pPr algn="l"/>
            <a:r>
              <a:rPr lang="zh-CN" altLang="en-US" sz="4000" dirty="0">
                <a:solidFill>
                  <a:schemeClr val="accent2"/>
                </a:solidFill>
                <a:latin typeface="华文行楷" panose="02010800040101010101" pitchFamily="2" charset="-122"/>
                <a:ea typeface="华文行楷" panose="02010800040101010101" pitchFamily="2" charset="-122"/>
              </a:rPr>
              <a:t>学习了本节课你有哪些收获？</a:t>
            </a:r>
          </a:p>
        </p:txBody>
      </p:sp>
      <p:sp>
        <p:nvSpPr>
          <p:cNvPr id="23555" name="Rectangle 3"/>
          <p:cNvSpPr>
            <a:spLocks noGrp="1" noChangeArrowheads="1"/>
          </p:cNvSpPr>
          <p:nvPr>
            <p:ph idx="1"/>
          </p:nvPr>
        </p:nvSpPr>
        <p:spPr>
          <a:xfrm>
            <a:off x="467544" y="2132856"/>
            <a:ext cx="8229600" cy="3382962"/>
          </a:xfrm>
        </p:spPr>
        <p:txBody>
          <a:bodyPr/>
          <a:lstStyle/>
          <a:p>
            <a:r>
              <a:rPr lang="zh-CN" altLang="en-US" sz="2800" b="1" dirty="0">
                <a:solidFill>
                  <a:srgbClr val="FF0000"/>
                </a:solidFill>
                <a:latin typeface="华文行楷" panose="02010800040101010101" pitchFamily="2" charset="-122"/>
                <a:ea typeface="华文行楷" panose="02010800040101010101" pitchFamily="2" charset="-122"/>
              </a:rPr>
              <a:t>认识了三角形，知道了三角形边、角、顶点和三角形的表示法。</a:t>
            </a:r>
          </a:p>
          <a:p>
            <a:r>
              <a:rPr lang="zh-CN" altLang="en-US" sz="2800" b="1" dirty="0">
                <a:solidFill>
                  <a:srgbClr val="FF0000"/>
                </a:solidFill>
                <a:latin typeface="华文行楷" panose="02010800040101010101" pitchFamily="2" charset="-122"/>
                <a:ea typeface="华文行楷" panose="02010800040101010101" pitchFamily="2" charset="-122"/>
              </a:rPr>
              <a:t>知道三角形的内角、外角。</a:t>
            </a:r>
          </a:p>
          <a:p>
            <a:r>
              <a:rPr lang="zh-CN" altLang="en-US" sz="2800" b="1" dirty="0">
                <a:solidFill>
                  <a:srgbClr val="FF0000"/>
                </a:solidFill>
                <a:latin typeface="华文行楷" panose="02010800040101010101" pitchFamily="2" charset="-122"/>
                <a:ea typeface="华文行楷" panose="02010800040101010101" pitchFamily="2" charset="-122"/>
              </a:rPr>
              <a:t>掌握了等腰三角形、等边三角形及三角形按边分类。</a:t>
            </a:r>
          </a:p>
          <a:p>
            <a:r>
              <a:rPr lang="zh-CN" altLang="en-US" sz="2800" b="1" dirty="0">
                <a:solidFill>
                  <a:srgbClr val="FF0000"/>
                </a:solidFill>
                <a:latin typeface="华文行楷" panose="02010800040101010101" pitchFamily="2" charset="-122"/>
                <a:ea typeface="华文行楷" panose="02010800040101010101" pitchFamily="2" charset="-122"/>
              </a:rPr>
              <a:t>掌握了锐角三角形、直角三角形、钝角三角形及三角形按角分类。</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dissolve">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dissolve">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dissolve">
                                      <p:cBhvr>
                                        <p:cTn id="17" dur="5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dissolve">
                                      <p:cBhvr>
                                        <p:cTn id="22"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188640"/>
            <a:ext cx="2786063" cy="1143000"/>
          </a:xfrm>
        </p:spPr>
        <p:txBody>
          <a:bodyPr/>
          <a:lstStyle/>
          <a:p>
            <a:pPr algn="l"/>
            <a:r>
              <a:rPr lang="zh-CN" altLang="en-US">
                <a:solidFill>
                  <a:srgbClr val="0000FF"/>
                </a:solidFill>
              </a:rPr>
              <a:t>当堂检测</a:t>
            </a:r>
          </a:p>
        </p:txBody>
      </p:sp>
      <p:sp>
        <p:nvSpPr>
          <p:cNvPr id="24579" name="Rectangle 3"/>
          <p:cNvSpPr>
            <a:spLocks noGrp="1" noChangeArrowheads="1"/>
          </p:cNvSpPr>
          <p:nvPr>
            <p:ph idx="1"/>
          </p:nvPr>
        </p:nvSpPr>
        <p:spPr>
          <a:xfrm>
            <a:off x="420687" y="1198563"/>
            <a:ext cx="4330700" cy="574675"/>
          </a:xfrm>
        </p:spPr>
        <p:txBody>
          <a:bodyPr/>
          <a:lstStyle/>
          <a:p>
            <a:pPr>
              <a:lnSpc>
                <a:spcPct val="90000"/>
              </a:lnSpc>
              <a:buFontTx/>
              <a:buNone/>
            </a:pPr>
            <a:r>
              <a:rPr lang="zh-CN" altLang="en-US" sz="2800" b="1"/>
              <a:t>如图：完成下列各题。</a:t>
            </a:r>
          </a:p>
        </p:txBody>
      </p:sp>
      <p:pic>
        <p:nvPicPr>
          <p:cNvPr id="24580" name="Picture 4"/>
          <p:cNvPicPr>
            <a:picLocks noChangeAspect="1" noChangeArrowheads="1"/>
          </p:cNvPicPr>
          <p:nvPr/>
        </p:nvPicPr>
        <p:blipFill>
          <a:blip r:embed="rId2"/>
          <a:stretch>
            <a:fillRect/>
          </a:stretch>
        </p:blipFill>
        <p:spPr bwMode="auto">
          <a:xfrm>
            <a:off x="4787900" y="1084263"/>
            <a:ext cx="3476625" cy="2200275"/>
          </a:xfrm>
          <a:prstGeom prst="rect">
            <a:avLst/>
          </a:prstGeom>
          <a:noFill/>
          <a:extLst>
            <a:ext uri="{909E8E84-426E-40DD-AFC4-6F175D3DCCD1}">
              <a14:hiddenFill xmlns:a14="http://schemas.microsoft.com/office/drawing/2010/main">
                <a:solidFill>
                  <a:srgbClr val="FFFFFF"/>
                </a:solidFill>
              </a14:hiddenFill>
            </a:ext>
          </a:extLst>
        </p:spPr>
      </p:pic>
      <p:sp>
        <p:nvSpPr>
          <p:cNvPr id="24581" name="Text Box 5"/>
          <p:cNvSpPr txBox="1">
            <a:spLocks noChangeArrowheads="1"/>
          </p:cNvSpPr>
          <p:nvPr/>
        </p:nvSpPr>
        <p:spPr bwMode="auto">
          <a:xfrm>
            <a:off x="468313" y="1773238"/>
            <a:ext cx="38877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b="1">
                <a:solidFill>
                  <a:srgbClr val="000000"/>
                </a:solidFill>
              </a:rPr>
              <a:t>(1)</a:t>
            </a:r>
            <a:r>
              <a:rPr lang="zh-CN" altLang="en-US" b="1">
                <a:solidFill>
                  <a:srgbClr val="000000"/>
                </a:solidFill>
              </a:rPr>
              <a:t>图中有几个三角形？分别把他们表示出来；</a:t>
            </a:r>
          </a:p>
        </p:txBody>
      </p:sp>
      <p:sp>
        <p:nvSpPr>
          <p:cNvPr id="24582" name="Text Box 6"/>
          <p:cNvSpPr txBox="1">
            <a:spLocks noChangeArrowheads="1"/>
          </p:cNvSpPr>
          <p:nvPr/>
        </p:nvSpPr>
        <p:spPr bwMode="auto">
          <a:xfrm>
            <a:off x="179388" y="3213100"/>
            <a:ext cx="4679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b="1">
                <a:solidFill>
                  <a:srgbClr val="000000"/>
                </a:solidFill>
              </a:rPr>
              <a:t>（</a:t>
            </a:r>
            <a:r>
              <a:rPr lang="en-US" altLang="zh-CN" b="1">
                <a:solidFill>
                  <a:srgbClr val="000000"/>
                </a:solidFill>
              </a:rPr>
              <a:t>2</a:t>
            </a:r>
            <a:r>
              <a:rPr lang="zh-CN" altLang="en-US" b="1">
                <a:solidFill>
                  <a:srgbClr val="000000"/>
                </a:solidFill>
              </a:rPr>
              <a:t>）写出△</a:t>
            </a:r>
            <a:r>
              <a:rPr lang="en-US" altLang="zh-CN" b="1" i="1">
                <a:solidFill>
                  <a:srgbClr val="000000"/>
                </a:solidFill>
                <a:latin typeface="Times New Roman" panose="02020603050405020304" pitchFamily="18" charset="0"/>
              </a:rPr>
              <a:t>ABC</a:t>
            </a:r>
            <a:r>
              <a:rPr lang="zh-CN" altLang="en-US" b="1">
                <a:solidFill>
                  <a:srgbClr val="000000"/>
                </a:solidFill>
              </a:rPr>
              <a:t>的三条边和三个内角；</a:t>
            </a:r>
          </a:p>
        </p:txBody>
      </p:sp>
      <p:sp>
        <p:nvSpPr>
          <p:cNvPr id="24583" name="Text Box 7"/>
          <p:cNvSpPr txBox="1">
            <a:spLocks noChangeArrowheads="1"/>
          </p:cNvSpPr>
          <p:nvPr/>
        </p:nvSpPr>
        <p:spPr bwMode="auto">
          <a:xfrm>
            <a:off x="179388" y="4076700"/>
            <a:ext cx="48244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b="1">
                <a:solidFill>
                  <a:srgbClr val="000000"/>
                </a:solidFill>
              </a:rPr>
              <a:t>（</a:t>
            </a:r>
            <a:r>
              <a:rPr lang="en-US" altLang="zh-CN" b="1">
                <a:solidFill>
                  <a:srgbClr val="000000"/>
                </a:solidFill>
              </a:rPr>
              <a:t>3</a:t>
            </a:r>
            <a:r>
              <a:rPr lang="zh-CN" altLang="en-US" b="1">
                <a:solidFill>
                  <a:srgbClr val="000000"/>
                </a:solidFill>
              </a:rPr>
              <a:t>）写出所有以线段</a:t>
            </a:r>
            <a:r>
              <a:rPr lang="en-US" altLang="zh-CN" b="1" i="1">
                <a:solidFill>
                  <a:srgbClr val="000000"/>
                </a:solidFill>
                <a:latin typeface="Times New Roman" panose="02020603050405020304" pitchFamily="18" charset="0"/>
              </a:rPr>
              <a:t>AB</a:t>
            </a:r>
            <a:r>
              <a:rPr lang="zh-CN" altLang="en-US" b="1">
                <a:solidFill>
                  <a:srgbClr val="000000"/>
                </a:solidFill>
              </a:rPr>
              <a:t>为边的三角形；</a:t>
            </a:r>
          </a:p>
        </p:txBody>
      </p:sp>
      <p:sp>
        <p:nvSpPr>
          <p:cNvPr id="24584" name="Text Box 8"/>
          <p:cNvSpPr txBox="1">
            <a:spLocks noChangeArrowheads="1"/>
          </p:cNvSpPr>
          <p:nvPr/>
        </p:nvSpPr>
        <p:spPr bwMode="auto">
          <a:xfrm>
            <a:off x="179388" y="4508500"/>
            <a:ext cx="5040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b="1">
                <a:solidFill>
                  <a:srgbClr val="000000"/>
                </a:solidFill>
              </a:rPr>
              <a:t>（</a:t>
            </a:r>
            <a:r>
              <a:rPr lang="en-US" altLang="zh-CN" b="1">
                <a:solidFill>
                  <a:srgbClr val="000000"/>
                </a:solidFill>
              </a:rPr>
              <a:t>4</a:t>
            </a:r>
            <a:r>
              <a:rPr lang="zh-CN" altLang="en-US" b="1">
                <a:solidFill>
                  <a:srgbClr val="000000"/>
                </a:solidFill>
              </a:rPr>
              <a:t>）写出所有以点</a:t>
            </a:r>
            <a:r>
              <a:rPr lang="en-US" altLang="zh-CN" b="1" i="1">
                <a:solidFill>
                  <a:srgbClr val="000000"/>
                </a:solidFill>
                <a:latin typeface="Times New Roman" panose="02020603050405020304" pitchFamily="18" charset="0"/>
              </a:rPr>
              <a:t>F</a:t>
            </a:r>
            <a:r>
              <a:rPr lang="zh-CN" altLang="en-US" b="1">
                <a:solidFill>
                  <a:srgbClr val="000000"/>
                </a:solidFill>
              </a:rPr>
              <a:t>为顶点的三角形；</a:t>
            </a:r>
          </a:p>
        </p:txBody>
      </p:sp>
      <p:sp>
        <p:nvSpPr>
          <p:cNvPr id="24585" name="Text Box 9"/>
          <p:cNvSpPr txBox="1">
            <a:spLocks noChangeArrowheads="1"/>
          </p:cNvSpPr>
          <p:nvPr/>
        </p:nvSpPr>
        <p:spPr bwMode="auto">
          <a:xfrm>
            <a:off x="179388" y="5013325"/>
            <a:ext cx="489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b="1">
                <a:solidFill>
                  <a:srgbClr val="000000"/>
                </a:solidFill>
              </a:rPr>
              <a:t>（</a:t>
            </a:r>
            <a:r>
              <a:rPr lang="en-US" altLang="zh-CN" b="1">
                <a:solidFill>
                  <a:srgbClr val="000000"/>
                </a:solidFill>
              </a:rPr>
              <a:t>5</a:t>
            </a:r>
            <a:r>
              <a:rPr lang="zh-CN" altLang="en-US" b="1">
                <a:solidFill>
                  <a:srgbClr val="000000"/>
                </a:solidFill>
              </a:rPr>
              <a:t>）写出以∠</a:t>
            </a:r>
            <a:r>
              <a:rPr lang="en-US" altLang="zh-CN" b="1" i="1">
                <a:solidFill>
                  <a:srgbClr val="000000"/>
                </a:solidFill>
                <a:latin typeface="Times New Roman" panose="02020603050405020304" pitchFamily="18" charset="0"/>
              </a:rPr>
              <a:t>C</a:t>
            </a:r>
            <a:r>
              <a:rPr lang="zh-CN" altLang="en-US" b="1">
                <a:solidFill>
                  <a:srgbClr val="000000"/>
                </a:solidFill>
              </a:rPr>
              <a:t>为内角的所有三角形。</a:t>
            </a:r>
          </a:p>
        </p:txBody>
      </p:sp>
      <p:sp>
        <p:nvSpPr>
          <p:cNvPr id="24586" name="Text Box 10"/>
          <p:cNvSpPr txBox="1">
            <a:spLocks noChangeArrowheads="1"/>
          </p:cNvSpPr>
          <p:nvPr/>
        </p:nvSpPr>
        <p:spPr bwMode="auto">
          <a:xfrm>
            <a:off x="612775" y="2420938"/>
            <a:ext cx="4464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ABF</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ABD</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ABE</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BDF</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AEF</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BCE</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ADC</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ABC</a:t>
            </a:r>
          </a:p>
        </p:txBody>
      </p:sp>
      <p:sp>
        <p:nvSpPr>
          <p:cNvPr id="24587" name="Text Box 11"/>
          <p:cNvSpPr txBox="1">
            <a:spLocks noChangeArrowheads="1"/>
          </p:cNvSpPr>
          <p:nvPr/>
        </p:nvSpPr>
        <p:spPr bwMode="auto">
          <a:xfrm>
            <a:off x="611188" y="3644900"/>
            <a:ext cx="46085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b="1" i="1">
                <a:solidFill>
                  <a:srgbClr val="FF0000"/>
                </a:solidFill>
                <a:latin typeface="Times New Roman" panose="02020603050405020304" pitchFamily="18" charset="0"/>
              </a:rPr>
              <a:t>AB</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BC</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CA</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ABC</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C</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CAB</a:t>
            </a:r>
          </a:p>
        </p:txBody>
      </p:sp>
      <p:sp>
        <p:nvSpPr>
          <p:cNvPr id="24589" name="Text Box 13"/>
          <p:cNvSpPr txBox="1">
            <a:spLocks noChangeArrowheads="1"/>
          </p:cNvSpPr>
          <p:nvPr/>
        </p:nvSpPr>
        <p:spPr bwMode="auto">
          <a:xfrm>
            <a:off x="4572000" y="4005263"/>
            <a:ext cx="4032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ABF</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ABD</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ABE</a:t>
            </a:r>
            <a:r>
              <a:rPr lang="zh-CN" altLang="en-US" b="1">
                <a:solidFill>
                  <a:srgbClr val="FF0000"/>
                </a:solidFill>
                <a:latin typeface="Times New Roman" panose="02020603050405020304" pitchFamily="18" charset="0"/>
              </a:rPr>
              <a:t>、 △</a:t>
            </a:r>
            <a:r>
              <a:rPr lang="en-US" altLang="zh-CN" b="1" i="1">
                <a:solidFill>
                  <a:srgbClr val="FF0000"/>
                </a:solidFill>
                <a:latin typeface="Times New Roman" panose="02020603050405020304" pitchFamily="18" charset="0"/>
              </a:rPr>
              <a:t>ABC</a:t>
            </a:r>
          </a:p>
        </p:txBody>
      </p:sp>
      <p:sp>
        <p:nvSpPr>
          <p:cNvPr id="24591" name="Text Box 15"/>
          <p:cNvSpPr txBox="1">
            <a:spLocks noChangeArrowheads="1"/>
          </p:cNvSpPr>
          <p:nvPr/>
        </p:nvSpPr>
        <p:spPr bwMode="auto">
          <a:xfrm>
            <a:off x="4356100" y="4437063"/>
            <a:ext cx="33131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ABF</a:t>
            </a:r>
            <a:r>
              <a:rPr lang="zh-CN" altLang="en-US" b="1">
                <a:solidFill>
                  <a:srgbClr val="FF0000"/>
                </a:solidFill>
                <a:latin typeface="Times New Roman" panose="02020603050405020304" pitchFamily="18" charset="0"/>
              </a:rPr>
              <a:t>、 △</a:t>
            </a:r>
            <a:r>
              <a:rPr lang="en-US" altLang="zh-CN" b="1" i="1">
                <a:solidFill>
                  <a:srgbClr val="FF0000"/>
                </a:solidFill>
                <a:latin typeface="Times New Roman" panose="02020603050405020304" pitchFamily="18" charset="0"/>
              </a:rPr>
              <a:t>BDF</a:t>
            </a:r>
            <a:r>
              <a:rPr lang="zh-CN" altLang="en-US" b="1">
                <a:solidFill>
                  <a:srgbClr val="FF0000"/>
                </a:solidFill>
                <a:latin typeface="Times New Roman" panose="02020603050405020304" pitchFamily="18" charset="0"/>
              </a:rPr>
              <a:t>、 △</a:t>
            </a:r>
            <a:r>
              <a:rPr lang="en-US" altLang="zh-CN" b="1" i="1">
                <a:solidFill>
                  <a:srgbClr val="FF0000"/>
                </a:solidFill>
                <a:latin typeface="Times New Roman" panose="02020603050405020304" pitchFamily="18" charset="0"/>
              </a:rPr>
              <a:t>AEF</a:t>
            </a:r>
          </a:p>
        </p:txBody>
      </p:sp>
      <p:sp>
        <p:nvSpPr>
          <p:cNvPr id="24592" name="Text Box 16"/>
          <p:cNvSpPr txBox="1">
            <a:spLocks noChangeArrowheads="1"/>
          </p:cNvSpPr>
          <p:nvPr/>
        </p:nvSpPr>
        <p:spPr bwMode="auto">
          <a:xfrm>
            <a:off x="4500563" y="5157788"/>
            <a:ext cx="2663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zh-CN" altLang="zh-CN" b="1">
              <a:solidFill>
                <a:srgbClr val="000000"/>
              </a:solidFill>
            </a:endParaRPr>
          </a:p>
        </p:txBody>
      </p:sp>
      <p:sp>
        <p:nvSpPr>
          <p:cNvPr id="24593" name="Text Box 17"/>
          <p:cNvSpPr txBox="1">
            <a:spLocks noChangeArrowheads="1"/>
          </p:cNvSpPr>
          <p:nvPr/>
        </p:nvSpPr>
        <p:spPr bwMode="auto">
          <a:xfrm>
            <a:off x="4356100" y="5013325"/>
            <a:ext cx="3095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BCE</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ADC</a:t>
            </a:r>
            <a:r>
              <a:rPr lang="zh-CN" altLang="en-US" b="1">
                <a:solidFill>
                  <a:srgbClr val="FF0000"/>
                </a:solidFill>
                <a:latin typeface="Times New Roman" panose="02020603050405020304" pitchFamily="18" charset="0"/>
              </a:rPr>
              <a:t>、△</a:t>
            </a:r>
            <a:r>
              <a:rPr lang="en-US" altLang="zh-CN" b="1" i="1">
                <a:solidFill>
                  <a:srgbClr val="FF0000"/>
                </a:solidFill>
                <a:latin typeface="Times New Roman" panose="02020603050405020304" pitchFamily="18" charset="0"/>
              </a:rPr>
              <a:t>ABC</a:t>
            </a:r>
          </a:p>
        </p:txBody>
      </p:sp>
      <p:sp>
        <p:nvSpPr>
          <p:cNvPr id="24594" name="Text Box 18"/>
          <p:cNvSpPr txBox="1">
            <a:spLocks noChangeArrowheads="1"/>
          </p:cNvSpPr>
          <p:nvPr/>
        </p:nvSpPr>
        <p:spPr bwMode="auto">
          <a:xfrm>
            <a:off x="179388" y="5589588"/>
            <a:ext cx="7345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b="1">
                <a:solidFill>
                  <a:srgbClr val="000000"/>
                </a:solidFill>
              </a:rPr>
              <a:t>（</a:t>
            </a:r>
            <a:r>
              <a:rPr lang="en-US" altLang="zh-CN" b="1">
                <a:solidFill>
                  <a:srgbClr val="000000"/>
                </a:solidFill>
              </a:rPr>
              <a:t>6</a:t>
            </a:r>
            <a:r>
              <a:rPr lang="zh-CN" altLang="en-US" b="1">
                <a:solidFill>
                  <a:srgbClr val="000000"/>
                </a:solidFill>
              </a:rPr>
              <a:t>）∠</a:t>
            </a:r>
            <a:r>
              <a:rPr lang="en-US" altLang="zh-CN" b="1" i="1">
                <a:solidFill>
                  <a:srgbClr val="000000"/>
                </a:solidFill>
                <a:latin typeface="Times New Roman" panose="02020603050405020304" pitchFamily="18" charset="0"/>
              </a:rPr>
              <a:t>AEB</a:t>
            </a:r>
            <a:r>
              <a:rPr lang="zh-CN" altLang="en-US" b="1">
                <a:solidFill>
                  <a:srgbClr val="000000"/>
                </a:solidFill>
              </a:rPr>
              <a:t>是</a:t>
            </a:r>
            <a:r>
              <a:rPr lang="zh-CN" altLang="en-US" b="1" u="sng">
                <a:solidFill>
                  <a:srgbClr val="000000"/>
                </a:solidFill>
              </a:rPr>
              <a:t>               </a:t>
            </a:r>
            <a:r>
              <a:rPr lang="zh-CN" altLang="en-US" b="1">
                <a:solidFill>
                  <a:srgbClr val="000000"/>
                </a:solidFill>
              </a:rPr>
              <a:t>的外角，是</a:t>
            </a:r>
            <a:r>
              <a:rPr lang="zh-CN" altLang="en-US" b="1" u="sng">
                <a:solidFill>
                  <a:srgbClr val="000000"/>
                </a:solidFill>
              </a:rPr>
              <a:t>                           </a:t>
            </a:r>
            <a:r>
              <a:rPr lang="zh-CN" altLang="en-US" b="1">
                <a:solidFill>
                  <a:srgbClr val="000000"/>
                </a:solidFill>
              </a:rPr>
              <a:t>的内角</a:t>
            </a:r>
            <a:r>
              <a:rPr lang="en-US" altLang="zh-CN" b="1">
                <a:solidFill>
                  <a:srgbClr val="000000"/>
                </a:solidFill>
              </a:rPr>
              <a:t>. </a:t>
            </a:r>
          </a:p>
        </p:txBody>
      </p:sp>
      <p:sp>
        <p:nvSpPr>
          <p:cNvPr id="24595" name="Text Box 19"/>
          <p:cNvSpPr txBox="1">
            <a:spLocks noChangeArrowheads="1"/>
          </p:cNvSpPr>
          <p:nvPr/>
        </p:nvSpPr>
        <p:spPr bwMode="auto">
          <a:xfrm>
            <a:off x="1476375" y="6308725"/>
            <a:ext cx="9350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zh-CN" altLang="zh-CN" b="1">
              <a:solidFill>
                <a:srgbClr val="000000"/>
              </a:solidFill>
            </a:endParaRPr>
          </a:p>
        </p:txBody>
      </p:sp>
      <p:sp>
        <p:nvSpPr>
          <p:cNvPr id="24596" name="Text Box 20"/>
          <p:cNvSpPr txBox="1">
            <a:spLocks noChangeArrowheads="1"/>
          </p:cNvSpPr>
          <p:nvPr/>
        </p:nvSpPr>
        <p:spPr bwMode="auto">
          <a:xfrm>
            <a:off x="1835150" y="5589588"/>
            <a:ext cx="1008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b="1" u="sng">
                <a:solidFill>
                  <a:srgbClr val="FF0000"/>
                </a:solidFill>
              </a:rPr>
              <a:t>△</a:t>
            </a:r>
            <a:r>
              <a:rPr lang="en-US" altLang="zh-CN" b="1" i="1" u="sng">
                <a:solidFill>
                  <a:srgbClr val="FF0000"/>
                </a:solidFill>
                <a:latin typeface="Times New Roman" panose="02020603050405020304" pitchFamily="18" charset="0"/>
              </a:rPr>
              <a:t>BEF</a:t>
            </a:r>
          </a:p>
        </p:txBody>
      </p:sp>
      <p:sp>
        <p:nvSpPr>
          <p:cNvPr id="24597" name="Text Box 21"/>
          <p:cNvSpPr txBox="1">
            <a:spLocks noChangeArrowheads="1"/>
          </p:cNvSpPr>
          <p:nvPr/>
        </p:nvSpPr>
        <p:spPr bwMode="auto">
          <a:xfrm>
            <a:off x="3851275" y="5589588"/>
            <a:ext cx="1800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b="1" u="sng">
                <a:solidFill>
                  <a:srgbClr val="FF0000"/>
                </a:solidFill>
              </a:rPr>
              <a:t>△</a:t>
            </a:r>
            <a:r>
              <a:rPr lang="en-US" altLang="zh-CN" b="1" i="1" u="sng">
                <a:solidFill>
                  <a:srgbClr val="FF0000"/>
                </a:solidFill>
                <a:latin typeface="Times New Roman" panose="02020603050405020304" pitchFamily="18" charset="0"/>
              </a:rPr>
              <a:t>ABE</a:t>
            </a:r>
            <a:r>
              <a:rPr lang="en-US" altLang="zh-CN" b="1" u="sng">
                <a:solidFill>
                  <a:srgbClr val="FF0000"/>
                </a:solidFill>
                <a:latin typeface="Times New Roman" panose="02020603050405020304" pitchFamily="18" charset="0"/>
              </a:rPr>
              <a:t> </a:t>
            </a:r>
            <a:r>
              <a:rPr lang="en-US" altLang="zh-CN" b="1" u="sng">
                <a:solidFill>
                  <a:srgbClr val="FF0000"/>
                </a:solidFill>
              </a:rPr>
              <a:t> ,△</a:t>
            </a:r>
            <a:r>
              <a:rPr lang="en-US" altLang="zh-CN" b="1" i="1" u="sng">
                <a:solidFill>
                  <a:srgbClr val="FF0000"/>
                </a:solidFill>
                <a:latin typeface="Times New Roman" panose="02020603050405020304" pitchFamily="18" charset="0"/>
              </a:rPr>
              <a:t>AFE</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6"/>
                                        </p:tgtEl>
                                        <p:attrNameLst>
                                          <p:attrName>style.visibility</p:attrName>
                                        </p:attrNameLst>
                                      </p:cBhvr>
                                      <p:to>
                                        <p:strVal val="visible"/>
                                      </p:to>
                                    </p:set>
                                    <p:animEffect transition="in" filter="blinds(horizontal)">
                                      <p:cBhvr>
                                        <p:cTn id="7" dur="500"/>
                                        <p:tgtEl>
                                          <p:spTgt spid="2458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24587"/>
                                        </p:tgtEl>
                                        <p:attrNameLst>
                                          <p:attrName>style.visibility</p:attrName>
                                        </p:attrNameLst>
                                      </p:cBhvr>
                                      <p:to>
                                        <p:strVal val="visible"/>
                                      </p:to>
                                    </p:set>
                                    <p:animEffect transition="in" filter="checkerboard(across)">
                                      <p:cBhvr>
                                        <p:cTn id="12" dur="500"/>
                                        <p:tgtEl>
                                          <p:spTgt spid="2458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2" nodeType="clickEffect">
                                  <p:stCondLst>
                                    <p:cond delay="0"/>
                                  </p:stCondLst>
                                  <p:childTnLst>
                                    <p:set>
                                      <p:cBhvr>
                                        <p:cTn id="16" dur="1" fill="hold">
                                          <p:stCondLst>
                                            <p:cond delay="0"/>
                                          </p:stCondLst>
                                        </p:cTn>
                                        <p:tgtEl>
                                          <p:spTgt spid="24589"/>
                                        </p:tgtEl>
                                        <p:attrNameLst>
                                          <p:attrName>style.visibility</p:attrName>
                                        </p:attrNameLst>
                                      </p:cBhvr>
                                      <p:to>
                                        <p:strVal val="visible"/>
                                      </p:to>
                                    </p:set>
                                    <p:animEffect transition="in" filter="slide(fromBottom)">
                                      <p:cBhvr>
                                        <p:cTn id="17" dur="500"/>
                                        <p:tgtEl>
                                          <p:spTgt spid="2458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3" nodeType="clickEffect">
                                  <p:stCondLst>
                                    <p:cond delay="0"/>
                                  </p:stCondLst>
                                  <p:childTnLst>
                                    <p:set>
                                      <p:cBhvr>
                                        <p:cTn id="21" dur="1" fill="hold">
                                          <p:stCondLst>
                                            <p:cond delay="0"/>
                                          </p:stCondLst>
                                        </p:cTn>
                                        <p:tgtEl>
                                          <p:spTgt spid="24591"/>
                                        </p:tgtEl>
                                        <p:attrNameLst>
                                          <p:attrName>style.visibility</p:attrName>
                                        </p:attrNameLst>
                                      </p:cBhvr>
                                      <p:to>
                                        <p:strVal val="visible"/>
                                      </p:to>
                                    </p:set>
                                    <p:animEffect transition="in" filter="dissolve">
                                      <p:cBhvr>
                                        <p:cTn id="22" dur="500"/>
                                        <p:tgtEl>
                                          <p:spTgt spid="2459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4" nodeType="clickEffect">
                                  <p:stCondLst>
                                    <p:cond delay="0"/>
                                  </p:stCondLst>
                                  <p:childTnLst>
                                    <p:set>
                                      <p:cBhvr>
                                        <p:cTn id="26" dur="1" fill="hold">
                                          <p:stCondLst>
                                            <p:cond delay="0"/>
                                          </p:stCondLst>
                                        </p:cTn>
                                        <p:tgtEl>
                                          <p:spTgt spid="24593"/>
                                        </p:tgtEl>
                                        <p:attrNameLst>
                                          <p:attrName>style.visibility</p:attrName>
                                        </p:attrNameLst>
                                      </p:cBhvr>
                                      <p:to>
                                        <p:strVal val="visible"/>
                                      </p:to>
                                    </p:set>
                                    <p:animEffect transition="in" filter="dissolve">
                                      <p:cBhvr>
                                        <p:cTn id="27" dur="500"/>
                                        <p:tgtEl>
                                          <p:spTgt spid="2459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5" nodeType="clickEffect">
                                  <p:stCondLst>
                                    <p:cond delay="0"/>
                                  </p:stCondLst>
                                  <p:childTnLst>
                                    <p:set>
                                      <p:cBhvr>
                                        <p:cTn id="31" dur="1" fill="hold">
                                          <p:stCondLst>
                                            <p:cond delay="0"/>
                                          </p:stCondLst>
                                        </p:cTn>
                                        <p:tgtEl>
                                          <p:spTgt spid="24596"/>
                                        </p:tgtEl>
                                        <p:attrNameLst>
                                          <p:attrName>style.visibility</p:attrName>
                                        </p:attrNameLst>
                                      </p:cBhvr>
                                      <p:to>
                                        <p:strVal val="visible"/>
                                      </p:to>
                                    </p:set>
                                    <p:animEffect transition="in" filter="blinds(horizontal)">
                                      <p:cBhvr>
                                        <p:cTn id="32" dur="500"/>
                                        <p:tgtEl>
                                          <p:spTgt spid="24596"/>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6" nodeType="clickEffect">
                                  <p:stCondLst>
                                    <p:cond delay="0"/>
                                  </p:stCondLst>
                                  <p:childTnLst>
                                    <p:set>
                                      <p:cBhvr>
                                        <p:cTn id="36" dur="1" fill="hold">
                                          <p:stCondLst>
                                            <p:cond delay="0"/>
                                          </p:stCondLst>
                                        </p:cTn>
                                        <p:tgtEl>
                                          <p:spTgt spid="24597"/>
                                        </p:tgtEl>
                                        <p:attrNameLst>
                                          <p:attrName>style.visibility</p:attrName>
                                        </p:attrNameLst>
                                      </p:cBhvr>
                                      <p:to>
                                        <p:strVal val="visible"/>
                                      </p:to>
                                    </p:set>
                                    <p:animEffect transition="in" filter="checkerboard(across)">
                                      <p:cBhvr>
                                        <p:cTn id="37" dur="500"/>
                                        <p:tgtEl>
                                          <p:spTgt spid="24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6" grpId="0"/>
      <p:bldP spid="24587" grpId="1"/>
      <p:bldP spid="24589" grpId="2"/>
      <p:bldP spid="24591" grpId="3"/>
      <p:bldP spid="24593" grpId="4"/>
      <p:bldP spid="24596" grpId="5"/>
      <p:bldP spid="24597" grpId="6"/>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2411760" y="2205038"/>
            <a:ext cx="4608512"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9600" b="1" dirty="0">
                <a:solidFill>
                  <a:srgbClr val="660033"/>
                </a:solidFill>
              </a:rPr>
              <a:t>再    见</a:t>
            </a:r>
          </a:p>
        </p:txBody>
      </p:sp>
      <p:pic>
        <p:nvPicPr>
          <p:cNvPr id="25605" name="New picture"/>
          <p:cNvPicPr/>
          <p:nvPr/>
        </p:nvPicPr>
        <p:blipFill>
          <a:blip r:embed="rId2"/>
          <a:stretch>
            <a:fillRect/>
          </a:stretch>
        </p:blipFill>
        <p:spPr>
          <a:xfrm>
            <a:off x="12560300" y="11722100"/>
            <a:ext cx="355600" cy="266700"/>
          </a:xfrm>
          <a:prstGeom prst="cube">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7544" y="836712"/>
            <a:ext cx="8229600" cy="1143000"/>
          </a:xfrm>
        </p:spPr>
        <p:txBody>
          <a:bodyPr/>
          <a:lstStyle/>
          <a:p>
            <a:pPr algn="l"/>
            <a:r>
              <a:rPr lang="zh-CN" altLang="en-US" b="1" dirty="0">
                <a:solidFill>
                  <a:srgbClr val="FF0000"/>
                </a:solidFill>
              </a:rPr>
              <a:t>学习目标：</a:t>
            </a:r>
          </a:p>
        </p:txBody>
      </p:sp>
      <p:sp>
        <p:nvSpPr>
          <p:cNvPr id="8195" name="Rectangle 3"/>
          <p:cNvSpPr>
            <a:spLocks noGrp="1" noChangeArrowheads="1"/>
          </p:cNvSpPr>
          <p:nvPr>
            <p:ph idx="1"/>
          </p:nvPr>
        </p:nvSpPr>
        <p:spPr>
          <a:xfrm>
            <a:off x="467544" y="2060848"/>
            <a:ext cx="8229600" cy="3916363"/>
          </a:xfrm>
        </p:spPr>
        <p:txBody>
          <a:bodyPr>
            <a:normAutofit lnSpcReduction="10000"/>
          </a:bodyPr>
          <a:lstStyle/>
          <a:p>
            <a:pPr>
              <a:buFontTx/>
              <a:buNone/>
            </a:pPr>
            <a:r>
              <a:rPr lang="en-US" altLang="zh-CN" sz="2800" b="1" dirty="0">
                <a:solidFill>
                  <a:srgbClr val="000000"/>
                </a:solidFill>
                <a:latin typeface="宋体" panose="02010600030101010101" pitchFamily="2" charset="-122"/>
              </a:rPr>
              <a:t>1.</a:t>
            </a:r>
            <a:r>
              <a:rPr lang="zh-CN" altLang="en-US" sz="2800" b="1" dirty="0">
                <a:solidFill>
                  <a:srgbClr val="000000"/>
                </a:solidFill>
                <a:latin typeface="宋体" panose="02010600030101010101" pitchFamily="2" charset="-122"/>
              </a:rPr>
              <a:t>理解三角形的概念，知道它各部分的名称，了解它的特性，掌握它的分类。</a:t>
            </a:r>
          </a:p>
          <a:p>
            <a:pPr>
              <a:buFontTx/>
              <a:buNone/>
            </a:pPr>
            <a:endParaRPr lang="zh-CN" altLang="en-US" sz="2800" b="1" dirty="0">
              <a:solidFill>
                <a:srgbClr val="000000"/>
              </a:solidFill>
              <a:latin typeface="宋体" panose="02010600030101010101" pitchFamily="2" charset="-122"/>
            </a:endParaRPr>
          </a:p>
          <a:p>
            <a:pPr>
              <a:buFontTx/>
              <a:buNone/>
            </a:pPr>
            <a:r>
              <a:rPr lang="en-US" altLang="zh-CN" sz="2800" b="1" dirty="0">
                <a:solidFill>
                  <a:srgbClr val="000000"/>
                </a:solidFill>
                <a:latin typeface="宋体" panose="02010600030101010101" pitchFamily="2" charset="-122"/>
              </a:rPr>
              <a:t>2.</a:t>
            </a:r>
            <a:r>
              <a:rPr lang="zh-CN" altLang="en-US" sz="2800" b="1" dirty="0">
                <a:solidFill>
                  <a:srgbClr val="000000"/>
                </a:solidFill>
                <a:latin typeface="宋体" panose="02010600030101010101" pitchFamily="2" charset="-122"/>
              </a:rPr>
              <a:t>培养观察、比较、分析、探究等能力，发展创  </a:t>
            </a:r>
          </a:p>
          <a:p>
            <a:pPr>
              <a:buFontTx/>
              <a:buNone/>
            </a:pPr>
            <a:r>
              <a:rPr lang="zh-CN" altLang="en-US" sz="2800" b="1" dirty="0">
                <a:solidFill>
                  <a:srgbClr val="000000"/>
                </a:solidFill>
                <a:latin typeface="宋体" panose="02010600030101010101" pitchFamily="2" charset="-122"/>
              </a:rPr>
              <a:t>  新思维。</a:t>
            </a:r>
          </a:p>
          <a:p>
            <a:pPr>
              <a:buFontTx/>
              <a:buNone/>
            </a:pPr>
            <a:endParaRPr lang="zh-CN" altLang="en-US" sz="2800" b="1" dirty="0">
              <a:solidFill>
                <a:srgbClr val="000000"/>
              </a:solidFill>
              <a:latin typeface="宋体" panose="02010600030101010101" pitchFamily="2" charset="-122"/>
            </a:endParaRPr>
          </a:p>
          <a:p>
            <a:pPr>
              <a:buFontTx/>
              <a:buNone/>
            </a:pPr>
            <a:r>
              <a:rPr lang="en-US" altLang="zh-CN" sz="2800" b="1" dirty="0">
                <a:solidFill>
                  <a:srgbClr val="000000"/>
                </a:solidFill>
                <a:latin typeface="宋体" panose="02010600030101010101" pitchFamily="2" charset="-122"/>
              </a:rPr>
              <a:t>3.</a:t>
            </a:r>
            <a:r>
              <a:rPr lang="zh-CN" altLang="en-US" sz="2800" b="1" dirty="0">
                <a:solidFill>
                  <a:srgbClr val="000000"/>
                </a:solidFill>
                <a:latin typeface="宋体" panose="02010600030101010101" pitchFamily="2" charset="-122"/>
              </a:rPr>
              <a:t>在小组合作学习中培养团结合作精神，激发学生良好的数学学习情感，增强学习的自信心</a:t>
            </a:r>
            <a:r>
              <a:rPr lang="zh-CN" altLang="en-US" sz="3600" dirty="0">
                <a:latin typeface="宋体" panose="02010600030101010101" pitchFamily="2" charset="-122"/>
              </a:rPr>
              <a:t> </a:t>
            </a:r>
            <a:r>
              <a:rPr lang="en-US" altLang="zh-CN" sz="3600" dirty="0">
                <a:latin typeface="宋体" panose="02010600030101010101" pitchFamily="2" charset="-122"/>
              </a:rPr>
              <a:t>.</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checkerboard(across)">
                                      <p:cBhvr>
                                        <p:cTn id="12" dur="500"/>
                                        <p:tgtEl>
                                          <p:spTgt spid="81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animEffect transition="in" filter="checkerboard(across)">
                                      <p:cBhvr>
                                        <p:cTn id="17" dur="500"/>
                                        <p:tgtEl>
                                          <p:spTgt spid="819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195">
                                            <p:txEl>
                                              <p:pRg st="5" end="5"/>
                                            </p:txEl>
                                          </p:spTgt>
                                        </p:tgtEl>
                                        <p:attrNameLst>
                                          <p:attrName>style.visibility</p:attrName>
                                        </p:attrNameLst>
                                      </p:cBhvr>
                                      <p:to>
                                        <p:strVal val="visible"/>
                                      </p:to>
                                    </p:set>
                                    <p:animEffect transition="in" filter="checkerboard(across)">
                                      <p:cBhvr>
                                        <p:cTn id="22"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72623" y="836712"/>
            <a:ext cx="7416800" cy="1708150"/>
          </a:xfrm>
        </p:spPr>
        <p:txBody>
          <a:bodyPr/>
          <a:lstStyle/>
          <a:p>
            <a:pPr algn="l"/>
            <a:r>
              <a:rPr lang="zh-CN" altLang="en-US" sz="4000" b="1">
                <a:solidFill>
                  <a:srgbClr val="FF0000"/>
                </a:solidFill>
              </a:rPr>
              <a:t>下面请大家仔细观察图片，看看</a:t>
            </a:r>
            <a:br>
              <a:rPr lang="zh-CN" altLang="en-US" sz="4000" b="1">
                <a:solidFill>
                  <a:srgbClr val="FF0000"/>
                </a:solidFill>
              </a:rPr>
            </a:br>
            <a:r>
              <a:rPr lang="zh-CN" altLang="en-US" sz="4000" b="1">
                <a:solidFill>
                  <a:srgbClr val="FF0000"/>
                </a:solidFill>
              </a:rPr>
              <a:t> 它们是由哪些基本图形组成？</a:t>
            </a:r>
          </a:p>
        </p:txBody>
      </p:sp>
      <p:grpSp>
        <p:nvGrpSpPr>
          <p:cNvPr id="11299" name="Group 35"/>
          <p:cNvGrpSpPr/>
          <p:nvPr/>
        </p:nvGrpSpPr>
        <p:grpSpPr>
          <a:xfrm>
            <a:off x="1116013" y="2997200"/>
            <a:ext cx="7056437" cy="3168650"/>
            <a:chOff x="703" y="1434"/>
            <a:chExt cx="4445" cy="1996"/>
          </a:xfrm>
        </p:grpSpPr>
        <p:grpSp>
          <p:nvGrpSpPr>
            <p:cNvPr id="11268" name="Group 4"/>
            <p:cNvGrpSpPr/>
            <p:nvPr/>
          </p:nvGrpSpPr>
          <p:grpSpPr>
            <a:xfrm>
              <a:off x="703" y="1434"/>
              <a:ext cx="2404" cy="1996"/>
              <a:chOff x="144" y="1296"/>
              <a:chExt cx="3120" cy="2400"/>
            </a:xfrm>
          </p:grpSpPr>
          <p:sp>
            <p:nvSpPr>
              <p:cNvPr id="11269" name="AutoShape 5"/>
              <p:cNvSpPr>
                <a:spLocks noChangeArrowheads="1"/>
              </p:cNvSpPr>
              <p:nvPr/>
            </p:nvSpPr>
            <p:spPr bwMode="auto">
              <a:xfrm>
                <a:off x="2496" y="1728"/>
                <a:ext cx="144" cy="144"/>
              </a:xfrm>
              <a:prstGeom prst="triangle">
                <a:avLst>
                  <a:gd name="adj" fmla="val 50000"/>
                </a:avLst>
              </a:prstGeom>
              <a:noFill/>
              <a:ln w="76200">
                <a:solidFill>
                  <a:srgbClr val="FF0000"/>
                </a:solidFill>
                <a:miter lim="800000"/>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nvGrpSpPr>
              <p:cNvPr id="11270" name="Group 6"/>
              <p:cNvGrpSpPr/>
              <p:nvPr/>
            </p:nvGrpSpPr>
            <p:grpSpPr>
              <a:xfrm>
                <a:off x="144" y="1296"/>
                <a:ext cx="3120" cy="2400"/>
                <a:chOff x="336" y="1296"/>
                <a:chExt cx="3120" cy="2400"/>
              </a:xfrm>
            </p:grpSpPr>
            <p:sp>
              <p:nvSpPr>
                <p:cNvPr id="11271" name="AutoShape 7"/>
                <p:cNvSpPr>
                  <a:spLocks noChangeArrowheads="1"/>
                </p:cNvSpPr>
                <p:nvPr/>
              </p:nvSpPr>
              <p:spPr bwMode="auto">
                <a:xfrm>
                  <a:off x="2112" y="1296"/>
                  <a:ext cx="1008" cy="912"/>
                </a:xfrm>
                <a:prstGeom prst="triangle">
                  <a:avLst>
                    <a:gd name="adj" fmla="val 50000"/>
                  </a:avLst>
                </a:prstGeom>
                <a:noFill/>
                <a:ln w="76200">
                  <a:solidFill>
                    <a:srgbClr val="FF0000"/>
                  </a:solidFill>
                  <a:miter lim="800000"/>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zh-CN" altLang="zh-CN" sz="2400">
                    <a:solidFill>
                      <a:srgbClr val="808080"/>
                    </a:solidFill>
                    <a:latin typeface="Tahoma" panose="020B0604030504040204" pitchFamily="34" charset="0"/>
                  </a:endParaRPr>
                </a:p>
              </p:txBody>
            </p:sp>
            <p:sp>
              <p:nvSpPr>
                <p:cNvPr id="11272" name="AutoShape 8"/>
                <p:cNvSpPr>
                  <a:spLocks noChangeArrowheads="1"/>
                </p:cNvSpPr>
                <p:nvPr/>
              </p:nvSpPr>
              <p:spPr bwMode="auto">
                <a:xfrm>
                  <a:off x="2400" y="1728"/>
                  <a:ext cx="144" cy="144"/>
                </a:xfrm>
                <a:prstGeom prst="triangle">
                  <a:avLst>
                    <a:gd name="adj" fmla="val 50000"/>
                  </a:avLst>
                </a:prstGeom>
                <a:noFill/>
                <a:ln w="76200">
                  <a:solidFill>
                    <a:srgbClr val="FF0000"/>
                  </a:solidFill>
                  <a:miter lim="800000"/>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nvGrpSpPr>
                <p:cNvPr id="11273" name="Group 9"/>
                <p:cNvGrpSpPr/>
                <p:nvPr/>
              </p:nvGrpSpPr>
              <p:grpSpPr>
                <a:xfrm>
                  <a:off x="2160" y="1440"/>
                  <a:ext cx="288" cy="384"/>
                  <a:chOff x="2208" y="1344"/>
                  <a:chExt cx="288" cy="384"/>
                </a:xfrm>
              </p:grpSpPr>
              <p:sp>
                <p:nvSpPr>
                  <p:cNvPr id="11274" name="Line 10"/>
                  <p:cNvSpPr>
                    <a:spLocks noChangeShapeType="1"/>
                  </p:cNvSpPr>
                  <p:nvPr/>
                </p:nvSpPr>
                <p:spPr bwMode="auto">
                  <a:xfrm>
                    <a:off x="2208" y="1344"/>
                    <a:ext cx="192" cy="384"/>
                  </a:xfrm>
                  <a:prstGeom prst="line">
                    <a:avLst/>
                  </a:prstGeom>
                  <a:noFill/>
                  <a:ln w="76200">
                    <a:solidFill>
                      <a:srgbClr val="FF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1275" name="Line 11"/>
                  <p:cNvSpPr>
                    <a:spLocks noChangeShapeType="1"/>
                  </p:cNvSpPr>
                  <p:nvPr/>
                </p:nvSpPr>
                <p:spPr bwMode="auto">
                  <a:xfrm>
                    <a:off x="2208" y="1344"/>
                    <a:ext cx="288" cy="192"/>
                  </a:xfrm>
                  <a:prstGeom prst="line">
                    <a:avLst/>
                  </a:prstGeom>
                  <a:noFill/>
                  <a:ln w="76200">
                    <a:solidFill>
                      <a:srgbClr val="FF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grpSp>
            <p:grpSp>
              <p:nvGrpSpPr>
                <p:cNvPr id="11276" name="Group 12"/>
                <p:cNvGrpSpPr/>
                <p:nvPr/>
              </p:nvGrpSpPr>
              <p:grpSpPr>
                <a:xfrm flipH="1">
                  <a:off x="2784" y="1440"/>
                  <a:ext cx="288" cy="384"/>
                  <a:chOff x="2208" y="1344"/>
                  <a:chExt cx="288" cy="384"/>
                </a:xfrm>
              </p:grpSpPr>
              <p:sp>
                <p:nvSpPr>
                  <p:cNvPr id="11277" name="Line 13"/>
                  <p:cNvSpPr>
                    <a:spLocks noChangeShapeType="1"/>
                  </p:cNvSpPr>
                  <p:nvPr/>
                </p:nvSpPr>
                <p:spPr bwMode="auto">
                  <a:xfrm>
                    <a:off x="2208" y="1344"/>
                    <a:ext cx="192" cy="384"/>
                  </a:xfrm>
                  <a:prstGeom prst="line">
                    <a:avLst/>
                  </a:prstGeom>
                  <a:noFill/>
                  <a:ln w="76200">
                    <a:solidFill>
                      <a:srgbClr val="FF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1278" name="Line 14"/>
                  <p:cNvSpPr>
                    <a:spLocks noChangeShapeType="1"/>
                  </p:cNvSpPr>
                  <p:nvPr/>
                </p:nvSpPr>
                <p:spPr bwMode="auto">
                  <a:xfrm>
                    <a:off x="2208" y="1344"/>
                    <a:ext cx="288" cy="192"/>
                  </a:xfrm>
                  <a:prstGeom prst="line">
                    <a:avLst/>
                  </a:prstGeom>
                  <a:noFill/>
                  <a:ln w="76200">
                    <a:solidFill>
                      <a:srgbClr val="FF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grpSp>
            <p:sp>
              <p:nvSpPr>
                <p:cNvPr id="11279" name="AutoShape 15"/>
                <p:cNvSpPr>
                  <a:spLocks noChangeArrowheads="1"/>
                </p:cNvSpPr>
                <p:nvPr/>
              </p:nvSpPr>
              <p:spPr bwMode="auto">
                <a:xfrm>
                  <a:off x="1776" y="1920"/>
                  <a:ext cx="1680" cy="1776"/>
                </a:xfrm>
                <a:prstGeom prst="triangle">
                  <a:avLst>
                    <a:gd name="adj" fmla="val 50000"/>
                  </a:avLst>
                </a:prstGeom>
                <a:noFill/>
                <a:ln w="76200">
                  <a:solidFill>
                    <a:srgbClr val="FF0000"/>
                  </a:solidFill>
                  <a:miter lim="800000"/>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nvGrpSpPr>
                <p:cNvPr id="11280" name="Group 16"/>
                <p:cNvGrpSpPr/>
                <p:nvPr/>
              </p:nvGrpSpPr>
              <p:grpSpPr>
                <a:xfrm>
                  <a:off x="336" y="2208"/>
                  <a:ext cx="2832" cy="1488"/>
                  <a:chOff x="336" y="2208"/>
                  <a:chExt cx="2832" cy="1488"/>
                </a:xfrm>
              </p:grpSpPr>
              <p:sp>
                <p:nvSpPr>
                  <p:cNvPr id="11281" name="AutoShape 17"/>
                  <p:cNvSpPr>
                    <a:spLocks noChangeArrowheads="1"/>
                  </p:cNvSpPr>
                  <p:nvPr/>
                </p:nvSpPr>
                <p:spPr bwMode="auto">
                  <a:xfrm>
                    <a:off x="2064" y="3216"/>
                    <a:ext cx="432" cy="480"/>
                  </a:xfrm>
                  <a:prstGeom prst="triangle">
                    <a:avLst>
                      <a:gd name="adj" fmla="val 50000"/>
                    </a:avLst>
                  </a:prstGeom>
                  <a:noFill/>
                  <a:ln w="76200">
                    <a:solidFill>
                      <a:srgbClr val="FF0000"/>
                    </a:solidFill>
                    <a:miter lim="800000"/>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1282" name="AutoShape 18"/>
                  <p:cNvSpPr>
                    <a:spLocks noChangeArrowheads="1"/>
                  </p:cNvSpPr>
                  <p:nvPr/>
                </p:nvSpPr>
                <p:spPr bwMode="auto">
                  <a:xfrm>
                    <a:off x="2736" y="3216"/>
                    <a:ext cx="432" cy="480"/>
                  </a:xfrm>
                  <a:prstGeom prst="triangle">
                    <a:avLst>
                      <a:gd name="adj" fmla="val 50000"/>
                    </a:avLst>
                  </a:prstGeom>
                  <a:noFill/>
                  <a:ln w="76200">
                    <a:solidFill>
                      <a:srgbClr val="FF0000"/>
                    </a:solidFill>
                    <a:miter lim="800000"/>
                  </a:ln>
                  <a:effectLst/>
                  <a:extLst>
                    <a:ext uri="{909E8E84-426E-40DD-AFC4-6F175D3DCCD1}">
                      <a14:hiddenFill xmlns:a14="http://schemas.microsoft.com/office/drawing/2010/main">
                        <a:solidFill>
                          <a:srgbClr val="00E4A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nvGrpSpPr>
                  <p:cNvPr id="11283" name="Group 19"/>
                  <p:cNvGrpSpPr/>
                  <p:nvPr/>
                </p:nvGrpSpPr>
                <p:grpSpPr>
                  <a:xfrm>
                    <a:off x="336" y="3072"/>
                    <a:ext cx="1728" cy="624"/>
                    <a:chOff x="192" y="3072"/>
                    <a:chExt cx="1872" cy="624"/>
                  </a:xfrm>
                </p:grpSpPr>
                <p:sp>
                  <p:nvSpPr>
                    <p:cNvPr id="11284" name="Line 20"/>
                    <p:cNvSpPr>
                      <a:spLocks noChangeShapeType="1"/>
                    </p:cNvSpPr>
                    <p:nvPr/>
                  </p:nvSpPr>
                  <p:spPr bwMode="auto">
                    <a:xfrm>
                      <a:off x="192" y="3072"/>
                      <a:ext cx="1584" cy="624"/>
                    </a:xfrm>
                    <a:prstGeom prst="line">
                      <a:avLst/>
                    </a:prstGeom>
                    <a:noFill/>
                    <a:ln w="76200">
                      <a:solidFill>
                        <a:srgbClr val="FF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1285" name="Line 21"/>
                    <p:cNvSpPr>
                      <a:spLocks noChangeShapeType="1"/>
                    </p:cNvSpPr>
                    <p:nvPr/>
                  </p:nvSpPr>
                  <p:spPr bwMode="auto">
                    <a:xfrm>
                      <a:off x="192" y="3072"/>
                      <a:ext cx="1872" cy="0"/>
                    </a:xfrm>
                    <a:prstGeom prst="line">
                      <a:avLst/>
                    </a:prstGeom>
                    <a:noFill/>
                    <a:ln w="76200">
                      <a:solidFill>
                        <a:srgbClr val="FF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grpSp>
              <p:grpSp>
                <p:nvGrpSpPr>
                  <p:cNvPr id="11286" name="Group 22"/>
                  <p:cNvGrpSpPr/>
                  <p:nvPr/>
                </p:nvGrpSpPr>
                <p:grpSpPr>
                  <a:xfrm>
                    <a:off x="336" y="2400"/>
                    <a:ext cx="720" cy="672"/>
                    <a:chOff x="192" y="2400"/>
                    <a:chExt cx="720" cy="672"/>
                  </a:xfrm>
                </p:grpSpPr>
                <p:sp>
                  <p:nvSpPr>
                    <p:cNvPr id="11287" name="Line 23"/>
                    <p:cNvSpPr>
                      <a:spLocks noChangeShapeType="1"/>
                    </p:cNvSpPr>
                    <p:nvPr/>
                  </p:nvSpPr>
                  <p:spPr bwMode="auto">
                    <a:xfrm flipV="1">
                      <a:off x="192" y="2400"/>
                      <a:ext cx="720" cy="672"/>
                    </a:xfrm>
                    <a:prstGeom prst="line">
                      <a:avLst/>
                    </a:prstGeom>
                    <a:noFill/>
                    <a:ln w="76200">
                      <a:solidFill>
                        <a:srgbClr val="FF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1288" name="Line 24"/>
                    <p:cNvSpPr>
                      <a:spLocks noChangeShapeType="1"/>
                    </p:cNvSpPr>
                    <p:nvPr/>
                  </p:nvSpPr>
                  <p:spPr bwMode="auto">
                    <a:xfrm flipH="1">
                      <a:off x="768" y="2400"/>
                      <a:ext cx="144" cy="672"/>
                    </a:xfrm>
                    <a:prstGeom prst="line">
                      <a:avLst/>
                    </a:prstGeom>
                    <a:noFill/>
                    <a:ln w="76200">
                      <a:solidFill>
                        <a:srgbClr val="FF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grpSp>
              <p:grpSp>
                <p:nvGrpSpPr>
                  <p:cNvPr id="11289" name="Group 25"/>
                  <p:cNvGrpSpPr/>
                  <p:nvPr/>
                </p:nvGrpSpPr>
                <p:grpSpPr>
                  <a:xfrm>
                    <a:off x="816" y="2208"/>
                    <a:ext cx="240" cy="432"/>
                    <a:chOff x="672" y="2208"/>
                    <a:chExt cx="240" cy="432"/>
                  </a:xfrm>
                </p:grpSpPr>
                <p:sp>
                  <p:nvSpPr>
                    <p:cNvPr id="11290" name="Line 26"/>
                    <p:cNvSpPr>
                      <a:spLocks noChangeShapeType="1"/>
                    </p:cNvSpPr>
                    <p:nvPr/>
                  </p:nvSpPr>
                  <p:spPr bwMode="auto">
                    <a:xfrm flipH="1" flipV="1">
                      <a:off x="672" y="2208"/>
                      <a:ext cx="240" cy="192"/>
                    </a:xfrm>
                    <a:prstGeom prst="line">
                      <a:avLst/>
                    </a:prstGeom>
                    <a:noFill/>
                    <a:ln w="76200">
                      <a:solidFill>
                        <a:srgbClr val="FF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1291" name="Line 27"/>
                    <p:cNvSpPr>
                      <a:spLocks noChangeShapeType="1"/>
                    </p:cNvSpPr>
                    <p:nvPr/>
                  </p:nvSpPr>
                  <p:spPr bwMode="auto">
                    <a:xfrm flipH="1">
                      <a:off x="672" y="2208"/>
                      <a:ext cx="0" cy="432"/>
                    </a:xfrm>
                    <a:prstGeom prst="line">
                      <a:avLst/>
                    </a:prstGeom>
                    <a:noFill/>
                    <a:ln w="76200">
                      <a:solidFill>
                        <a:srgbClr val="FF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grpSp>
            </p:grpSp>
          </p:grpSp>
        </p:grpSp>
        <p:grpSp>
          <p:nvGrpSpPr>
            <p:cNvPr id="11292" name="Group 28"/>
            <p:cNvGrpSpPr/>
            <p:nvPr/>
          </p:nvGrpSpPr>
          <p:grpSpPr>
            <a:xfrm>
              <a:off x="3379" y="1888"/>
              <a:ext cx="1769" cy="1497"/>
              <a:chOff x="3424" y="1298"/>
              <a:chExt cx="2208" cy="2256"/>
            </a:xfrm>
          </p:grpSpPr>
          <p:sp>
            <p:nvSpPr>
              <p:cNvPr id="11293" name="AutoShape 29"/>
              <p:cNvSpPr>
                <a:spLocks noChangeArrowheads="1"/>
              </p:cNvSpPr>
              <p:nvPr/>
            </p:nvSpPr>
            <p:spPr bwMode="auto">
              <a:xfrm>
                <a:off x="3424" y="1298"/>
                <a:ext cx="2208" cy="2256"/>
              </a:xfrm>
              <a:prstGeom prst="triangle">
                <a:avLst>
                  <a:gd name="adj" fmla="val 50000"/>
                </a:avLst>
              </a:prstGeom>
              <a:gradFill rotWithShape="0">
                <a:gsLst>
                  <a:gs pos="0">
                    <a:schemeClr val="bg2"/>
                  </a:gs>
                  <a:gs pos="100000">
                    <a:schemeClr val="tx1"/>
                  </a:gs>
                </a:gsLst>
                <a:lin ang="0" scaled="1"/>
              </a:gradFill>
              <a:ln w="9525">
                <a:solidFill>
                  <a:srgbClr val="9933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nvGrpSpPr>
              <p:cNvPr id="11294" name="Group 30"/>
              <p:cNvGrpSpPr/>
              <p:nvPr/>
            </p:nvGrpSpPr>
            <p:grpSpPr>
              <a:xfrm>
                <a:off x="4105" y="2205"/>
                <a:ext cx="884" cy="1210"/>
                <a:chOff x="4183" y="2246"/>
                <a:chExt cx="884" cy="1210"/>
              </a:xfrm>
            </p:grpSpPr>
            <p:sp>
              <p:nvSpPr>
                <p:cNvPr id="11295" name="AutoShape 31"/>
                <p:cNvSpPr>
                  <a:spLocks noChangeArrowheads="1"/>
                </p:cNvSpPr>
                <p:nvPr/>
              </p:nvSpPr>
              <p:spPr bwMode="auto">
                <a:xfrm>
                  <a:off x="4183" y="2246"/>
                  <a:ext cx="315" cy="361"/>
                </a:xfrm>
                <a:prstGeom prst="triangle">
                  <a:avLst>
                    <a:gd name="adj" fmla="val 50000"/>
                  </a:avLst>
                </a:prstGeom>
                <a:solidFill>
                  <a:srgbClr val="000000"/>
                </a:solidFill>
                <a:ln w="9525">
                  <a:solidFill>
                    <a:srgbClr val="9933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1296" name="AutoShape 32"/>
                <p:cNvSpPr>
                  <a:spLocks noChangeArrowheads="1"/>
                </p:cNvSpPr>
                <p:nvPr/>
              </p:nvSpPr>
              <p:spPr bwMode="auto">
                <a:xfrm flipV="1">
                  <a:off x="4485" y="3327"/>
                  <a:ext cx="315" cy="129"/>
                </a:xfrm>
                <a:prstGeom prst="triangle">
                  <a:avLst>
                    <a:gd name="adj" fmla="val 50000"/>
                  </a:avLst>
                </a:prstGeom>
                <a:solidFill>
                  <a:srgbClr val="FF0000"/>
                </a:solidFill>
                <a:ln w="9525">
                  <a:solidFill>
                    <a:srgbClr val="9933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1297" name="AutoShape 33"/>
                <p:cNvSpPr>
                  <a:spLocks noChangeArrowheads="1"/>
                </p:cNvSpPr>
                <p:nvPr/>
              </p:nvSpPr>
              <p:spPr bwMode="auto">
                <a:xfrm>
                  <a:off x="4498" y="2698"/>
                  <a:ext cx="316" cy="451"/>
                </a:xfrm>
                <a:prstGeom prst="triangle">
                  <a:avLst>
                    <a:gd name="adj" fmla="val 50000"/>
                  </a:avLst>
                </a:prstGeom>
                <a:solidFill>
                  <a:srgbClr val="FF99CC"/>
                </a:solidFill>
                <a:ln w="9525">
                  <a:solidFill>
                    <a:srgbClr val="9933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1298" name="AutoShape 34"/>
                <p:cNvSpPr>
                  <a:spLocks noChangeArrowheads="1"/>
                </p:cNvSpPr>
                <p:nvPr/>
              </p:nvSpPr>
              <p:spPr bwMode="auto">
                <a:xfrm>
                  <a:off x="4752" y="2256"/>
                  <a:ext cx="315" cy="361"/>
                </a:xfrm>
                <a:prstGeom prst="triangle">
                  <a:avLst>
                    <a:gd name="adj" fmla="val 50000"/>
                  </a:avLst>
                </a:prstGeom>
                <a:solidFill>
                  <a:srgbClr val="000000"/>
                </a:solidFill>
                <a:ln w="9525">
                  <a:solidFill>
                    <a:srgbClr val="9933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grpSp>
      </p:grpSp>
    </p:spTree>
  </p:cSld>
  <p:clrMapOvr>
    <a:masterClrMapping/>
  </p:clrMapOvr>
  <p:transition spd="med">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3140255" y="4149080"/>
            <a:ext cx="735006" cy="241289"/>
          </a:xfrm>
          <a:prstGeom prst="rect">
            <a:avLst/>
          </a:prstGeom>
          <a:noFill/>
          <a:ln w="25400" cap="flat" cmpd="sng" algn="ctr">
            <a:noFill/>
            <a:prstDash val="solid"/>
          </a:ln>
          <a:effectLst/>
        </p:spPr>
        <p:txBody>
          <a:bodyPr rtlCol="0" anchor="ctr"/>
          <a:lstStyle/>
          <a:p>
            <a:pPr>
              <a:defRPr/>
            </a:pPr>
            <a:r>
              <a:rPr lang="en-US" altLang="zh-CN" sz="100" kern="0">
                <a:solidFill>
                  <a:sysClr val="window" lastClr="FFFFFF"/>
                </a:solidFill>
                <a:latin typeface="Calibri" panose="020F0502020204030204"/>
              </a:rPr>
              <a:t>PPT</a:t>
            </a:r>
            <a:r>
              <a:rPr lang="zh-CN" altLang="en-US" sz="100" kern="0">
                <a:solidFill>
                  <a:sysClr val="window" lastClr="FFFFFF"/>
                </a:solidFill>
                <a:latin typeface="Calibri" panose="020F0502020204030204"/>
              </a:rPr>
              <a:t>模板：</a:t>
            </a:r>
            <a:r>
              <a:rPr lang="en-US" altLang="zh-CN" sz="100" kern="0">
                <a:solidFill>
                  <a:sysClr val="window" lastClr="FFFFFF"/>
                </a:solidFill>
                <a:latin typeface="Calibri" panose="020F0502020204030204"/>
              </a:rPr>
              <a:t>www.1ppt.com/moban/                  PPT</a:t>
            </a:r>
            <a:r>
              <a:rPr lang="zh-CN" altLang="en-US" sz="100" kern="0">
                <a:solidFill>
                  <a:sysClr val="window" lastClr="FFFFFF"/>
                </a:solidFill>
                <a:latin typeface="Calibri" panose="020F0502020204030204"/>
              </a:rPr>
              <a:t>素材：</a:t>
            </a:r>
            <a:r>
              <a:rPr lang="en-US" altLang="zh-CN" sz="100" kern="0">
                <a:solidFill>
                  <a:sysClr val="window" lastClr="FFFFFF"/>
                </a:solidFill>
                <a:latin typeface="Calibri" panose="020F0502020204030204"/>
              </a:rPr>
              <a:t>www.1ppt.com/sucai/</a:t>
            </a:r>
          </a:p>
          <a:p>
            <a:pPr>
              <a:defRPr/>
            </a:pPr>
            <a:r>
              <a:rPr lang="en-US" altLang="zh-CN" sz="100" kern="0">
                <a:solidFill>
                  <a:sysClr val="window" lastClr="FFFFFF"/>
                </a:solidFill>
                <a:latin typeface="Calibri" panose="020F0502020204030204"/>
              </a:rPr>
              <a:t>PPT</a:t>
            </a:r>
            <a:r>
              <a:rPr lang="zh-CN" altLang="en-US" sz="100" kern="0">
                <a:solidFill>
                  <a:sysClr val="window" lastClr="FFFFFF"/>
                </a:solidFill>
                <a:latin typeface="Calibri" panose="020F0502020204030204"/>
              </a:rPr>
              <a:t>背景：</a:t>
            </a:r>
            <a:r>
              <a:rPr lang="en-US" altLang="zh-CN" sz="100" kern="0">
                <a:solidFill>
                  <a:sysClr val="window" lastClr="FFFFFF"/>
                </a:solidFill>
                <a:latin typeface="Calibri" panose="020F0502020204030204"/>
              </a:rPr>
              <a:t>www.1ppt.com/beijing/                   PPT</a:t>
            </a:r>
            <a:r>
              <a:rPr lang="zh-CN" altLang="en-US" sz="100" kern="0">
                <a:solidFill>
                  <a:sysClr val="window" lastClr="FFFFFF"/>
                </a:solidFill>
                <a:latin typeface="Calibri" panose="020F0502020204030204"/>
              </a:rPr>
              <a:t>图表：</a:t>
            </a:r>
            <a:r>
              <a:rPr lang="en-US" altLang="zh-CN" sz="100" kern="0">
                <a:solidFill>
                  <a:sysClr val="window" lastClr="FFFFFF"/>
                </a:solidFill>
                <a:latin typeface="Calibri" panose="020F0502020204030204"/>
              </a:rPr>
              <a:t>www.1ppt.com/tubiao/      </a:t>
            </a:r>
          </a:p>
          <a:p>
            <a:pPr>
              <a:defRPr/>
            </a:pPr>
            <a:r>
              <a:rPr lang="en-US" altLang="zh-CN" sz="100" kern="0">
                <a:solidFill>
                  <a:sysClr val="window" lastClr="FFFFFF"/>
                </a:solidFill>
                <a:latin typeface="Calibri" panose="020F0502020204030204"/>
              </a:rPr>
              <a:t>PPT</a:t>
            </a:r>
            <a:r>
              <a:rPr lang="zh-CN" altLang="en-US" sz="100" kern="0">
                <a:solidFill>
                  <a:sysClr val="window" lastClr="FFFFFF"/>
                </a:solidFill>
                <a:latin typeface="Calibri" panose="020F0502020204030204"/>
              </a:rPr>
              <a:t>下载：</a:t>
            </a:r>
            <a:r>
              <a:rPr lang="en-US" altLang="zh-CN" sz="100" kern="0">
                <a:solidFill>
                  <a:sysClr val="window" lastClr="FFFFFF"/>
                </a:solidFill>
                <a:latin typeface="Calibri" panose="020F0502020204030204"/>
              </a:rPr>
              <a:t>www.1ppt.com/xiazai/                     PPT</a:t>
            </a:r>
            <a:r>
              <a:rPr lang="zh-CN" altLang="en-US" sz="100" kern="0">
                <a:solidFill>
                  <a:sysClr val="window" lastClr="FFFFFF"/>
                </a:solidFill>
                <a:latin typeface="Calibri" panose="020F0502020204030204"/>
              </a:rPr>
              <a:t>教程： </a:t>
            </a:r>
            <a:r>
              <a:rPr lang="en-US" altLang="zh-CN" sz="100" kern="0">
                <a:solidFill>
                  <a:sysClr val="window" lastClr="FFFFFF"/>
                </a:solidFill>
                <a:latin typeface="Calibri" panose="020F0502020204030204"/>
              </a:rPr>
              <a:t>www.1ppt.com/powerpoint/      </a:t>
            </a:r>
          </a:p>
          <a:p>
            <a:pPr>
              <a:defRPr/>
            </a:pPr>
            <a:r>
              <a:rPr lang="zh-CN" altLang="en-US" sz="100" kern="0">
                <a:solidFill>
                  <a:sysClr val="window" lastClr="FFFFFF"/>
                </a:solidFill>
                <a:latin typeface="Calibri" panose="020F0502020204030204"/>
              </a:rPr>
              <a:t>资料下载：</a:t>
            </a:r>
            <a:r>
              <a:rPr lang="en-US" altLang="zh-CN" sz="100" kern="0">
                <a:solidFill>
                  <a:sysClr val="window" lastClr="FFFFFF"/>
                </a:solidFill>
                <a:latin typeface="Calibri" panose="020F0502020204030204"/>
              </a:rPr>
              <a:t>www.1ppt.com/ziliao/                   </a:t>
            </a:r>
            <a:r>
              <a:rPr lang="zh-CN" altLang="en-US" sz="100" kern="0">
                <a:solidFill>
                  <a:sysClr val="window" lastClr="FFFFFF"/>
                </a:solidFill>
                <a:latin typeface="Calibri" panose="020F0502020204030204"/>
              </a:rPr>
              <a:t>范文下载：</a:t>
            </a:r>
            <a:r>
              <a:rPr lang="en-US" altLang="zh-CN" sz="100" kern="0">
                <a:solidFill>
                  <a:sysClr val="window" lastClr="FFFFFF"/>
                </a:solidFill>
                <a:latin typeface="Calibri" panose="020F0502020204030204"/>
              </a:rPr>
              <a:t>www.1ppt.com/fanwen/             </a:t>
            </a:r>
          </a:p>
          <a:p>
            <a:pPr>
              <a:defRPr/>
            </a:pPr>
            <a:r>
              <a:rPr lang="zh-CN" altLang="en-US" sz="100" kern="0">
                <a:solidFill>
                  <a:sysClr val="window" lastClr="FFFFFF"/>
                </a:solidFill>
                <a:latin typeface="Calibri" panose="020F0502020204030204"/>
              </a:rPr>
              <a:t>试卷下载：</a:t>
            </a:r>
            <a:r>
              <a:rPr lang="en-US" altLang="zh-CN" sz="100" kern="0">
                <a:solidFill>
                  <a:sysClr val="window" lastClr="FFFFFF"/>
                </a:solidFill>
                <a:latin typeface="Calibri" panose="020F0502020204030204"/>
              </a:rPr>
              <a:t>www.1ppt.com/shiti/                     </a:t>
            </a:r>
            <a:r>
              <a:rPr lang="zh-CN" altLang="en-US" sz="100" kern="0">
                <a:solidFill>
                  <a:sysClr val="window" lastClr="FFFFFF"/>
                </a:solidFill>
                <a:latin typeface="Calibri" panose="020F0502020204030204"/>
              </a:rPr>
              <a:t>教案下载：</a:t>
            </a:r>
            <a:r>
              <a:rPr lang="en-US" altLang="zh-CN" sz="100" kern="0">
                <a:solidFill>
                  <a:sysClr val="window" lastClr="FFFFFF"/>
                </a:solidFill>
                <a:latin typeface="Calibri" panose="020F0502020204030204"/>
              </a:rPr>
              <a:t>www.1ppt.com/jiaoan/               </a:t>
            </a:r>
          </a:p>
          <a:p>
            <a:pPr>
              <a:defRPr/>
            </a:pPr>
            <a:r>
              <a:rPr lang="en-US" altLang="zh-CN" sz="100" kern="0">
                <a:solidFill>
                  <a:sysClr val="window" lastClr="FFFFFF"/>
                </a:solidFill>
                <a:latin typeface="Calibri" panose="020F0502020204030204"/>
              </a:rPr>
              <a:t>PPT</a:t>
            </a:r>
            <a:r>
              <a:rPr lang="zh-CN" altLang="en-US" sz="100" kern="0">
                <a:solidFill>
                  <a:sysClr val="window" lastClr="FFFFFF"/>
                </a:solidFill>
                <a:latin typeface="Calibri" panose="020F0502020204030204"/>
              </a:rPr>
              <a:t>论坛：</a:t>
            </a:r>
            <a:r>
              <a:rPr lang="en-US" altLang="zh-CN" sz="100" kern="0">
                <a:solidFill>
                  <a:sysClr val="window" lastClr="FFFFFF"/>
                </a:solidFill>
                <a:latin typeface="Calibri" panose="020F0502020204030204"/>
              </a:rPr>
              <a:t>www.1ppt.cn                                     PPT</a:t>
            </a:r>
            <a:r>
              <a:rPr lang="zh-CN" altLang="en-US" sz="100" kern="0">
                <a:solidFill>
                  <a:sysClr val="window" lastClr="FFFFFF"/>
                </a:solidFill>
                <a:latin typeface="Calibri" panose="020F0502020204030204"/>
              </a:rPr>
              <a:t>课件：</a:t>
            </a:r>
            <a:r>
              <a:rPr lang="en-US" altLang="zh-CN" sz="100" kern="0">
                <a:solidFill>
                  <a:sysClr val="window" lastClr="FFFFFF"/>
                </a:solidFill>
                <a:latin typeface="Calibri" panose="020F0502020204030204"/>
              </a:rPr>
              <a:t>www.1ppt.com/kejian/ </a:t>
            </a:r>
          </a:p>
          <a:p>
            <a:pPr>
              <a:defRPr/>
            </a:pPr>
            <a:r>
              <a:rPr lang="zh-CN" altLang="en-US" sz="100" kern="0">
                <a:solidFill>
                  <a:sysClr val="window" lastClr="FFFFFF"/>
                </a:solidFill>
                <a:latin typeface="Calibri" panose="020F0502020204030204"/>
              </a:rPr>
              <a:t>语文课件：</a:t>
            </a:r>
            <a:r>
              <a:rPr lang="en-US" altLang="zh-CN" sz="100" kern="0">
                <a:solidFill>
                  <a:sysClr val="window" lastClr="FFFFFF"/>
                </a:solidFill>
                <a:latin typeface="Calibri" panose="020F0502020204030204"/>
              </a:rPr>
              <a:t>www.1ppt.com/kejian/yuwen/    </a:t>
            </a:r>
            <a:r>
              <a:rPr lang="zh-CN" altLang="en-US" sz="100" kern="0">
                <a:solidFill>
                  <a:sysClr val="window" lastClr="FFFFFF"/>
                </a:solidFill>
                <a:latin typeface="Calibri" panose="020F0502020204030204"/>
              </a:rPr>
              <a:t>数学课件：</a:t>
            </a:r>
            <a:r>
              <a:rPr lang="en-US" altLang="zh-CN" sz="100" kern="0">
                <a:solidFill>
                  <a:sysClr val="window" lastClr="FFFFFF"/>
                </a:solidFill>
                <a:latin typeface="Calibri" panose="020F0502020204030204"/>
              </a:rPr>
              <a:t>www.1ppt.com/kejian/shuxue/ </a:t>
            </a:r>
          </a:p>
          <a:p>
            <a:pPr>
              <a:defRPr/>
            </a:pPr>
            <a:r>
              <a:rPr lang="zh-CN" altLang="en-US" sz="100" kern="0">
                <a:solidFill>
                  <a:sysClr val="window" lastClr="FFFFFF"/>
                </a:solidFill>
                <a:latin typeface="Calibri" panose="020F0502020204030204"/>
              </a:rPr>
              <a:t>英语课件：</a:t>
            </a:r>
            <a:r>
              <a:rPr lang="en-US" altLang="zh-CN" sz="100" kern="0">
                <a:solidFill>
                  <a:sysClr val="window" lastClr="FFFFFF"/>
                </a:solidFill>
                <a:latin typeface="Calibri" panose="020F0502020204030204"/>
              </a:rPr>
              <a:t>www.1ppt.com/kejian/yingyu/    </a:t>
            </a:r>
            <a:r>
              <a:rPr lang="zh-CN" altLang="en-US" sz="100" kern="0">
                <a:solidFill>
                  <a:sysClr val="window" lastClr="FFFFFF"/>
                </a:solidFill>
                <a:latin typeface="Calibri" panose="020F0502020204030204"/>
              </a:rPr>
              <a:t>美术课件：</a:t>
            </a:r>
            <a:r>
              <a:rPr lang="en-US" altLang="zh-CN" sz="100" kern="0">
                <a:solidFill>
                  <a:sysClr val="window" lastClr="FFFFFF"/>
                </a:solidFill>
                <a:latin typeface="Calibri" panose="020F0502020204030204"/>
              </a:rPr>
              <a:t>www.1ppt.com/kejian/meishu/ </a:t>
            </a:r>
          </a:p>
          <a:p>
            <a:pPr>
              <a:defRPr/>
            </a:pPr>
            <a:r>
              <a:rPr lang="zh-CN" altLang="en-US" sz="100" kern="0">
                <a:solidFill>
                  <a:sysClr val="window" lastClr="FFFFFF"/>
                </a:solidFill>
                <a:latin typeface="Calibri" panose="020F0502020204030204"/>
              </a:rPr>
              <a:t>科学课件：</a:t>
            </a:r>
            <a:r>
              <a:rPr lang="en-US" altLang="zh-CN" sz="100" kern="0">
                <a:solidFill>
                  <a:sysClr val="window" lastClr="FFFFFF"/>
                </a:solidFill>
                <a:latin typeface="Calibri" panose="020F0502020204030204"/>
              </a:rPr>
              <a:t>www.1ppt.com/kejian/kexue/     </a:t>
            </a:r>
            <a:r>
              <a:rPr lang="zh-CN" altLang="en-US" sz="100" kern="0">
                <a:solidFill>
                  <a:sysClr val="window" lastClr="FFFFFF"/>
                </a:solidFill>
                <a:latin typeface="Calibri" panose="020F0502020204030204"/>
              </a:rPr>
              <a:t>物理课件：</a:t>
            </a:r>
            <a:r>
              <a:rPr lang="en-US" altLang="zh-CN" sz="100" kern="0">
                <a:solidFill>
                  <a:sysClr val="window" lastClr="FFFFFF"/>
                </a:solidFill>
                <a:latin typeface="Calibri" panose="020F0502020204030204"/>
              </a:rPr>
              <a:t>www.1ppt.com/kejian/wuli/ </a:t>
            </a:r>
          </a:p>
          <a:p>
            <a:pPr>
              <a:defRPr/>
            </a:pPr>
            <a:r>
              <a:rPr lang="zh-CN" altLang="en-US" sz="100" kern="0">
                <a:solidFill>
                  <a:sysClr val="window" lastClr="FFFFFF"/>
                </a:solidFill>
                <a:latin typeface="Calibri" panose="020F0502020204030204"/>
              </a:rPr>
              <a:t>化学课件：</a:t>
            </a:r>
            <a:r>
              <a:rPr lang="en-US" altLang="zh-CN" sz="100" kern="0">
                <a:solidFill>
                  <a:sysClr val="window" lastClr="FFFFFF"/>
                </a:solidFill>
                <a:latin typeface="Calibri" panose="020F0502020204030204"/>
              </a:rPr>
              <a:t>www.1ppt.com/kejian/huaxue/  </a:t>
            </a:r>
            <a:r>
              <a:rPr lang="zh-CN" altLang="en-US" sz="100" kern="0">
                <a:solidFill>
                  <a:sysClr val="window" lastClr="FFFFFF"/>
                </a:solidFill>
                <a:latin typeface="Calibri" panose="020F0502020204030204"/>
              </a:rPr>
              <a:t>生物课件：</a:t>
            </a:r>
            <a:r>
              <a:rPr lang="en-US" altLang="zh-CN" sz="100" kern="0">
                <a:solidFill>
                  <a:sysClr val="window" lastClr="FFFFFF"/>
                </a:solidFill>
                <a:latin typeface="Calibri" panose="020F0502020204030204"/>
              </a:rPr>
              <a:t>www.1ppt.com/kejian/shengwu/ </a:t>
            </a:r>
          </a:p>
          <a:p>
            <a:pPr>
              <a:defRPr/>
            </a:pPr>
            <a:r>
              <a:rPr lang="zh-CN" altLang="en-US" sz="100" kern="0">
                <a:solidFill>
                  <a:sysClr val="window" lastClr="FFFFFF"/>
                </a:solidFill>
                <a:latin typeface="Calibri" panose="020F0502020204030204"/>
              </a:rPr>
              <a:t>地理课件：</a:t>
            </a:r>
            <a:r>
              <a:rPr lang="en-US" altLang="zh-CN" sz="100" kern="0">
                <a:solidFill>
                  <a:sysClr val="window" lastClr="FFFFFF"/>
                </a:solidFill>
                <a:latin typeface="Calibri" panose="020F0502020204030204"/>
              </a:rPr>
              <a:t>www.1ppt.com/kejian/dili/          </a:t>
            </a:r>
            <a:r>
              <a:rPr lang="zh-CN" altLang="en-US" sz="100" kern="0">
                <a:solidFill>
                  <a:sysClr val="window" lastClr="FFFFFF"/>
                </a:solidFill>
                <a:latin typeface="Calibri" panose="020F0502020204030204"/>
              </a:rPr>
              <a:t>历史课件：</a:t>
            </a:r>
            <a:r>
              <a:rPr lang="en-US" altLang="zh-CN" sz="100" kern="0">
                <a:solidFill>
                  <a:sysClr val="window" lastClr="FFFFFF"/>
                </a:solidFill>
                <a:latin typeface="Calibri" panose="020F0502020204030204"/>
              </a:rPr>
              <a:t>www.1ppt.com/kejian/lishi/        </a:t>
            </a:r>
          </a:p>
        </p:txBody>
      </p:sp>
      <p:sp>
        <p:nvSpPr>
          <p:cNvPr id="12290" name="Rectangle 2"/>
          <p:cNvSpPr>
            <a:spLocks noGrp="1" noChangeArrowheads="1"/>
          </p:cNvSpPr>
          <p:nvPr>
            <p:ph type="title"/>
          </p:nvPr>
        </p:nvSpPr>
        <p:spPr>
          <a:xfrm>
            <a:off x="457200" y="661016"/>
            <a:ext cx="8205788" cy="1112837"/>
          </a:xfrm>
        </p:spPr>
        <p:txBody>
          <a:bodyPr/>
          <a:lstStyle/>
          <a:p>
            <a:pPr algn="l"/>
            <a:r>
              <a:rPr kumimoji="1" lang="zh-CN" altLang="en-US" dirty="0">
                <a:solidFill>
                  <a:srgbClr val="000000"/>
                </a:solidFill>
              </a:rPr>
              <a:t>观察下面的屋顶框架图</a:t>
            </a:r>
          </a:p>
        </p:txBody>
      </p:sp>
      <p:sp>
        <p:nvSpPr>
          <p:cNvPr id="12291" name="Rectangle 3"/>
          <p:cNvSpPr>
            <a:spLocks noGrp="1" noChangeArrowheads="1"/>
          </p:cNvSpPr>
          <p:nvPr>
            <p:ph idx="1"/>
          </p:nvPr>
        </p:nvSpPr>
        <p:spPr>
          <a:xfrm>
            <a:off x="457200" y="1986578"/>
            <a:ext cx="1738313" cy="539750"/>
          </a:xfrm>
        </p:spPr>
        <p:txBody>
          <a:bodyPr/>
          <a:lstStyle/>
          <a:p>
            <a:r>
              <a:rPr lang="zh-CN" altLang="en-US" sz="2800"/>
              <a:t>想一想</a:t>
            </a:r>
          </a:p>
        </p:txBody>
      </p:sp>
      <p:grpSp>
        <p:nvGrpSpPr>
          <p:cNvPr id="12292" name="Group 4"/>
          <p:cNvGrpSpPr/>
          <p:nvPr/>
        </p:nvGrpSpPr>
        <p:grpSpPr>
          <a:xfrm>
            <a:off x="3059113" y="1438891"/>
            <a:ext cx="5043487" cy="2232025"/>
            <a:chOff x="491" y="1392"/>
            <a:chExt cx="4309" cy="1941"/>
          </a:xfrm>
        </p:grpSpPr>
        <p:sp>
          <p:nvSpPr>
            <p:cNvPr id="12293" name="Rectangle 5" descr="深色木质"/>
            <p:cNvSpPr>
              <a:spLocks noChangeArrowheads="1"/>
            </p:cNvSpPr>
            <p:nvPr/>
          </p:nvSpPr>
          <p:spPr bwMode="auto">
            <a:xfrm rot="2549080">
              <a:off x="1434" y="1392"/>
              <a:ext cx="157" cy="1941"/>
            </a:xfrm>
            <a:prstGeom prst="rect">
              <a:avLst/>
            </a:prstGeom>
            <a:blipFill dpi="0" rotWithShape="0">
              <a:blip r:embed="rId3"/>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2294" name="Rectangle 6" descr="深色木质"/>
            <p:cNvSpPr>
              <a:spLocks noChangeArrowheads="1"/>
            </p:cNvSpPr>
            <p:nvPr/>
          </p:nvSpPr>
          <p:spPr bwMode="auto">
            <a:xfrm rot="7025089">
              <a:off x="3280" y="896"/>
              <a:ext cx="159" cy="2880"/>
            </a:xfrm>
            <a:prstGeom prst="rect">
              <a:avLst/>
            </a:prstGeom>
            <a:blipFill dpi="0" rotWithShape="0">
              <a:blip r:embed="rId3"/>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2295" name="Rectangle 7" descr="深色木质"/>
            <p:cNvSpPr>
              <a:spLocks noChangeArrowheads="1"/>
            </p:cNvSpPr>
            <p:nvPr/>
          </p:nvSpPr>
          <p:spPr bwMode="auto">
            <a:xfrm rot="-1407794">
              <a:off x="2297" y="1630"/>
              <a:ext cx="142" cy="1488"/>
            </a:xfrm>
            <a:prstGeom prst="rect">
              <a:avLst/>
            </a:prstGeom>
            <a:blipFill dpi="0" rotWithShape="0">
              <a:blip r:embed="rId3"/>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2296" name="Rectangle 8" descr="深色木质"/>
            <p:cNvSpPr>
              <a:spLocks noChangeArrowheads="1"/>
            </p:cNvSpPr>
            <p:nvPr/>
          </p:nvSpPr>
          <p:spPr bwMode="auto">
            <a:xfrm rot="624641">
              <a:off x="1910" y="1680"/>
              <a:ext cx="159" cy="1392"/>
            </a:xfrm>
            <a:prstGeom prst="rect">
              <a:avLst/>
            </a:prstGeom>
            <a:blipFill dpi="0" rotWithShape="0">
              <a:blip r:embed="rId3"/>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2297" name="Rectangle 9" descr="深色木质"/>
            <p:cNvSpPr>
              <a:spLocks noChangeArrowheads="1"/>
            </p:cNvSpPr>
            <p:nvPr/>
          </p:nvSpPr>
          <p:spPr bwMode="auto">
            <a:xfrm rot="5336120">
              <a:off x="2633" y="1134"/>
              <a:ext cx="144" cy="3806"/>
            </a:xfrm>
            <a:prstGeom prst="rect">
              <a:avLst/>
            </a:prstGeom>
            <a:blipFill dpi="0" rotWithShape="0">
              <a:blip r:embed="rId3"/>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2298" name="Rectangle 10" descr="深色木质"/>
            <p:cNvSpPr>
              <a:spLocks noChangeArrowheads="1"/>
            </p:cNvSpPr>
            <p:nvPr/>
          </p:nvSpPr>
          <p:spPr bwMode="auto">
            <a:xfrm rot="-2059973">
              <a:off x="1560" y="2372"/>
              <a:ext cx="143" cy="768"/>
            </a:xfrm>
            <a:prstGeom prst="rect">
              <a:avLst/>
            </a:prstGeom>
            <a:blipFill dpi="0" rotWithShape="0">
              <a:blip r:embed="rId3"/>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2299" name="Rectangle 11" descr="深色木质"/>
            <p:cNvSpPr>
              <a:spLocks noChangeArrowheads="1"/>
            </p:cNvSpPr>
            <p:nvPr/>
          </p:nvSpPr>
          <p:spPr bwMode="auto">
            <a:xfrm rot="2549080">
              <a:off x="2909" y="2160"/>
              <a:ext cx="143" cy="960"/>
            </a:xfrm>
            <a:prstGeom prst="rect">
              <a:avLst/>
            </a:prstGeom>
            <a:blipFill dpi="0" rotWithShape="0">
              <a:blip r:embed="rId3"/>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2300" name="Text Box 12"/>
            <p:cNvSpPr txBox="1">
              <a:spLocks noChangeArrowheads="1"/>
            </p:cNvSpPr>
            <p:nvPr/>
          </p:nvSpPr>
          <p:spPr bwMode="auto">
            <a:xfrm>
              <a:off x="491" y="1728"/>
              <a:ext cx="990" cy="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eaLnBrk="0" fontAlgn="base" hangingPunct="0">
                <a:spcBef>
                  <a:spcPct val="0"/>
                </a:spcBef>
                <a:spcAft>
                  <a:spcPct val="0"/>
                </a:spcAft>
              </a:pPr>
              <a:r>
                <a:rPr lang="zh-CN" altLang="en-US" sz="3200" b="1">
                  <a:solidFill>
                    <a:srgbClr val="FF3300"/>
                  </a:solidFill>
                  <a:latin typeface="Arial Narrow" panose="020B0606020202030204" pitchFamily="34" charset="0"/>
                </a:rPr>
                <a:t>梁斜</a:t>
              </a:r>
            </a:p>
          </p:txBody>
        </p:sp>
        <p:sp>
          <p:nvSpPr>
            <p:cNvPr id="12301" name="Text Box 13"/>
            <p:cNvSpPr txBox="1">
              <a:spLocks noChangeArrowheads="1"/>
            </p:cNvSpPr>
            <p:nvPr/>
          </p:nvSpPr>
          <p:spPr bwMode="auto">
            <a:xfrm>
              <a:off x="2642" y="1776"/>
              <a:ext cx="990" cy="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eaLnBrk="0" fontAlgn="base" hangingPunct="0">
                <a:spcBef>
                  <a:spcPct val="0"/>
                </a:spcBef>
                <a:spcAft>
                  <a:spcPct val="0"/>
                </a:spcAft>
              </a:pPr>
              <a:r>
                <a:rPr lang="zh-CN" altLang="en-US" sz="3200" b="1">
                  <a:solidFill>
                    <a:srgbClr val="FF3300"/>
                  </a:solidFill>
                  <a:latin typeface="Arial Narrow" panose="020B0606020202030204" pitchFamily="34" charset="0"/>
                </a:rPr>
                <a:t>梁斜</a:t>
              </a:r>
            </a:p>
          </p:txBody>
        </p:sp>
        <p:sp>
          <p:nvSpPr>
            <p:cNvPr id="12302" name="Text Box 14"/>
            <p:cNvSpPr txBox="1">
              <a:spLocks noChangeArrowheads="1"/>
            </p:cNvSpPr>
            <p:nvPr/>
          </p:nvSpPr>
          <p:spPr bwMode="auto">
            <a:xfrm>
              <a:off x="2147" y="2688"/>
              <a:ext cx="1476"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zh-CN" altLang="en-US" sz="3600" b="1">
                  <a:solidFill>
                    <a:srgbClr val="FF3300"/>
                  </a:solidFill>
                  <a:latin typeface="Arial Narrow" panose="020B0606020202030204" pitchFamily="34" charset="0"/>
                </a:rPr>
                <a:t>直梁</a:t>
              </a:r>
            </a:p>
          </p:txBody>
        </p:sp>
      </p:grpSp>
      <p:sp>
        <p:nvSpPr>
          <p:cNvPr id="12303" name="Text Box 15"/>
          <p:cNvSpPr txBox="1">
            <a:spLocks noChangeArrowheads="1"/>
          </p:cNvSpPr>
          <p:nvPr/>
        </p:nvSpPr>
        <p:spPr bwMode="auto">
          <a:xfrm>
            <a:off x="850281" y="4005064"/>
            <a:ext cx="768215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kumimoji="1" lang="en-US" altLang="zh-CN" sz="3200" b="1" dirty="0">
                <a:solidFill>
                  <a:srgbClr val="FF0066"/>
                </a:solidFill>
                <a:latin typeface="宋体" panose="02010600030101010101" pitchFamily="2" charset="-122"/>
              </a:rPr>
              <a:t>1.</a:t>
            </a:r>
            <a:r>
              <a:rPr kumimoji="1" lang="zh-CN" altLang="en-US" sz="3200" b="1" dirty="0">
                <a:solidFill>
                  <a:srgbClr val="FF0066"/>
                </a:solidFill>
                <a:latin typeface="宋体" panose="02010600030101010101" pitchFamily="2" charset="-122"/>
              </a:rPr>
              <a:t>你能从中找出四个不同的三角形吗？</a:t>
            </a:r>
          </a:p>
          <a:p>
            <a:pPr fontAlgn="base">
              <a:spcBef>
                <a:spcPct val="0"/>
              </a:spcBef>
              <a:spcAft>
                <a:spcPct val="0"/>
              </a:spcAft>
            </a:pPr>
            <a:r>
              <a:rPr kumimoji="1" lang="en-US" altLang="zh-CN" sz="3200" b="1" dirty="0">
                <a:solidFill>
                  <a:srgbClr val="FF0066"/>
                </a:solidFill>
                <a:latin typeface="宋体" panose="02010600030101010101" pitchFamily="2" charset="-122"/>
              </a:rPr>
              <a:t>2.</a:t>
            </a:r>
            <a:r>
              <a:rPr kumimoji="1" lang="zh-CN" altLang="en-US" sz="3200" b="1" dirty="0">
                <a:solidFill>
                  <a:srgbClr val="FF0066"/>
                </a:solidFill>
                <a:latin typeface="宋体" panose="02010600030101010101" pitchFamily="2" charset="-122"/>
              </a:rPr>
              <a:t>与你的同伴交流各自找到的三角形</a:t>
            </a:r>
            <a:r>
              <a:rPr kumimoji="1" lang="en-US" altLang="zh-CN" sz="3200" b="1" dirty="0">
                <a:solidFill>
                  <a:srgbClr val="FF0066"/>
                </a:solidFill>
                <a:latin typeface="宋体" panose="02010600030101010101" pitchFamily="2" charset="-122"/>
              </a:rPr>
              <a:t>.</a:t>
            </a:r>
          </a:p>
          <a:p>
            <a:pPr fontAlgn="base">
              <a:spcBef>
                <a:spcPct val="0"/>
              </a:spcBef>
              <a:spcAft>
                <a:spcPct val="0"/>
              </a:spcAft>
            </a:pPr>
            <a:r>
              <a:rPr kumimoji="1" lang="en-US" altLang="zh-CN" sz="3200" b="1" dirty="0">
                <a:solidFill>
                  <a:srgbClr val="FF0066"/>
                </a:solidFill>
                <a:latin typeface="宋体" panose="02010600030101010101" pitchFamily="2" charset="-122"/>
              </a:rPr>
              <a:t>3.</a:t>
            </a:r>
            <a:r>
              <a:rPr kumimoji="1" lang="zh-CN" altLang="en-US" sz="3200" b="1" dirty="0">
                <a:solidFill>
                  <a:srgbClr val="FF0066"/>
                </a:solidFill>
                <a:latin typeface="宋体" panose="02010600030101010101" pitchFamily="2" charset="-122"/>
              </a:rPr>
              <a:t>这些三角形有什么共同的特点？</a:t>
            </a:r>
          </a:p>
        </p:txBody>
      </p:sp>
      <p:sp>
        <p:nvSpPr>
          <p:cNvPr id="12304" name="Text Box 16"/>
          <p:cNvSpPr txBox="1">
            <a:spLocks noChangeArrowheads="1"/>
          </p:cNvSpPr>
          <p:nvPr/>
        </p:nvSpPr>
        <p:spPr bwMode="auto">
          <a:xfrm>
            <a:off x="886793" y="5733256"/>
            <a:ext cx="59769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800" b="1" dirty="0">
                <a:solidFill>
                  <a:srgbClr val="333399"/>
                </a:solidFill>
              </a:rPr>
              <a:t>请同学们自学课本并回答有关问题</a:t>
            </a:r>
            <a:r>
              <a:rPr lang="en-US" altLang="zh-CN" sz="2800" b="1" dirty="0">
                <a:solidFill>
                  <a:srgbClr val="333399"/>
                </a:solidFill>
              </a:rPr>
              <a:t>.</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ox(in)">
                                      <p:cBhvr>
                                        <p:cTn id="7" dur="5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anim calcmode="lin" valueType="num">
                                      <p:cBhvr>
                                        <p:cTn id="13" dur="2000" fill="hold"/>
                                        <p:tgtEl>
                                          <p:spTgt spid="12291">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1229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1" nodeType="clickEffect">
                                  <p:stCondLst>
                                    <p:cond delay="0"/>
                                  </p:stCondLst>
                                  <p:childTnLst>
                                    <p:set>
                                      <p:cBhvr>
                                        <p:cTn id="18" dur="1" fill="hold">
                                          <p:stCondLst>
                                            <p:cond delay="0"/>
                                          </p:stCondLst>
                                        </p:cTn>
                                        <p:tgtEl>
                                          <p:spTgt spid="12303"/>
                                        </p:tgtEl>
                                        <p:attrNameLst>
                                          <p:attrName>style.visibility</p:attrName>
                                        </p:attrNameLst>
                                      </p:cBhvr>
                                      <p:to>
                                        <p:strVal val="visible"/>
                                      </p:to>
                                    </p:set>
                                    <p:animEffect transition="in" filter="dissolve">
                                      <p:cBhvr>
                                        <p:cTn id="19" dur="500"/>
                                        <p:tgtEl>
                                          <p:spTgt spid="12303"/>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2" nodeType="clickEffect">
                                  <p:stCondLst>
                                    <p:cond delay="0"/>
                                  </p:stCondLst>
                                  <p:childTnLst>
                                    <p:set>
                                      <p:cBhvr>
                                        <p:cTn id="23" dur="1" fill="hold">
                                          <p:stCondLst>
                                            <p:cond delay="0"/>
                                          </p:stCondLst>
                                        </p:cTn>
                                        <p:tgtEl>
                                          <p:spTgt spid="12304"/>
                                        </p:tgtEl>
                                        <p:attrNameLst>
                                          <p:attrName>style.visibility</p:attrName>
                                        </p:attrNameLst>
                                      </p:cBhvr>
                                      <p:to>
                                        <p:strVal val="visible"/>
                                      </p:to>
                                    </p:set>
                                    <p:animEffect transition="in" filter="checkerboard(across)">
                                      <p:cBhvr>
                                        <p:cTn id="24" dur="500"/>
                                        <p:tgtEl>
                                          <p:spTgt spid="12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303" grpId="1"/>
      <p:bldP spid="12304" grpId="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16013" y="260350"/>
            <a:ext cx="4319587" cy="792163"/>
          </a:xfrm>
        </p:spPr>
        <p:txBody>
          <a:bodyPr/>
          <a:lstStyle/>
          <a:p>
            <a:pPr algn="l"/>
            <a:r>
              <a:rPr lang="zh-CN" altLang="en-US" b="1" dirty="0">
                <a:solidFill>
                  <a:srgbClr val="FF0066"/>
                </a:solidFill>
                <a:effectLst>
                  <a:outerShdw blurRad="38100" dist="38100" dir="2700000" algn="tl">
                    <a:srgbClr val="C0C0C0"/>
                  </a:outerShdw>
                </a:effectLst>
              </a:rPr>
              <a:t>你能回答吗？</a:t>
            </a:r>
          </a:p>
        </p:txBody>
      </p:sp>
      <p:sp>
        <p:nvSpPr>
          <p:cNvPr id="13315" name="Rectangle 3"/>
          <p:cNvSpPr>
            <a:spLocks noGrp="1" noChangeArrowheads="1"/>
          </p:cNvSpPr>
          <p:nvPr>
            <p:ph idx="1"/>
          </p:nvPr>
        </p:nvSpPr>
        <p:spPr>
          <a:xfrm>
            <a:off x="395288" y="1052513"/>
            <a:ext cx="6048375" cy="504825"/>
          </a:xfrm>
        </p:spPr>
        <p:txBody>
          <a:bodyPr/>
          <a:lstStyle/>
          <a:p>
            <a:pPr>
              <a:lnSpc>
                <a:spcPct val="90000"/>
              </a:lnSpc>
              <a:spcBef>
                <a:spcPct val="50000"/>
              </a:spcBef>
              <a:buFontTx/>
              <a:buNone/>
            </a:pPr>
            <a:r>
              <a:rPr kumimoji="1" lang="en-US" altLang="zh-CN" sz="2800" b="1" dirty="0"/>
              <a:t>1.</a:t>
            </a:r>
            <a:r>
              <a:rPr kumimoji="1" lang="zh-CN" altLang="en-US" sz="2800" b="1" dirty="0"/>
              <a:t>这些三角形有什么共同的特点？</a:t>
            </a:r>
          </a:p>
          <a:p>
            <a:pPr>
              <a:lnSpc>
                <a:spcPct val="90000"/>
              </a:lnSpc>
            </a:pPr>
            <a:endParaRPr lang="en-US" altLang="zh-CN" sz="2800" dirty="0"/>
          </a:p>
        </p:txBody>
      </p:sp>
      <p:grpSp>
        <p:nvGrpSpPr>
          <p:cNvPr id="13334" name="Group 22"/>
          <p:cNvGrpSpPr/>
          <p:nvPr/>
        </p:nvGrpSpPr>
        <p:grpSpPr>
          <a:xfrm>
            <a:off x="5543550" y="765175"/>
            <a:ext cx="3600450" cy="2079625"/>
            <a:chOff x="3152" y="890"/>
            <a:chExt cx="2268" cy="1170"/>
          </a:xfrm>
        </p:grpSpPr>
        <p:sp>
          <p:nvSpPr>
            <p:cNvPr id="13317" name="Line 5"/>
            <p:cNvSpPr>
              <a:spLocks noChangeShapeType="1"/>
            </p:cNvSpPr>
            <p:nvPr/>
          </p:nvSpPr>
          <p:spPr bwMode="auto">
            <a:xfrm>
              <a:off x="3635" y="1412"/>
              <a:ext cx="224" cy="385"/>
            </a:xfrm>
            <a:prstGeom prst="line">
              <a:avLst/>
            </a:prstGeom>
            <a:noFill/>
            <a:ln w="28575">
              <a:solidFill>
                <a:srgbClr val="00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3318" name="Line 6"/>
            <p:cNvSpPr>
              <a:spLocks noChangeShapeType="1"/>
            </p:cNvSpPr>
            <p:nvPr/>
          </p:nvSpPr>
          <p:spPr bwMode="auto">
            <a:xfrm flipH="1">
              <a:off x="4388" y="1458"/>
              <a:ext cx="150" cy="336"/>
            </a:xfrm>
            <a:prstGeom prst="line">
              <a:avLst/>
            </a:prstGeom>
            <a:noFill/>
            <a:ln w="28575">
              <a:solidFill>
                <a:srgbClr val="00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grpSp>
          <p:nvGrpSpPr>
            <p:cNvPr id="13333" name="Group 21"/>
            <p:cNvGrpSpPr/>
            <p:nvPr/>
          </p:nvGrpSpPr>
          <p:grpSpPr>
            <a:xfrm>
              <a:off x="3152" y="890"/>
              <a:ext cx="2268" cy="1170"/>
              <a:chOff x="3152" y="890"/>
              <a:chExt cx="2268" cy="1170"/>
            </a:xfrm>
          </p:grpSpPr>
          <p:grpSp>
            <p:nvGrpSpPr>
              <p:cNvPr id="13320" name="Group 8"/>
              <p:cNvGrpSpPr/>
              <p:nvPr/>
            </p:nvGrpSpPr>
            <p:grpSpPr>
              <a:xfrm>
                <a:off x="3351" y="1010"/>
                <a:ext cx="1645" cy="793"/>
                <a:chOff x="1392" y="288"/>
                <a:chExt cx="2448" cy="1296"/>
              </a:xfrm>
            </p:grpSpPr>
            <p:sp>
              <p:nvSpPr>
                <p:cNvPr id="13321" name="Line 9"/>
                <p:cNvSpPr>
                  <a:spLocks noChangeShapeType="1"/>
                </p:cNvSpPr>
                <p:nvPr/>
              </p:nvSpPr>
              <p:spPr bwMode="auto">
                <a:xfrm>
                  <a:off x="1392" y="1584"/>
                  <a:ext cx="2448" cy="0"/>
                </a:xfrm>
                <a:prstGeom prst="line">
                  <a:avLst/>
                </a:prstGeom>
                <a:noFill/>
                <a:ln w="28575">
                  <a:solidFill>
                    <a:srgbClr val="00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3322" name="Line 10"/>
                <p:cNvSpPr>
                  <a:spLocks noChangeShapeType="1"/>
                </p:cNvSpPr>
                <p:nvPr/>
              </p:nvSpPr>
              <p:spPr bwMode="auto">
                <a:xfrm flipV="1">
                  <a:off x="1392" y="288"/>
                  <a:ext cx="912" cy="1296"/>
                </a:xfrm>
                <a:prstGeom prst="line">
                  <a:avLst/>
                </a:prstGeom>
                <a:noFill/>
                <a:ln w="28575">
                  <a:solidFill>
                    <a:srgbClr val="00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3323" name="Line 11"/>
                <p:cNvSpPr>
                  <a:spLocks noChangeShapeType="1"/>
                </p:cNvSpPr>
                <p:nvPr/>
              </p:nvSpPr>
              <p:spPr bwMode="auto">
                <a:xfrm>
                  <a:off x="2304" y="288"/>
                  <a:ext cx="1536" cy="1296"/>
                </a:xfrm>
                <a:prstGeom prst="line">
                  <a:avLst/>
                </a:prstGeom>
                <a:noFill/>
                <a:ln w="28575">
                  <a:solidFill>
                    <a:srgbClr val="00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grpSp>
          <p:sp>
            <p:nvSpPr>
              <p:cNvPr id="13324" name="Text Box 12"/>
              <p:cNvSpPr txBox="1">
                <a:spLocks noChangeArrowheads="1"/>
              </p:cNvSpPr>
              <p:nvPr/>
            </p:nvSpPr>
            <p:spPr bwMode="auto">
              <a:xfrm>
                <a:off x="4105" y="890"/>
                <a:ext cx="317"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i="1">
                    <a:solidFill>
                      <a:srgbClr val="000000"/>
                    </a:solidFill>
                    <a:latin typeface="Times New Roman" panose="02020603050405020304" pitchFamily="18" charset="0"/>
                  </a:rPr>
                  <a:t>A</a:t>
                </a:r>
              </a:p>
            </p:txBody>
          </p:sp>
          <p:sp>
            <p:nvSpPr>
              <p:cNvPr id="13325" name="Text Box 13"/>
              <p:cNvSpPr txBox="1">
                <a:spLocks noChangeArrowheads="1"/>
              </p:cNvSpPr>
              <p:nvPr/>
            </p:nvSpPr>
            <p:spPr bwMode="auto">
              <a:xfrm>
                <a:off x="3152" y="1683"/>
                <a:ext cx="474"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i="1">
                    <a:solidFill>
                      <a:srgbClr val="000000"/>
                    </a:solidFill>
                    <a:latin typeface="Times New Roman" panose="02020603050405020304" pitchFamily="18" charset="0"/>
                  </a:rPr>
                  <a:t>B</a:t>
                </a:r>
              </a:p>
            </p:txBody>
          </p:sp>
          <p:sp>
            <p:nvSpPr>
              <p:cNvPr id="13326" name="Text Box 14"/>
              <p:cNvSpPr txBox="1">
                <a:spLocks noChangeArrowheads="1"/>
              </p:cNvSpPr>
              <p:nvPr/>
            </p:nvSpPr>
            <p:spPr bwMode="auto">
              <a:xfrm>
                <a:off x="5022" y="1683"/>
                <a:ext cx="398"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i="1">
                    <a:solidFill>
                      <a:srgbClr val="000000"/>
                    </a:solidFill>
                    <a:latin typeface="Times New Roman" panose="02020603050405020304" pitchFamily="18" charset="0"/>
                  </a:rPr>
                  <a:t>C</a:t>
                </a:r>
              </a:p>
            </p:txBody>
          </p:sp>
          <p:sp>
            <p:nvSpPr>
              <p:cNvPr id="13327" name="Line 15"/>
              <p:cNvSpPr>
                <a:spLocks noChangeShapeType="1"/>
              </p:cNvSpPr>
              <p:nvPr/>
            </p:nvSpPr>
            <p:spPr bwMode="auto">
              <a:xfrm flipH="1">
                <a:off x="3875" y="1010"/>
                <a:ext cx="99" cy="793"/>
              </a:xfrm>
              <a:prstGeom prst="line">
                <a:avLst/>
              </a:prstGeom>
              <a:noFill/>
              <a:ln w="28575">
                <a:solidFill>
                  <a:srgbClr val="00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3328" name="Line 16"/>
              <p:cNvSpPr>
                <a:spLocks noChangeShapeType="1"/>
              </p:cNvSpPr>
              <p:nvPr/>
            </p:nvSpPr>
            <p:spPr bwMode="auto">
              <a:xfrm>
                <a:off x="3974" y="1034"/>
                <a:ext cx="424" cy="769"/>
              </a:xfrm>
              <a:prstGeom prst="line">
                <a:avLst/>
              </a:prstGeom>
              <a:noFill/>
              <a:ln w="28575">
                <a:solidFill>
                  <a:srgbClr val="00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3329" name="Text Box 17"/>
              <p:cNvSpPr txBox="1">
                <a:spLocks noChangeArrowheads="1"/>
              </p:cNvSpPr>
              <p:nvPr/>
            </p:nvSpPr>
            <p:spPr bwMode="auto">
              <a:xfrm>
                <a:off x="3776" y="1801"/>
                <a:ext cx="348" cy="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i="1">
                    <a:solidFill>
                      <a:srgbClr val="000000"/>
                    </a:solidFill>
                    <a:latin typeface="Times New Roman" panose="02020603050405020304" pitchFamily="18" charset="0"/>
                  </a:rPr>
                  <a:t>D</a:t>
                </a:r>
              </a:p>
            </p:txBody>
          </p:sp>
          <p:sp>
            <p:nvSpPr>
              <p:cNvPr id="13330" name="Text Box 18"/>
              <p:cNvSpPr txBox="1">
                <a:spLocks noChangeArrowheads="1"/>
              </p:cNvSpPr>
              <p:nvPr/>
            </p:nvSpPr>
            <p:spPr bwMode="auto">
              <a:xfrm>
                <a:off x="4323" y="1802"/>
                <a:ext cx="300" cy="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i="1">
                    <a:solidFill>
                      <a:srgbClr val="000000"/>
                    </a:solidFill>
                    <a:latin typeface="Times New Roman" panose="02020603050405020304" pitchFamily="18" charset="0"/>
                  </a:rPr>
                  <a:t>E</a:t>
                </a:r>
              </a:p>
            </p:txBody>
          </p:sp>
          <p:sp>
            <p:nvSpPr>
              <p:cNvPr id="13331" name="Text Box 19"/>
              <p:cNvSpPr txBox="1">
                <a:spLocks noChangeArrowheads="1"/>
              </p:cNvSpPr>
              <p:nvPr/>
            </p:nvSpPr>
            <p:spPr bwMode="auto">
              <a:xfrm>
                <a:off x="3379" y="1207"/>
                <a:ext cx="251" cy="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i="1">
                    <a:solidFill>
                      <a:srgbClr val="000000"/>
                    </a:solidFill>
                    <a:latin typeface="Times New Roman" panose="02020603050405020304" pitchFamily="18" charset="0"/>
                  </a:rPr>
                  <a:t>F</a:t>
                </a:r>
              </a:p>
            </p:txBody>
          </p:sp>
          <p:sp>
            <p:nvSpPr>
              <p:cNvPr id="13332" name="Text Box 20"/>
              <p:cNvSpPr txBox="1">
                <a:spLocks noChangeArrowheads="1"/>
              </p:cNvSpPr>
              <p:nvPr/>
            </p:nvSpPr>
            <p:spPr bwMode="auto">
              <a:xfrm>
                <a:off x="4547" y="1275"/>
                <a:ext cx="350"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i="1">
                    <a:solidFill>
                      <a:srgbClr val="000000"/>
                    </a:solidFill>
                    <a:latin typeface="Times New Roman" panose="02020603050405020304" pitchFamily="18" charset="0"/>
                  </a:rPr>
                  <a:t>G</a:t>
                </a:r>
              </a:p>
            </p:txBody>
          </p:sp>
        </p:grpSp>
      </p:grpSp>
      <p:grpSp>
        <p:nvGrpSpPr>
          <p:cNvPr id="13335" name="Group 23"/>
          <p:cNvGrpSpPr/>
          <p:nvPr/>
        </p:nvGrpSpPr>
        <p:grpSpPr>
          <a:xfrm>
            <a:off x="6156325" y="3070225"/>
            <a:ext cx="2762250" cy="1609725"/>
            <a:chOff x="3833" y="2342"/>
            <a:chExt cx="1740" cy="1014"/>
          </a:xfrm>
        </p:grpSpPr>
        <p:grpSp>
          <p:nvGrpSpPr>
            <p:cNvPr id="13336" name="Group 24"/>
            <p:cNvGrpSpPr/>
            <p:nvPr/>
          </p:nvGrpSpPr>
          <p:grpSpPr>
            <a:xfrm>
              <a:off x="4105" y="2614"/>
              <a:ext cx="1354" cy="589"/>
              <a:chOff x="1392" y="288"/>
              <a:chExt cx="2448" cy="1296"/>
            </a:xfrm>
          </p:grpSpPr>
          <p:sp>
            <p:nvSpPr>
              <p:cNvPr id="13337" name="Line 25"/>
              <p:cNvSpPr>
                <a:spLocks noChangeShapeType="1"/>
              </p:cNvSpPr>
              <p:nvPr/>
            </p:nvSpPr>
            <p:spPr bwMode="auto">
              <a:xfrm>
                <a:off x="1392" y="1584"/>
                <a:ext cx="2448" cy="0"/>
              </a:xfrm>
              <a:prstGeom prst="line">
                <a:avLst/>
              </a:prstGeom>
              <a:noFill/>
              <a:ln w="38100">
                <a:solidFill>
                  <a:srgbClr val="00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3338" name="Line 26"/>
              <p:cNvSpPr>
                <a:spLocks noChangeShapeType="1"/>
              </p:cNvSpPr>
              <p:nvPr/>
            </p:nvSpPr>
            <p:spPr bwMode="auto">
              <a:xfrm flipV="1">
                <a:off x="1392" y="288"/>
                <a:ext cx="912" cy="1296"/>
              </a:xfrm>
              <a:prstGeom prst="line">
                <a:avLst/>
              </a:prstGeom>
              <a:noFill/>
              <a:ln w="38100">
                <a:solidFill>
                  <a:srgbClr val="00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3339" name="Line 27"/>
              <p:cNvSpPr>
                <a:spLocks noChangeShapeType="1"/>
              </p:cNvSpPr>
              <p:nvPr/>
            </p:nvSpPr>
            <p:spPr bwMode="auto">
              <a:xfrm>
                <a:off x="2304" y="288"/>
                <a:ext cx="1536" cy="1296"/>
              </a:xfrm>
              <a:prstGeom prst="line">
                <a:avLst/>
              </a:prstGeom>
              <a:noFill/>
              <a:ln w="38100">
                <a:solidFill>
                  <a:srgbClr val="00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grpSp>
        <p:sp>
          <p:nvSpPr>
            <p:cNvPr id="13340" name="Text Box 28"/>
            <p:cNvSpPr txBox="1">
              <a:spLocks noChangeArrowheads="1"/>
            </p:cNvSpPr>
            <p:nvPr/>
          </p:nvSpPr>
          <p:spPr bwMode="auto">
            <a:xfrm>
              <a:off x="4422" y="2342"/>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i="1">
                  <a:solidFill>
                    <a:srgbClr val="FF0066"/>
                  </a:solidFill>
                  <a:latin typeface="Times New Roman" panose="02020603050405020304" pitchFamily="18" charset="0"/>
                </a:rPr>
                <a:t>A</a:t>
              </a:r>
            </a:p>
          </p:txBody>
        </p:sp>
        <p:sp>
          <p:nvSpPr>
            <p:cNvPr id="13341" name="Text Box 29"/>
            <p:cNvSpPr txBox="1">
              <a:spLocks noChangeArrowheads="1"/>
            </p:cNvSpPr>
            <p:nvPr/>
          </p:nvSpPr>
          <p:spPr bwMode="auto">
            <a:xfrm>
              <a:off x="5329" y="2887"/>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i="1">
                  <a:solidFill>
                    <a:srgbClr val="FF0066"/>
                  </a:solidFill>
                  <a:latin typeface="Times New Roman" panose="02020603050405020304" pitchFamily="18" charset="0"/>
                </a:rPr>
                <a:t>C</a:t>
              </a:r>
            </a:p>
          </p:txBody>
        </p:sp>
        <p:sp>
          <p:nvSpPr>
            <p:cNvPr id="13342" name="Text Box 30"/>
            <p:cNvSpPr txBox="1">
              <a:spLocks noChangeArrowheads="1"/>
            </p:cNvSpPr>
            <p:nvPr/>
          </p:nvSpPr>
          <p:spPr bwMode="auto">
            <a:xfrm>
              <a:off x="3833" y="3068"/>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i="1">
                  <a:solidFill>
                    <a:srgbClr val="FF0066"/>
                  </a:solidFill>
                  <a:latin typeface="Times New Roman" panose="02020603050405020304" pitchFamily="18" charset="0"/>
                </a:rPr>
                <a:t>B</a:t>
              </a:r>
            </a:p>
          </p:txBody>
        </p:sp>
      </p:grpSp>
      <p:sp>
        <p:nvSpPr>
          <p:cNvPr id="13343" name="Text Box 31"/>
          <p:cNvSpPr txBox="1">
            <a:spLocks noChangeArrowheads="1"/>
          </p:cNvSpPr>
          <p:nvPr/>
        </p:nvSpPr>
        <p:spPr bwMode="auto">
          <a:xfrm>
            <a:off x="684213" y="1557338"/>
            <a:ext cx="4968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2400" b="1" dirty="0">
                <a:solidFill>
                  <a:srgbClr val="FF0000"/>
                </a:solidFill>
                <a:effectLst>
                  <a:outerShdw blurRad="38100" dist="38100" dir="2700000" algn="tl">
                    <a:srgbClr val="C0C0C0"/>
                  </a:outerShdw>
                </a:effectLst>
              </a:rPr>
              <a:t>三角形有三条边、三个内角 、三个</a:t>
            </a:r>
          </a:p>
          <a:p>
            <a:pPr fontAlgn="base">
              <a:spcBef>
                <a:spcPct val="0"/>
              </a:spcBef>
              <a:spcAft>
                <a:spcPct val="0"/>
              </a:spcAft>
            </a:pPr>
            <a:r>
              <a:rPr lang="zh-CN" altLang="en-US" sz="2400" b="1" dirty="0">
                <a:solidFill>
                  <a:srgbClr val="FF0000"/>
                </a:solidFill>
                <a:effectLst>
                  <a:outerShdw blurRad="38100" dist="38100" dir="2700000" algn="tl">
                    <a:srgbClr val="C0C0C0"/>
                  </a:outerShdw>
                </a:effectLst>
              </a:rPr>
              <a:t>顶点、三条线段首尾顺次相接</a:t>
            </a:r>
            <a:r>
              <a:rPr lang="en-US" altLang="zh-CN" sz="2400" b="1" dirty="0">
                <a:solidFill>
                  <a:srgbClr val="FF0000"/>
                </a:solidFill>
                <a:effectLst>
                  <a:outerShdw blurRad="38100" dist="38100" dir="2700000" algn="tl">
                    <a:srgbClr val="C0C0C0"/>
                  </a:outerShdw>
                </a:effectLst>
              </a:rPr>
              <a:t>.</a:t>
            </a:r>
          </a:p>
        </p:txBody>
      </p:sp>
      <p:sp>
        <p:nvSpPr>
          <p:cNvPr id="13344" name="Text Box 32"/>
          <p:cNvSpPr txBox="1">
            <a:spLocks noChangeArrowheads="1"/>
          </p:cNvSpPr>
          <p:nvPr/>
        </p:nvSpPr>
        <p:spPr bwMode="auto">
          <a:xfrm>
            <a:off x="468313" y="2349500"/>
            <a:ext cx="44640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zh-CN" sz="3200" b="1" dirty="0">
                <a:solidFill>
                  <a:srgbClr val="000000"/>
                </a:solidFill>
              </a:rPr>
              <a:t>2.</a:t>
            </a:r>
            <a:r>
              <a:rPr lang="zh-CN" altLang="en-US" sz="3200" b="1" dirty="0">
                <a:solidFill>
                  <a:srgbClr val="000000"/>
                </a:solidFill>
              </a:rPr>
              <a:t>什么叫做三角形？</a:t>
            </a:r>
          </a:p>
        </p:txBody>
      </p:sp>
      <p:sp>
        <p:nvSpPr>
          <p:cNvPr id="13345" name="Text Box 33"/>
          <p:cNvSpPr txBox="1">
            <a:spLocks noChangeArrowheads="1"/>
          </p:cNvSpPr>
          <p:nvPr/>
        </p:nvSpPr>
        <p:spPr bwMode="auto">
          <a:xfrm>
            <a:off x="611188" y="2852738"/>
            <a:ext cx="51133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400" b="1" dirty="0">
                <a:solidFill>
                  <a:srgbClr val="FF0000"/>
                </a:solidFill>
              </a:rPr>
              <a:t>由不在同一直线上的三条线段首尾顺次相接所组成的图形叫做三角形</a:t>
            </a:r>
            <a:r>
              <a:rPr kumimoji="1" lang="en-US" altLang="zh-CN" sz="2400" b="1" dirty="0">
                <a:solidFill>
                  <a:srgbClr val="FF0000"/>
                </a:solidFill>
              </a:rPr>
              <a:t>.</a:t>
            </a:r>
            <a:endParaRPr lang="en-US" altLang="zh-CN" sz="2400" b="1" dirty="0">
              <a:solidFill>
                <a:srgbClr val="FF0000"/>
              </a:solidFill>
            </a:endParaRPr>
          </a:p>
        </p:txBody>
      </p:sp>
      <p:sp>
        <p:nvSpPr>
          <p:cNvPr id="13346" name="Text Box 34"/>
          <p:cNvSpPr txBox="1">
            <a:spLocks noChangeArrowheads="1"/>
          </p:cNvSpPr>
          <p:nvPr/>
        </p:nvSpPr>
        <p:spPr bwMode="auto">
          <a:xfrm>
            <a:off x="468313" y="3573463"/>
            <a:ext cx="45370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3200" b="1" dirty="0">
                <a:solidFill>
                  <a:srgbClr val="000000"/>
                </a:solidFill>
              </a:rPr>
              <a:t>3.</a:t>
            </a:r>
            <a:r>
              <a:rPr lang="zh-CN" altLang="en-US" sz="3200" b="1" dirty="0">
                <a:solidFill>
                  <a:srgbClr val="000000"/>
                </a:solidFill>
              </a:rPr>
              <a:t>如何表示三角形？</a:t>
            </a:r>
          </a:p>
        </p:txBody>
      </p:sp>
      <p:sp>
        <p:nvSpPr>
          <p:cNvPr id="13347" name="Text Box 35"/>
          <p:cNvSpPr txBox="1">
            <a:spLocks noChangeArrowheads="1"/>
          </p:cNvSpPr>
          <p:nvPr/>
        </p:nvSpPr>
        <p:spPr bwMode="auto">
          <a:xfrm>
            <a:off x="539750" y="4076700"/>
            <a:ext cx="51847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kumimoji="1" lang="zh-CN" altLang="en-US" sz="2400" b="1" dirty="0">
                <a:solidFill>
                  <a:srgbClr val="FF0000"/>
                </a:solidFill>
              </a:rPr>
              <a:t>三角形可用符号“△”表示，如右图</a:t>
            </a:r>
          </a:p>
          <a:p>
            <a:pPr fontAlgn="base">
              <a:spcBef>
                <a:spcPct val="0"/>
              </a:spcBef>
              <a:spcAft>
                <a:spcPct val="0"/>
              </a:spcAft>
            </a:pPr>
            <a:r>
              <a:rPr kumimoji="1" lang="zh-CN" altLang="en-US" sz="2400" b="1" dirty="0">
                <a:solidFill>
                  <a:srgbClr val="FF0000"/>
                </a:solidFill>
              </a:rPr>
              <a:t>三角形记作：△</a:t>
            </a:r>
            <a:r>
              <a:rPr kumimoji="1" lang="en-US" altLang="zh-CN" sz="2400" b="1" i="1" dirty="0">
                <a:solidFill>
                  <a:srgbClr val="FF0000"/>
                </a:solidFill>
                <a:latin typeface="Times New Roman" panose="02020603050405020304" pitchFamily="18" charset="0"/>
              </a:rPr>
              <a:t>ABC</a:t>
            </a:r>
            <a:endParaRPr lang="en-US" altLang="zh-CN" sz="2400" b="1" i="1" dirty="0">
              <a:solidFill>
                <a:srgbClr val="FF0000"/>
              </a:solidFill>
              <a:latin typeface="Times New Roman" panose="02020603050405020304" pitchFamily="18" charset="0"/>
            </a:endParaRPr>
          </a:p>
        </p:txBody>
      </p:sp>
      <p:sp>
        <p:nvSpPr>
          <p:cNvPr id="13348" name="Text Box 36"/>
          <p:cNvSpPr txBox="1">
            <a:spLocks noChangeArrowheads="1"/>
          </p:cNvSpPr>
          <p:nvPr/>
        </p:nvSpPr>
        <p:spPr bwMode="auto">
          <a:xfrm>
            <a:off x="179388" y="4868863"/>
            <a:ext cx="59039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3200" b="1" dirty="0">
                <a:solidFill>
                  <a:srgbClr val="000000"/>
                </a:solidFill>
              </a:rPr>
              <a:t>4.</a:t>
            </a:r>
            <a:r>
              <a:rPr lang="zh-CN" altLang="en-US" sz="3200" b="1" dirty="0">
                <a:solidFill>
                  <a:srgbClr val="000000"/>
                </a:solidFill>
              </a:rPr>
              <a:t>三角形的边可以怎么表示？</a:t>
            </a:r>
          </a:p>
        </p:txBody>
      </p:sp>
      <p:sp>
        <p:nvSpPr>
          <p:cNvPr id="13349" name="Text Box 37"/>
          <p:cNvSpPr txBox="1">
            <a:spLocks noChangeArrowheads="1"/>
          </p:cNvSpPr>
          <p:nvPr/>
        </p:nvSpPr>
        <p:spPr bwMode="auto">
          <a:xfrm>
            <a:off x="323850" y="5448300"/>
            <a:ext cx="88201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b="1" dirty="0">
                <a:solidFill>
                  <a:srgbClr val="FF0000"/>
                </a:solidFill>
              </a:rPr>
              <a:t>     </a:t>
            </a:r>
            <a:r>
              <a:rPr kumimoji="1" lang="zh-CN" altLang="en-US" sz="2400" b="1" dirty="0">
                <a:solidFill>
                  <a:srgbClr val="FF0000"/>
                </a:solidFill>
              </a:rPr>
              <a:t>如图三角形中三边可表示为</a:t>
            </a:r>
            <a:r>
              <a:rPr kumimoji="1" lang="en-US" altLang="zh-CN" sz="2400" b="1" i="1" dirty="0">
                <a:solidFill>
                  <a:srgbClr val="FF0000"/>
                </a:solidFill>
                <a:latin typeface="Times New Roman" panose="02020603050405020304" pitchFamily="18" charset="0"/>
              </a:rPr>
              <a:t>AB</a:t>
            </a:r>
            <a:r>
              <a:rPr kumimoji="1" lang="zh-CN" altLang="en-US" sz="2400" b="1" dirty="0">
                <a:solidFill>
                  <a:srgbClr val="FF0000"/>
                </a:solidFill>
              </a:rPr>
              <a:t>、</a:t>
            </a:r>
            <a:r>
              <a:rPr kumimoji="1" lang="en-US" altLang="zh-CN" sz="2400" b="1" i="1" dirty="0">
                <a:solidFill>
                  <a:srgbClr val="FF0000"/>
                </a:solidFill>
                <a:latin typeface="Times New Roman" panose="02020603050405020304" pitchFamily="18" charset="0"/>
              </a:rPr>
              <a:t>BC</a:t>
            </a:r>
            <a:r>
              <a:rPr kumimoji="1" lang="zh-CN" altLang="en-US" sz="2400" b="1" dirty="0">
                <a:solidFill>
                  <a:srgbClr val="FF0000"/>
                </a:solidFill>
              </a:rPr>
              <a:t>、</a:t>
            </a:r>
            <a:r>
              <a:rPr kumimoji="1" lang="en-US" altLang="zh-CN" sz="2400" b="1" i="1" dirty="0">
                <a:solidFill>
                  <a:srgbClr val="FF0000"/>
                </a:solidFill>
                <a:latin typeface="Times New Roman" panose="02020603050405020304" pitchFamily="18" charset="0"/>
              </a:rPr>
              <a:t>AC</a:t>
            </a:r>
            <a:r>
              <a:rPr kumimoji="1" lang="zh-CN" altLang="en-US" sz="2400" b="1" dirty="0">
                <a:solidFill>
                  <a:srgbClr val="FF0000"/>
                </a:solidFill>
              </a:rPr>
              <a:t>，顶点</a:t>
            </a:r>
            <a:r>
              <a:rPr kumimoji="1" lang="en-US" altLang="zh-CN" sz="2400" b="1" i="1" dirty="0">
                <a:solidFill>
                  <a:srgbClr val="FF0000"/>
                </a:solidFill>
                <a:latin typeface="Times New Roman" panose="02020603050405020304" pitchFamily="18" charset="0"/>
              </a:rPr>
              <a:t>A</a:t>
            </a:r>
            <a:r>
              <a:rPr kumimoji="1" lang="zh-CN" altLang="en-US" sz="2400" b="1" dirty="0">
                <a:solidFill>
                  <a:srgbClr val="FF0000"/>
                </a:solidFill>
              </a:rPr>
              <a:t>所对的边</a:t>
            </a:r>
            <a:r>
              <a:rPr kumimoji="1" lang="en-US" altLang="zh-CN" sz="2400" b="1" i="1" dirty="0">
                <a:solidFill>
                  <a:srgbClr val="FF0000"/>
                </a:solidFill>
                <a:latin typeface="Times New Roman" panose="02020603050405020304" pitchFamily="18" charset="0"/>
              </a:rPr>
              <a:t>BC</a:t>
            </a:r>
            <a:r>
              <a:rPr kumimoji="1" lang="zh-CN" altLang="en-US" sz="2400" b="1" dirty="0">
                <a:solidFill>
                  <a:srgbClr val="FF0000"/>
                </a:solidFill>
              </a:rPr>
              <a:t>也可表示为</a:t>
            </a:r>
            <a:r>
              <a:rPr kumimoji="1" lang="en-US" altLang="zh-CN" sz="2400" b="1" i="1" dirty="0">
                <a:solidFill>
                  <a:srgbClr val="FF0000"/>
                </a:solidFill>
                <a:latin typeface="Times New Roman" panose="02020603050405020304" pitchFamily="18" charset="0"/>
              </a:rPr>
              <a:t>a</a:t>
            </a:r>
            <a:r>
              <a:rPr kumimoji="1" lang="zh-CN" altLang="en-US" sz="2400" b="1" dirty="0">
                <a:solidFill>
                  <a:srgbClr val="FF0000"/>
                </a:solidFill>
              </a:rPr>
              <a:t>，顶点</a:t>
            </a:r>
            <a:r>
              <a:rPr kumimoji="1" lang="en-US" altLang="zh-CN" sz="2400" b="1" i="1" dirty="0">
                <a:solidFill>
                  <a:srgbClr val="FF0000"/>
                </a:solidFill>
                <a:latin typeface="Times New Roman" panose="02020603050405020304" pitchFamily="18" charset="0"/>
              </a:rPr>
              <a:t>B</a:t>
            </a:r>
            <a:r>
              <a:rPr kumimoji="1" lang="zh-CN" altLang="en-US" sz="2400" b="1" dirty="0">
                <a:solidFill>
                  <a:srgbClr val="FF0000"/>
                </a:solidFill>
              </a:rPr>
              <a:t>所对的边</a:t>
            </a:r>
            <a:r>
              <a:rPr kumimoji="1" lang="en-US" altLang="zh-CN" sz="2400" b="1" i="1" dirty="0">
                <a:solidFill>
                  <a:srgbClr val="FF0000"/>
                </a:solidFill>
                <a:latin typeface="Times New Roman" panose="02020603050405020304" pitchFamily="18" charset="0"/>
              </a:rPr>
              <a:t>AC</a:t>
            </a:r>
            <a:r>
              <a:rPr kumimoji="1" lang="zh-CN" altLang="en-US" sz="2400" b="1" dirty="0">
                <a:solidFill>
                  <a:srgbClr val="FF0000"/>
                </a:solidFill>
              </a:rPr>
              <a:t>表示为</a:t>
            </a:r>
            <a:r>
              <a:rPr kumimoji="1" lang="en-US" altLang="zh-CN" sz="2400" b="1" i="1" dirty="0">
                <a:solidFill>
                  <a:srgbClr val="FF0000"/>
                </a:solidFill>
                <a:latin typeface="Times New Roman" panose="02020603050405020304" pitchFamily="18" charset="0"/>
              </a:rPr>
              <a:t>b</a:t>
            </a:r>
            <a:r>
              <a:rPr kumimoji="1" lang="zh-CN" altLang="en-US" sz="2400" b="1" dirty="0">
                <a:solidFill>
                  <a:srgbClr val="FF0000"/>
                </a:solidFill>
              </a:rPr>
              <a:t>，顶点</a:t>
            </a:r>
            <a:r>
              <a:rPr kumimoji="1" lang="en-US" altLang="zh-CN" sz="2400" b="1" i="1" dirty="0">
                <a:solidFill>
                  <a:srgbClr val="FF0000"/>
                </a:solidFill>
                <a:latin typeface="Times New Roman" panose="02020603050405020304" pitchFamily="18" charset="0"/>
              </a:rPr>
              <a:t>C</a:t>
            </a:r>
            <a:r>
              <a:rPr kumimoji="1" lang="zh-CN" altLang="en-US" sz="2400" b="1" dirty="0">
                <a:solidFill>
                  <a:srgbClr val="FF0000"/>
                </a:solidFill>
              </a:rPr>
              <a:t>所对的边</a:t>
            </a:r>
            <a:r>
              <a:rPr kumimoji="1" lang="en-US" altLang="zh-CN" sz="2400" b="1" i="1" dirty="0">
                <a:solidFill>
                  <a:srgbClr val="FF0000"/>
                </a:solidFill>
                <a:latin typeface="Times New Roman" panose="02020603050405020304" pitchFamily="18" charset="0"/>
              </a:rPr>
              <a:t>AB</a:t>
            </a:r>
            <a:r>
              <a:rPr kumimoji="1" lang="zh-CN" altLang="en-US" sz="2400" b="1" dirty="0">
                <a:solidFill>
                  <a:srgbClr val="FF0000"/>
                </a:solidFill>
              </a:rPr>
              <a:t>表</a:t>
            </a:r>
            <a:r>
              <a:rPr kumimoji="1" lang="zh-CN" altLang="en-US" b="1" dirty="0">
                <a:solidFill>
                  <a:srgbClr val="FF0000"/>
                </a:solidFill>
              </a:rPr>
              <a:t>示</a:t>
            </a:r>
            <a:r>
              <a:rPr kumimoji="1" lang="en-US" altLang="zh-CN" sz="2400" b="1" i="1" dirty="0">
                <a:solidFill>
                  <a:srgbClr val="FF0000"/>
                </a:solidFill>
                <a:latin typeface="宋体" panose="02010600030101010101" pitchFamily="2" charset="-122"/>
              </a:rPr>
              <a:t>c</a:t>
            </a:r>
            <a:r>
              <a:rPr kumimoji="1" lang="en-US" altLang="zh-CN" sz="2400" b="1" dirty="0">
                <a:solidFill>
                  <a:srgbClr val="FF0000"/>
                </a:solidFill>
                <a:latin typeface="宋体" panose="02010600030101010101" pitchFamily="2" charset="-122"/>
              </a:rPr>
              <a:t>.</a:t>
            </a:r>
            <a:endParaRPr lang="en-US" altLang="zh-CN" sz="2400" b="1" i="1" dirty="0">
              <a:solidFill>
                <a:srgbClr val="FF0000"/>
              </a:solidFill>
              <a:latin typeface="宋体" panose="02010600030101010101" pitchFamily="2" charset="-122"/>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linds(horizontal)">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3334"/>
                                        </p:tgtEl>
                                        <p:attrNameLst>
                                          <p:attrName>style.visibility</p:attrName>
                                        </p:attrNameLst>
                                      </p:cBhvr>
                                      <p:to>
                                        <p:strVal val="visible"/>
                                      </p:to>
                                    </p:set>
                                    <p:animEffect transition="in" filter="box(in)">
                                      <p:cBhvr>
                                        <p:cTn id="12" dur="500"/>
                                        <p:tgtEl>
                                          <p:spTgt spid="1333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1" nodeType="clickEffect">
                                  <p:stCondLst>
                                    <p:cond delay="0"/>
                                  </p:stCondLst>
                                  <p:childTnLst>
                                    <p:set>
                                      <p:cBhvr>
                                        <p:cTn id="16" dur="1" fill="hold">
                                          <p:stCondLst>
                                            <p:cond delay="0"/>
                                          </p:stCondLst>
                                        </p:cTn>
                                        <p:tgtEl>
                                          <p:spTgt spid="13315">
                                            <p:txEl>
                                              <p:pRg st="0" end="0"/>
                                            </p:txEl>
                                          </p:spTgt>
                                        </p:tgtEl>
                                        <p:attrNameLst>
                                          <p:attrName>style.visibility</p:attrName>
                                        </p:attrNameLst>
                                      </p:cBhvr>
                                      <p:to>
                                        <p:strVal val="visible"/>
                                      </p:to>
                                    </p:set>
                                    <p:animEffect transition="in" filter="box(in)">
                                      <p:cBhvr>
                                        <p:cTn id="17" dur="500"/>
                                        <p:tgtEl>
                                          <p:spTgt spid="133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2" nodeType="clickEffect">
                                  <p:stCondLst>
                                    <p:cond delay="0"/>
                                  </p:stCondLst>
                                  <p:childTnLst>
                                    <p:set>
                                      <p:cBhvr>
                                        <p:cTn id="21" dur="1" fill="hold">
                                          <p:stCondLst>
                                            <p:cond delay="0"/>
                                          </p:stCondLst>
                                        </p:cTn>
                                        <p:tgtEl>
                                          <p:spTgt spid="13343"/>
                                        </p:tgtEl>
                                        <p:attrNameLst>
                                          <p:attrName>style.visibility</p:attrName>
                                        </p:attrNameLst>
                                      </p:cBhvr>
                                      <p:to>
                                        <p:strVal val="visible"/>
                                      </p:to>
                                    </p:set>
                                    <p:animEffect transition="in" filter="checkerboard(across)">
                                      <p:cBhvr>
                                        <p:cTn id="22" dur="500"/>
                                        <p:tgtEl>
                                          <p:spTgt spid="1334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3" nodeType="clickEffect">
                                  <p:stCondLst>
                                    <p:cond delay="0"/>
                                  </p:stCondLst>
                                  <p:childTnLst>
                                    <p:set>
                                      <p:cBhvr>
                                        <p:cTn id="26" dur="1" fill="hold">
                                          <p:stCondLst>
                                            <p:cond delay="0"/>
                                          </p:stCondLst>
                                        </p:cTn>
                                        <p:tgtEl>
                                          <p:spTgt spid="13344"/>
                                        </p:tgtEl>
                                        <p:attrNameLst>
                                          <p:attrName>style.visibility</p:attrName>
                                        </p:attrNameLst>
                                      </p:cBhvr>
                                      <p:to>
                                        <p:strVal val="visible"/>
                                      </p:to>
                                    </p:set>
                                    <p:animEffect transition="in" filter="checkerboard(across)">
                                      <p:cBhvr>
                                        <p:cTn id="27" dur="500"/>
                                        <p:tgtEl>
                                          <p:spTgt spid="1334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3335"/>
                                        </p:tgtEl>
                                        <p:attrNameLst>
                                          <p:attrName>style.visibility</p:attrName>
                                        </p:attrNameLst>
                                      </p:cBhvr>
                                      <p:to>
                                        <p:strVal val="visible"/>
                                      </p:to>
                                    </p:set>
                                    <p:animEffect transition="in" filter="checkerboard(across)">
                                      <p:cBhvr>
                                        <p:cTn id="32" dur="500"/>
                                        <p:tgtEl>
                                          <p:spTgt spid="13335"/>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4" nodeType="clickEffect">
                                  <p:stCondLst>
                                    <p:cond delay="0"/>
                                  </p:stCondLst>
                                  <p:childTnLst>
                                    <p:set>
                                      <p:cBhvr>
                                        <p:cTn id="36" dur="1" fill="hold">
                                          <p:stCondLst>
                                            <p:cond delay="0"/>
                                          </p:stCondLst>
                                        </p:cTn>
                                        <p:tgtEl>
                                          <p:spTgt spid="13345"/>
                                        </p:tgtEl>
                                        <p:attrNameLst>
                                          <p:attrName>style.visibility</p:attrName>
                                        </p:attrNameLst>
                                      </p:cBhvr>
                                      <p:to>
                                        <p:strVal val="visible"/>
                                      </p:to>
                                    </p:set>
                                    <p:animEffect transition="in" filter="checkerboard(across)">
                                      <p:cBhvr>
                                        <p:cTn id="37" dur="500"/>
                                        <p:tgtEl>
                                          <p:spTgt spid="13345"/>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5" nodeType="clickEffect">
                                  <p:stCondLst>
                                    <p:cond delay="0"/>
                                  </p:stCondLst>
                                  <p:childTnLst>
                                    <p:set>
                                      <p:cBhvr>
                                        <p:cTn id="41" dur="1" fill="hold">
                                          <p:stCondLst>
                                            <p:cond delay="0"/>
                                          </p:stCondLst>
                                        </p:cTn>
                                        <p:tgtEl>
                                          <p:spTgt spid="13346"/>
                                        </p:tgtEl>
                                        <p:attrNameLst>
                                          <p:attrName>style.visibility</p:attrName>
                                        </p:attrNameLst>
                                      </p:cBhvr>
                                      <p:to>
                                        <p:strVal val="visible"/>
                                      </p:to>
                                    </p:set>
                                    <p:animEffect transition="in" filter="checkerboard(across)">
                                      <p:cBhvr>
                                        <p:cTn id="42" dur="500"/>
                                        <p:tgtEl>
                                          <p:spTgt spid="13346"/>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6" nodeType="clickEffect">
                                  <p:stCondLst>
                                    <p:cond delay="0"/>
                                  </p:stCondLst>
                                  <p:childTnLst>
                                    <p:set>
                                      <p:cBhvr>
                                        <p:cTn id="46" dur="1" fill="hold">
                                          <p:stCondLst>
                                            <p:cond delay="0"/>
                                          </p:stCondLst>
                                        </p:cTn>
                                        <p:tgtEl>
                                          <p:spTgt spid="13347"/>
                                        </p:tgtEl>
                                        <p:attrNameLst>
                                          <p:attrName>style.visibility</p:attrName>
                                        </p:attrNameLst>
                                      </p:cBhvr>
                                      <p:to>
                                        <p:strVal val="visible"/>
                                      </p:to>
                                    </p:set>
                                    <p:anim calcmode="lin" valueType="num">
                                      <p:cBhvr additive="base">
                                        <p:cTn id="47" dur="500" fill="hold"/>
                                        <p:tgtEl>
                                          <p:spTgt spid="13347"/>
                                        </p:tgtEl>
                                        <p:attrNameLst>
                                          <p:attrName>ppt_x</p:attrName>
                                        </p:attrNameLst>
                                      </p:cBhvr>
                                      <p:tavLst>
                                        <p:tav tm="0">
                                          <p:val>
                                            <p:strVal val="#ppt_x"/>
                                          </p:val>
                                        </p:tav>
                                        <p:tav tm="100000">
                                          <p:val>
                                            <p:strVal val="#ppt_x"/>
                                          </p:val>
                                        </p:tav>
                                      </p:tavLst>
                                    </p:anim>
                                    <p:anim calcmode="lin" valueType="num">
                                      <p:cBhvr additive="base">
                                        <p:cTn id="48" dur="500" fill="hold"/>
                                        <p:tgtEl>
                                          <p:spTgt spid="1334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7" nodeType="clickEffect">
                                  <p:stCondLst>
                                    <p:cond delay="0"/>
                                  </p:stCondLst>
                                  <p:childTnLst>
                                    <p:set>
                                      <p:cBhvr>
                                        <p:cTn id="52" dur="1" fill="hold">
                                          <p:stCondLst>
                                            <p:cond delay="0"/>
                                          </p:stCondLst>
                                        </p:cTn>
                                        <p:tgtEl>
                                          <p:spTgt spid="13348"/>
                                        </p:tgtEl>
                                        <p:attrNameLst>
                                          <p:attrName>style.visibility</p:attrName>
                                        </p:attrNameLst>
                                      </p:cBhvr>
                                      <p:to>
                                        <p:strVal val="visible"/>
                                      </p:to>
                                    </p:set>
                                    <p:animEffect transition="in" filter="blinds(horizontal)">
                                      <p:cBhvr>
                                        <p:cTn id="53" dur="500"/>
                                        <p:tgtEl>
                                          <p:spTgt spid="13348"/>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8" nodeType="clickEffect">
                                  <p:stCondLst>
                                    <p:cond delay="0"/>
                                  </p:stCondLst>
                                  <p:childTnLst>
                                    <p:set>
                                      <p:cBhvr>
                                        <p:cTn id="57" dur="1" fill="hold">
                                          <p:stCondLst>
                                            <p:cond delay="0"/>
                                          </p:stCondLst>
                                        </p:cTn>
                                        <p:tgtEl>
                                          <p:spTgt spid="13349"/>
                                        </p:tgtEl>
                                        <p:attrNameLst>
                                          <p:attrName>style.visibility</p:attrName>
                                        </p:attrNameLst>
                                      </p:cBhvr>
                                      <p:to>
                                        <p:strVal val="visible"/>
                                      </p:to>
                                    </p:set>
                                    <p:animEffect transition="in" filter="checkerboard(across)">
                                      <p:cBhvr>
                                        <p:cTn id="58" dur="500"/>
                                        <p:tgtEl>
                                          <p:spTgt spid="13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1" build="p"/>
      <p:bldP spid="13343" grpId="2"/>
      <p:bldP spid="13344" grpId="3"/>
      <p:bldP spid="13345" grpId="4"/>
      <p:bldP spid="13346" grpId="5"/>
      <p:bldP spid="13347" grpId="6"/>
      <p:bldP spid="13348" grpId="7"/>
      <p:bldP spid="13349" grpId="8"/>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692696"/>
            <a:ext cx="8229600" cy="1143000"/>
          </a:xfrm>
        </p:spPr>
        <p:txBody>
          <a:bodyPr/>
          <a:lstStyle/>
          <a:p>
            <a:pPr algn="l"/>
            <a:r>
              <a:rPr lang="zh-CN" altLang="en-US" b="1">
                <a:solidFill>
                  <a:srgbClr val="FF0000"/>
                </a:solidFill>
              </a:rPr>
              <a:t>注意：</a:t>
            </a:r>
          </a:p>
        </p:txBody>
      </p:sp>
      <p:sp>
        <p:nvSpPr>
          <p:cNvPr id="14339" name="Rectangle 3"/>
          <p:cNvSpPr>
            <a:spLocks noGrp="1" noChangeArrowheads="1"/>
          </p:cNvSpPr>
          <p:nvPr>
            <p:ph idx="1"/>
          </p:nvPr>
        </p:nvSpPr>
        <p:spPr>
          <a:xfrm>
            <a:off x="457200" y="1708150"/>
            <a:ext cx="8229600" cy="2093913"/>
          </a:xfrm>
        </p:spPr>
        <p:txBody>
          <a:bodyPr>
            <a:normAutofit lnSpcReduction="10000"/>
          </a:bodyPr>
          <a:lstStyle/>
          <a:p>
            <a:pPr>
              <a:lnSpc>
                <a:spcPct val="90000"/>
              </a:lnSpc>
              <a:buFontTx/>
              <a:buNone/>
            </a:pPr>
            <a:r>
              <a:rPr lang="en-US" altLang="zh-CN" sz="3600" b="1">
                <a:latin typeface="隶书" panose="02010509060101010101" pitchFamily="49" charset="-122"/>
                <a:ea typeface="隶书" panose="02010509060101010101" pitchFamily="49" charset="-122"/>
              </a:rPr>
              <a:t>1.</a:t>
            </a:r>
            <a:r>
              <a:rPr lang="zh-CN" altLang="en-US" sz="3600" b="1">
                <a:latin typeface="隶书" panose="02010509060101010101" pitchFamily="49" charset="-122"/>
                <a:ea typeface="隶书" panose="02010509060101010101" pitchFamily="49" charset="-122"/>
              </a:rPr>
              <a:t>表示三角形时，字母没有先后顺序；</a:t>
            </a:r>
          </a:p>
          <a:p>
            <a:pPr>
              <a:lnSpc>
                <a:spcPct val="90000"/>
              </a:lnSpc>
              <a:buFontTx/>
              <a:buNone/>
            </a:pPr>
            <a:r>
              <a:rPr lang="en-US" altLang="zh-CN" sz="3600" b="1">
                <a:latin typeface="隶书" panose="02010509060101010101" pitchFamily="49" charset="-122"/>
                <a:ea typeface="隶书" panose="02010509060101010101" pitchFamily="49" charset="-122"/>
              </a:rPr>
              <a:t>2.</a:t>
            </a:r>
            <a:r>
              <a:rPr lang="zh-CN" altLang="en-US" sz="3600" b="1">
                <a:latin typeface="隶书" panose="02010509060101010101" pitchFamily="49" charset="-122"/>
                <a:ea typeface="隶书" panose="02010509060101010101" pitchFamily="49" charset="-122"/>
              </a:rPr>
              <a:t>如下图，我们把</a:t>
            </a:r>
            <a:r>
              <a:rPr lang="en-US" altLang="zh-CN" sz="3600" b="1" i="1">
                <a:latin typeface="Times New Roman" panose="02020603050405020304" pitchFamily="18" charset="0"/>
                <a:ea typeface="隶书" panose="02010509060101010101" pitchFamily="49" charset="-122"/>
              </a:rPr>
              <a:t>BC</a:t>
            </a:r>
            <a:r>
              <a:rPr lang="en-US" altLang="zh-CN" sz="3600" b="1">
                <a:latin typeface="隶书" panose="02010509060101010101" pitchFamily="49" charset="-122"/>
                <a:ea typeface="隶书" panose="02010509060101010101" pitchFamily="49" charset="-122"/>
              </a:rPr>
              <a:t>(</a:t>
            </a:r>
            <a:r>
              <a:rPr lang="zh-CN" altLang="en-US" sz="3600" b="1">
                <a:latin typeface="隶书" panose="02010509060101010101" pitchFamily="49" charset="-122"/>
                <a:ea typeface="隶书" panose="02010509060101010101" pitchFamily="49" charset="-122"/>
              </a:rPr>
              <a:t>或</a:t>
            </a:r>
            <a:r>
              <a:rPr lang="en-US" altLang="zh-CN" sz="3600" b="1" i="1">
                <a:latin typeface="Times New Roman" panose="02020603050405020304" pitchFamily="18" charset="0"/>
                <a:ea typeface="隶书" panose="02010509060101010101" pitchFamily="49" charset="-122"/>
              </a:rPr>
              <a:t>a</a:t>
            </a:r>
            <a:r>
              <a:rPr lang="zh-CN" altLang="en-US" sz="3600" b="1">
                <a:latin typeface="隶书" panose="02010509060101010101" pitchFamily="49" charset="-122"/>
                <a:ea typeface="隶书" panose="02010509060101010101" pitchFamily="49" charset="-122"/>
              </a:rPr>
              <a:t>）叫做</a:t>
            </a:r>
            <a:r>
              <a:rPr lang="zh-CN" altLang="en-US" sz="3600" b="1">
                <a:latin typeface="隶书" panose="02010509060101010101" pitchFamily="49" charset="-122"/>
                <a:ea typeface="隶书" panose="02010509060101010101" pitchFamily="49" charset="-122"/>
                <a:sym typeface="Symbol" panose="05050102010706020507" pitchFamily="18" charset="2"/>
              </a:rPr>
              <a:t></a:t>
            </a:r>
            <a:r>
              <a:rPr lang="en-US" altLang="zh-CN" sz="3600" b="1" i="1">
                <a:latin typeface="Times New Roman" panose="02020603050405020304" pitchFamily="18" charset="0"/>
                <a:ea typeface="隶书" panose="02010509060101010101" pitchFamily="49" charset="-122"/>
              </a:rPr>
              <a:t>A</a:t>
            </a:r>
            <a:r>
              <a:rPr lang="zh-CN" altLang="en-US" sz="3600" b="1">
                <a:latin typeface="隶书" panose="02010509060101010101" pitchFamily="49" charset="-122"/>
                <a:ea typeface="隶书" panose="02010509060101010101" pitchFamily="49" charset="-122"/>
              </a:rPr>
              <a:t>的对边，把</a:t>
            </a:r>
            <a:r>
              <a:rPr lang="en-US" altLang="zh-CN" sz="3600" b="1" i="1">
                <a:latin typeface="Times New Roman" panose="02020603050405020304" pitchFamily="18" charset="0"/>
                <a:ea typeface="隶书" panose="02010509060101010101" pitchFamily="49" charset="-122"/>
              </a:rPr>
              <a:t>AB</a:t>
            </a:r>
            <a:r>
              <a:rPr lang="zh-CN" altLang="en-US" sz="3600" b="1">
                <a:latin typeface="隶书" panose="02010509060101010101" pitchFamily="49" charset="-122"/>
                <a:ea typeface="隶书" panose="02010509060101010101" pitchFamily="49" charset="-122"/>
              </a:rPr>
              <a:t>（或</a:t>
            </a:r>
            <a:r>
              <a:rPr lang="en-US" altLang="zh-CN" sz="3600" b="1" i="1">
                <a:latin typeface="Times New Roman" panose="02020603050405020304" pitchFamily="18" charset="0"/>
                <a:ea typeface="隶书" panose="02010509060101010101" pitchFamily="49" charset="-122"/>
              </a:rPr>
              <a:t>c</a:t>
            </a:r>
            <a:r>
              <a:rPr lang="zh-CN" altLang="en-US" sz="3600" b="1">
                <a:latin typeface="隶书" panose="02010509060101010101" pitchFamily="49" charset="-122"/>
                <a:ea typeface="隶书" panose="02010509060101010101" pitchFamily="49" charset="-122"/>
              </a:rPr>
              <a:t>）、</a:t>
            </a:r>
            <a:r>
              <a:rPr lang="en-US" altLang="zh-CN" sz="3600" b="1" i="1">
                <a:latin typeface="Times New Roman" panose="02020603050405020304" pitchFamily="18" charset="0"/>
                <a:ea typeface="隶书" panose="02010509060101010101" pitchFamily="49" charset="-122"/>
              </a:rPr>
              <a:t>AC</a:t>
            </a:r>
            <a:r>
              <a:rPr lang="zh-CN" altLang="en-US" sz="3600" b="1">
                <a:latin typeface="隶书" panose="02010509060101010101" pitchFamily="49" charset="-122"/>
                <a:ea typeface="隶书" panose="02010509060101010101" pitchFamily="49" charset="-122"/>
              </a:rPr>
              <a:t>（或</a:t>
            </a:r>
            <a:r>
              <a:rPr lang="en-US" altLang="zh-CN" sz="3600" b="1" i="1">
                <a:latin typeface="Times New Roman" panose="02020603050405020304" pitchFamily="18" charset="0"/>
                <a:ea typeface="隶书" panose="02010509060101010101" pitchFamily="49" charset="-122"/>
              </a:rPr>
              <a:t>b</a:t>
            </a:r>
            <a:r>
              <a:rPr lang="zh-CN" altLang="en-US" sz="3600" b="1">
                <a:latin typeface="隶书" panose="02010509060101010101" pitchFamily="49" charset="-122"/>
                <a:ea typeface="隶书" panose="02010509060101010101" pitchFamily="49" charset="-122"/>
              </a:rPr>
              <a:t>）分别叫做</a:t>
            </a:r>
            <a:r>
              <a:rPr lang="zh-CN" altLang="en-US" sz="3600" b="1">
                <a:latin typeface="隶书" panose="02010509060101010101" pitchFamily="49" charset="-122"/>
                <a:ea typeface="隶书" panose="02010509060101010101" pitchFamily="49" charset="-122"/>
                <a:sym typeface="Symbol" panose="05050102010706020507" pitchFamily="18" charset="2"/>
              </a:rPr>
              <a:t></a:t>
            </a:r>
            <a:r>
              <a:rPr lang="en-US" altLang="zh-CN" sz="3600" b="1" i="1">
                <a:latin typeface="Times New Roman" panose="02020603050405020304" pitchFamily="18" charset="0"/>
                <a:ea typeface="隶书" panose="02010509060101010101" pitchFamily="49" charset="-122"/>
              </a:rPr>
              <a:t>A</a:t>
            </a:r>
            <a:r>
              <a:rPr lang="zh-CN" altLang="en-US" sz="3600" b="1">
                <a:latin typeface="隶书" panose="02010509060101010101" pitchFamily="49" charset="-122"/>
                <a:ea typeface="隶书" panose="02010509060101010101" pitchFamily="49" charset="-122"/>
              </a:rPr>
              <a:t>的邻边</a:t>
            </a:r>
            <a:r>
              <a:rPr lang="en-US" altLang="zh-CN" sz="3600" b="1" smtClean="0">
                <a:latin typeface="隶书" panose="02010509060101010101" pitchFamily="49" charset="-122"/>
                <a:ea typeface="隶书" panose="02010509060101010101" pitchFamily="49" charset="-122"/>
              </a:rPr>
              <a:t>.</a:t>
            </a:r>
            <a:endParaRPr lang="en-US" altLang="zh-CN" sz="3600" b="1">
              <a:latin typeface="隶书" panose="02010509060101010101" pitchFamily="49" charset="-122"/>
              <a:ea typeface="隶书" panose="02010509060101010101" pitchFamily="49" charset="-122"/>
            </a:endParaRPr>
          </a:p>
        </p:txBody>
      </p:sp>
      <p:grpSp>
        <p:nvGrpSpPr>
          <p:cNvPr id="14351" name="Group 15"/>
          <p:cNvGrpSpPr/>
          <p:nvPr/>
        </p:nvGrpSpPr>
        <p:grpSpPr>
          <a:xfrm>
            <a:off x="4572000" y="3573463"/>
            <a:ext cx="3657600" cy="1608137"/>
            <a:chOff x="2971" y="2478"/>
            <a:chExt cx="2304" cy="1013"/>
          </a:xfrm>
        </p:grpSpPr>
        <p:sp>
          <p:nvSpPr>
            <p:cNvPr id="14341" name="AutoShape 5"/>
            <p:cNvSpPr>
              <a:spLocks noChangeArrowheads="1"/>
            </p:cNvSpPr>
            <p:nvPr/>
          </p:nvSpPr>
          <p:spPr bwMode="auto">
            <a:xfrm>
              <a:off x="3198" y="2750"/>
              <a:ext cx="1928" cy="611"/>
            </a:xfrm>
            <a:prstGeom prst="triangle">
              <a:avLst>
                <a:gd name="adj" fmla="val 50000"/>
              </a:avLst>
            </a:prstGeom>
            <a:noFill/>
            <a:ln w="9525">
              <a:solidFill>
                <a:schemeClr val="tx1"/>
              </a:solidFill>
              <a:miter lim="800000"/>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nvGrpSpPr>
            <p:cNvPr id="14349" name="Group 13"/>
            <p:cNvGrpSpPr/>
            <p:nvPr/>
          </p:nvGrpSpPr>
          <p:grpSpPr>
            <a:xfrm>
              <a:off x="2971" y="2478"/>
              <a:ext cx="2304" cy="1013"/>
              <a:chOff x="2971" y="2478"/>
              <a:chExt cx="2304" cy="1013"/>
            </a:xfrm>
          </p:grpSpPr>
          <p:sp>
            <p:nvSpPr>
              <p:cNvPr id="14343" name="Text Box 7"/>
              <p:cNvSpPr txBox="1">
                <a:spLocks noChangeArrowheads="1"/>
              </p:cNvSpPr>
              <p:nvPr/>
            </p:nvSpPr>
            <p:spPr bwMode="auto">
              <a:xfrm>
                <a:off x="4059" y="2478"/>
                <a:ext cx="1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400" i="1">
                    <a:solidFill>
                      <a:srgbClr val="000000"/>
                    </a:solidFill>
                    <a:latin typeface="Times New Roman" panose="02020603050405020304" pitchFamily="18" charset="0"/>
                  </a:rPr>
                  <a:t>A</a:t>
                </a:r>
              </a:p>
            </p:txBody>
          </p:sp>
          <p:sp>
            <p:nvSpPr>
              <p:cNvPr id="14344" name="Text Box 8"/>
              <p:cNvSpPr txBox="1">
                <a:spLocks noChangeArrowheads="1"/>
              </p:cNvSpPr>
              <p:nvPr/>
            </p:nvSpPr>
            <p:spPr bwMode="auto">
              <a:xfrm>
                <a:off x="2971" y="3203"/>
                <a:ext cx="1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400" i="1">
                    <a:solidFill>
                      <a:srgbClr val="000000"/>
                    </a:solidFill>
                    <a:latin typeface="Times New Roman" panose="02020603050405020304" pitchFamily="18" charset="0"/>
                  </a:rPr>
                  <a:t>B</a:t>
                </a:r>
              </a:p>
            </p:txBody>
          </p:sp>
          <p:sp>
            <p:nvSpPr>
              <p:cNvPr id="14345" name="Text Box 9"/>
              <p:cNvSpPr txBox="1">
                <a:spLocks noChangeArrowheads="1"/>
              </p:cNvSpPr>
              <p:nvPr/>
            </p:nvSpPr>
            <p:spPr bwMode="auto">
              <a:xfrm>
                <a:off x="5103" y="3203"/>
                <a:ext cx="1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400" i="1">
                    <a:solidFill>
                      <a:srgbClr val="000000"/>
                    </a:solidFill>
                    <a:latin typeface="Times New Roman" panose="02020603050405020304" pitchFamily="18" charset="0"/>
                  </a:rPr>
                  <a:t>C</a:t>
                </a:r>
              </a:p>
            </p:txBody>
          </p:sp>
          <p:sp>
            <p:nvSpPr>
              <p:cNvPr id="14346" name="Text Box 10"/>
              <p:cNvSpPr txBox="1">
                <a:spLocks noChangeArrowheads="1"/>
              </p:cNvSpPr>
              <p:nvPr/>
            </p:nvSpPr>
            <p:spPr bwMode="auto">
              <a:xfrm>
                <a:off x="3515" y="2840"/>
                <a:ext cx="142"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i="1">
                    <a:solidFill>
                      <a:srgbClr val="000000"/>
                    </a:solidFill>
                    <a:latin typeface="Times New Roman" panose="02020603050405020304" pitchFamily="18" charset="0"/>
                  </a:rPr>
                  <a:t>c</a:t>
                </a:r>
              </a:p>
            </p:txBody>
          </p:sp>
          <p:sp>
            <p:nvSpPr>
              <p:cNvPr id="14347" name="Text Box 11"/>
              <p:cNvSpPr txBox="1">
                <a:spLocks noChangeArrowheads="1"/>
              </p:cNvSpPr>
              <p:nvPr/>
            </p:nvSpPr>
            <p:spPr bwMode="auto">
              <a:xfrm>
                <a:off x="4014" y="3113"/>
                <a:ext cx="141" cy="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i="1">
                    <a:solidFill>
                      <a:srgbClr val="000000"/>
                    </a:solidFill>
                    <a:latin typeface="Times New Roman" panose="02020603050405020304" pitchFamily="18" charset="0"/>
                  </a:rPr>
                  <a:t>a</a:t>
                </a:r>
              </a:p>
            </p:txBody>
          </p:sp>
          <p:sp>
            <p:nvSpPr>
              <p:cNvPr id="14348" name="Text Box 12"/>
              <p:cNvSpPr txBox="1">
                <a:spLocks noChangeArrowheads="1"/>
              </p:cNvSpPr>
              <p:nvPr/>
            </p:nvSpPr>
            <p:spPr bwMode="auto">
              <a:xfrm>
                <a:off x="4604" y="2886"/>
                <a:ext cx="2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i="1">
                    <a:solidFill>
                      <a:srgbClr val="000000"/>
                    </a:solidFill>
                    <a:latin typeface="Times New Roman" panose="02020603050405020304" pitchFamily="18" charset="0"/>
                  </a:rPr>
                  <a:t>b</a:t>
                </a:r>
              </a:p>
            </p:txBody>
          </p:sp>
        </p:grpSp>
      </p:grpSp>
      <p:sp>
        <p:nvSpPr>
          <p:cNvPr id="14352" name="Text Box 16"/>
          <p:cNvSpPr txBox="1">
            <a:spLocks noChangeArrowheads="1"/>
          </p:cNvSpPr>
          <p:nvPr/>
        </p:nvSpPr>
        <p:spPr bwMode="auto">
          <a:xfrm>
            <a:off x="539750" y="4076700"/>
            <a:ext cx="41036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zh-CN" sz="2800" b="1">
                <a:solidFill>
                  <a:srgbClr val="FF0000"/>
                </a:solidFill>
              </a:rPr>
              <a:t>3.</a:t>
            </a:r>
            <a:r>
              <a:rPr lang="zh-CN" altLang="en-US" sz="2800" b="1">
                <a:solidFill>
                  <a:srgbClr val="FF0000"/>
                </a:solidFill>
              </a:rPr>
              <a:t>你能说出其他角的对边</a:t>
            </a:r>
          </a:p>
          <a:p>
            <a:pPr fontAlgn="base">
              <a:spcBef>
                <a:spcPct val="0"/>
              </a:spcBef>
              <a:spcAft>
                <a:spcPct val="0"/>
              </a:spcAft>
            </a:pPr>
            <a:r>
              <a:rPr lang="zh-CN" altLang="en-US" sz="2800" b="1">
                <a:solidFill>
                  <a:srgbClr val="FF0000"/>
                </a:solidFill>
              </a:rPr>
              <a:t>   和邻边吗？</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52"/>
                                        </p:tgtEl>
                                        <p:attrNameLst>
                                          <p:attrName>style.visibility</p:attrName>
                                        </p:attrNameLst>
                                      </p:cBhvr>
                                      <p:to>
                                        <p:strVal val="visible"/>
                                      </p:to>
                                    </p:set>
                                    <p:animEffect transition="in" filter="box(in)">
                                      <p:cBhvr>
                                        <p:cTn id="7" dur="500"/>
                                        <p:tgtEl>
                                          <p:spTgt spid="14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23850" y="764704"/>
            <a:ext cx="8820150" cy="792163"/>
          </a:xfrm>
        </p:spPr>
        <p:txBody>
          <a:bodyPr/>
          <a:lstStyle/>
          <a:p>
            <a:pPr algn="l"/>
            <a:r>
              <a:rPr kumimoji="1" lang="zh-CN" altLang="en-US" sz="2800" b="1">
                <a:solidFill>
                  <a:srgbClr val="FF0000"/>
                </a:solidFill>
              </a:rPr>
              <a:t>如果我说三角形有三要素</a:t>
            </a:r>
            <a:r>
              <a:rPr kumimoji="1" lang="en-US" altLang="zh-CN" sz="2800" b="1">
                <a:solidFill>
                  <a:srgbClr val="FF0000"/>
                </a:solidFill>
              </a:rPr>
              <a:t>,</a:t>
            </a:r>
            <a:r>
              <a:rPr kumimoji="1" lang="zh-CN" altLang="en-US" sz="2800" b="1">
                <a:solidFill>
                  <a:srgbClr val="FF0000"/>
                </a:solidFill>
              </a:rPr>
              <a:t>你能猜出是哪三要素吗</a:t>
            </a:r>
            <a:r>
              <a:rPr kumimoji="1" lang="en-US" altLang="zh-CN" sz="2800" b="1">
                <a:solidFill>
                  <a:srgbClr val="FF0066"/>
                </a:solidFill>
              </a:rPr>
              <a:t>?</a:t>
            </a:r>
          </a:p>
        </p:txBody>
      </p:sp>
      <p:sp>
        <p:nvSpPr>
          <p:cNvPr id="15363" name="Rectangle 3"/>
          <p:cNvSpPr>
            <a:spLocks noGrp="1" noChangeArrowheads="1"/>
          </p:cNvSpPr>
          <p:nvPr>
            <p:ph idx="1"/>
          </p:nvPr>
        </p:nvSpPr>
        <p:spPr>
          <a:xfrm>
            <a:off x="457199" y="2085975"/>
            <a:ext cx="2314575" cy="608013"/>
          </a:xfrm>
        </p:spPr>
        <p:txBody>
          <a:bodyPr/>
          <a:lstStyle/>
          <a:p>
            <a:pPr>
              <a:buFontTx/>
              <a:buNone/>
            </a:pPr>
            <a:r>
              <a:rPr kumimoji="1" lang="zh-CN" altLang="en-US" b="1">
                <a:solidFill>
                  <a:srgbClr val="FF0066"/>
                </a:solidFill>
                <a:effectLst>
                  <a:outerShdw blurRad="38100" dist="38100" dir="2700000" algn="tl">
                    <a:srgbClr val="C0C0C0"/>
                  </a:outerShdw>
                </a:effectLst>
              </a:rPr>
              <a:t>角：</a:t>
            </a:r>
          </a:p>
        </p:txBody>
      </p:sp>
      <p:grpSp>
        <p:nvGrpSpPr>
          <p:cNvPr id="15364" name="Group 4"/>
          <p:cNvGrpSpPr/>
          <p:nvPr/>
        </p:nvGrpSpPr>
        <p:grpSpPr>
          <a:xfrm>
            <a:off x="5292724" y="2546350"/>
            <a:ext cx="3384550" cy="1936750"/>
            <a:chOff x="3062" y="210"/>
            <a:chExt cx="2139" cy="1204"/>
          </a:xfrm>
        </p:grpSpPr>
        <p:grpSp>
          <p:nvGrpSpPr>
            <p:cNvPr id="15365" name="Group 5"/>
            <p:cNvGrpSpPr/>
            <p:nvPr/>
          </p:nvGrpSpPr>
          <p:grpSpPr>
            <a:xfrm>
              <a:off x="3316" y="554"/>
              <a:ext cx="1582" cy="485"/>
              <a:chOff x="1488" y="336"/>
              <a:chExt cx="2544" cy="1296"/>
            </a:xfrm>
          </p:grpSpPr>
          <p:sp>
            <p:nvSpPr>
              <p:cNvPr id="15366" name="Line 6"/>
              <p:cNvSpPr>
                <a:spLocks noChangeShapeType="1"/>
              </p:cNvSpPr>
              <p:nvPr/>
            </p:nvSpPr>
            <p:spPr bwMode="auto">
              <a:xfrm>
                <a:off x="1488" y="1632"/>
                <a:ext cx="2544" cy="0"/>
              </a:xfrm>
              <a:prstGeom prst="line">
                <a:avLst/>
              </a:prstGeom>
              <a:noFill/>
              <a:ln w="76200">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5367" name="Line 7"/>
              <p:cNvSpPr>
                <a:spLocks noChangeShapeType="1"/>
              </p:cNvSpPr>
              <p:nvPr/>
            </p:nvSpPr>
            <p:spPr bwMode="auto">
              <a:xfrm flipV="1">
                <a:off x="1488" y="336"/>
                <a:ext cx="624" cy="1296"/>
              </a:xfrm>
              <a:prstGeom prst="line">
                <a:avLst/>
              </a:prstGeom>
              <a:noFill/>
              <a:ln w="76200">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15368" name="Line 8"/>
              <p:cNvSpPr>
                <a:spLocks noChangeShapeType="1"/>
              </p:cNvSpPr>
              <p:nvPr/>
            </p:nvSpPr>
            <p:spPr bwMode="auto">
              <a:xfrm>
                <a:off x="2112" y="336"/>
                <a:ext cx="1920" cy="1296"/>
              </a:xfrm>
              <a:prstGeom prst="line">
                <a:avLst/>
              </a:prstGeom>
              <a:noFill/>
              <a:ln w="76200">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grpSp>
        <p:sp>
          <p:nvSpPr>
            <p:cNvPr id="15369" name="Text Box 9"/>
            <p:cNvSpPr txBox="1">
              <a:spLocks noChangeArrowheads="1"/>
            </p:cNvSpPr>
            <p:nvPr/>
          </p:nvSpPr>
          <p:spPr bwMode="auto">
            <a:xfrm>
              <a:off x="3696" y="210"/>
              <a:ext cx="448" cy="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600" i="1">
                  <a:solidFill>
                    <a:srgbClr val="000000"/>
                  </a:solidFill>
                  <a:effectLst>
                    <a:outerShdw blurRad="38100" dist="38100" dir="2700000" algn="tl">
                      <a:srgbClr val="C0C0C0"/>
                    </a:outerShdw>
                  </a:effectLst>
                  <a:latin typeface="Times New Roman" panose="02020603050405020304" pitchFamily="18" charset="0"/>
                </a:rPr>
                <a:t>A</a:t>
              </a:r>
            </a:p>
          </p:txBody>
        </p:sp>
        <p:sp>
          <p:nvSpPr>
            <p:cNvPr id="15370" name="Text Box 10"/>
            <p:cNvSpPr txBox="1">
              <a:spLocks noChangeArrowheads="1"/>
            </p:cNvSpPr>
            <p:nvPr/>
          </p:nvSpPr>
          <p:spPr bwMode="auto">
            <a:xfrm>
              <a:off x="3062" y="827"/>
              <a:ext cx="358" cy="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600" i="1">
                  <a:solidFill>
                    <a:srgbClr val="000000"/>
                  </a:solidFill>
                  <a:effectLst>
                    <a:outerShdw blurRad="38100" dist="38100" dir="2700000" algn="tl">
                      <a:srgbClr val="C0C0C0"/>
                    </a:outerShdw>
                  </a:effectLst>
                  <a:latin typeface="Times New Roman" panose="02020603050405020304" pitchFamily="18" charset="0"/>
                </a:rPr>
                <a:t>B</a:t>
              </a:r>
            </a:p>
          </p:txBody>
        </p:sp>
        <p:sp>
          <p:nvSpPr>
            <p:cNvPr id="15371" name="Text Box 11"/>
            <p:cNvSpPr txBox="1">
              <a:spLocks noChangeArrowheads="1"/>
            </p:cNvSpPr>
            <p:nvPr/>
          </p:nvSpPr>
          <p:spPr bwMode="auto">
            <a:xfrm>
              <a:off x="4876" y="827"/>
              <a:ext cx="325" cy="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600" i="1">
                  <a:solidFill>
                    <a:srgbClr val="000000"/>
                  </a:solidFill>
                  <a:effectLst>
                    <a:outerShdw blurRad="38100" dist="38100" dir="2700000" algn="tl">
                      <a:srgbClr val="C0C0C0"/>
                    </a:outerShdw>
                  </a:effectLst>
                  <a:latin typeface="Times New Roman" panose="02020603050405020304" pitchFamily="18" charset="0"/>
                </a:rPr>
                <a:t>C</a:t>
              </a:r>
            </a:p>
          </p:txBody>
        </p:sp>
        <p:sp>
          <p:nvSpPr>
            <p:cNvPr id="15372" name="Text Box 12"/>
            <p:cNvSpPr txBox="1">
              <a:spLocks noChangeArrowheads="1"/>
            </p:cNvSpPr>
            <p:nvPr/>
          </p:nvSpPr>
          <p:spPr bwMode="auto">
            <a:xfrm>
              <a:off x="4241" y="464"/>
              <a:ext cx="317" cy="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200" b="1" i="1">
                  <a:solidFill>
                    <a:srgbClr val="FF0066"/>
                  </a:solidFill>
                  <a:latin typeface="Times New Roman" panose="02020603050405020304" pitchFamily="18" charset="0"/>
                </a:rPr>
                <a:t>a</a:t>
              </a:r>
            </a:p>
          </p:txBody>
        </p:sp>
        <p:sp>
          <p:nvSpPr>
            <p:cNvPr id="15373" name="Text Box 13"/>
            <p:cNvSpPr txBox="1">
              <a:spLocks noChangeArrowheads="1"/>
            </p:cNvSpPr>
            <p:nvPr/>
          </p:nvSpPr>
          <p:spPr bwMode="auto">
            <a:xfrm>
              <a:off x="3878" y="1054"/>
              <a:ext cx="317" cy="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200" b="1" i="1">
                  <a:solidFill>
                    <a:srgbClr val="FF0066"/>
                  </a:solidFill>
                  <a:latin typeface="Times New Roman" panose="02020603050405020304" pitchFamily="18" charset="0"/>
                </a:rPr>
                <a:t>b</a:t>
              </a:r>
            </a:p>
          </p:txBody>
        </p:sp>
        <p:sp>
          <p:nvSpPr>
            <p:cNvPr id="15374" name="Text Box 14"/>
            <p:cNvSpPr txBox="1">
              <a:spLocks noChangeArrowheads="1"/>
            </p:cNvSpPr>
            <p:nvPr/>
          </p:nvSpPr>
          <p:spPr bwMode="auto">
            <a:xfrm>
              <a:off x="3198" y="555"/>
              <a:ext cx="267" cy="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200" b="1" i="1">
                  <a:solidFill>
                    <a:srgbClr val="FF0066"/>
                  </a:solidFill>
                  <a:latin typeface="Times New Roman" panose="02020603050405020304" pitchFamily="18" charset="0"/>
                </a:rPr>
                <a:t>c</a:t>
              </a:r>
            </a:p>
          </p:txBody>
        </p:sp>
      </p:grpSp>
      <p:sp>
        <p:nvSpPr>
          <p:cNvPr id="15376" name="Text Box 16"/>
          <p:cNvSpPr txBox="1">
            <a:spLocks noChangeArrowheads="1"/>
          </p:cNvSpPr>
          <p:nvPr/>
        </p:nvSpPr>
        <p:spPr bwMode="auto">
          <a:xfrm>
            <a:off x="1331912" y="2127250"/>
            <a:ext cx="5472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400" b="1" dirty="0">
                <a:solidFill>
                  <a:srgbClr val="000000"/>
                </a:solidFill>
              </a:rPr>
              <a:t>三角形中有三个角：∠</a:t>
            </a:r>
            <a:r>
              <a:rPr kumimoji="1" lang="en-US" altLang="zh-CN" sz="2400" b="1" i="1" dirty="0">
                <a:solidFill>
                  <a:srgbClr val="000000"/>
                </a:solidFill>
                <a:latin typeface="Times New Roman" panose="02020603050405020304" pitchFamily="18" charset="0"/>
              </a:rPr>
              <a:t>A</a:t>
            </a:r>
            <a:r>
              <a:rPr kumimoji="1" lang="zh-CN" altLang="en-US" sz="2400" b="1" dirty="0">
                <a:solidFill>
                  <a:srgbClr val="000000"/>
                </a:solidFill>
              </a:rPr>
              <a:t>，∠</a:t>
            </a:r>
            <a:r>
              <a:rPr kumimoji="1" lang="en-US" altLang="zh-CN" sz="2400" b="1" i="1" dirty="0">
                <a:solidFill>
                  <a:srgbClr val="000000"/>
                </a:solidFill>
                <a:latin typeface="Times New Roman" panose="02020603050405020304" pitchFamily="18" charset="0"/>
              </a:rPr>
              <a:t>B</a:t>
            </a:r>
            <a:r>
              <a:rPr kumimoji="1" lang="zh-CN" altLang="en-US" sz="2400" b="1" dirty="0">
                <a:solidFill>
                  <a:srgbClr val="000000"/>
                </a:solidFill>
              </a:rPr>
              <a:t>，∠</a:t>
            </a:r>
            <a:r>
              <a:rPr kumimoji="1" lang="en-US" altLang="zh-CN" sz="2400" b="1" i="1" dirty="0">
                <a:solidFill>
                  <a:srgbClr val="000000"/>
                </a:solidFill>
                <a:latin typeface="Times New Roman" panose="02020603050405020304" pitchFamily="18" charset="0"/>
              </a:rPr>
              <a:t>C</a:t>
            </a:r>
            <a:endParaRPr lang="en-US" altLang="zh-CN" sz="2400" b="1" i="1" dirty="0">
              <a:solidFill>
                <a:srgbClr val="000000"/>
              </a:solidFill>
              <a:latin typeface="Times New Roman" panose="02020603050405020304" pitchFamily="18" charset="0"/>
            </a:endParaRPr>
          </a:p>
        </p:txBody>
      </p:sp>
      <p:sp>
        <p:nvSpPr>
          <p:cNvPr id="15377" name="Text Box 17"/>
          <p:cNvSpPr txBox="1">
            <a:spLocks noChangeArrowheads="1"/>
          </p:cNvSpPr>
          <p:nvPr/>
        </p:nvSpPr>
        <p:spPr bwMode="auto">
          <a:xfrm>
            <a:off x="395287" y="2978150"/>
            <a:ext cx="12969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800" b="1">
                <a:solidFill>
                  <a:srgbClr val="FF0066"/>
                </a:solidFill>
                <a:effectLst>
                  <a:outerShdw blurRad="38100" dist="38100" dir="2700000" algn="tl">
                    <a:srgbClr val="C0C0C0"/>
                  </a:outerShdw>
                </a:effectLst>
              </a:rPr>
              <a:t>顶点：</a:t>
            </a:r>
          </a:p>
        </p:txBody>
      </p:sp>
      <p:sp>
        <p:nvSpPr>
          <p:cNvPr id="15378" name="Text Box 18"/>
          <p:cNvSpPr txBox="1">
            <a:spLocks noChangeArrowheads="1"/>
          </p:cNvSpPr>
          <p:nvPr/>
        </p:nvSpPr>
        <p:spPr bwMode="auto">
          <a:xfrm>
            <a:off x="1476374" y="2920377"/>
            <a:ext cx="38163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kumimoji="1" lang="zh-CN" altLang="en-US" sz="2400" b="1">
                <a:solidFill>
                  <a:srgbClr val="000000"/>
                </a:solidFill>
              </a:rPr>
              <a:t>三角形中有三个顶点，顶点</a:t>
            </a:r>
            <a:r>
              <a:rPr kumimoji="1" lang="en-US" altLang="zh-CN" sz="2400" i="1">
                <a:solidFill>
                  <a:srgbClr val="000000"/>
                </a:solidFill>
                <a:latin typeface="Times New Roman" panose="02020603050405020304" pitchFamily="18" charset="0"/>
              </a:rPr>
              <a:t>A</a:t>
            </a:r>
            <a:r>
              <a:rPr kumimoji="1" lang="zh-CN" altLang="en-US" sz="2400" b="1">
                <a:solidFill>
                  <a:srgbClr val="000000"/>
                </a:solidFill>
              </a:rPr>
              <a:t>，顶点</a:t>
            </a:r>
            <a:r>
              <a:rPr kumimoji="1" lang="en-US" altLang="zh-CN" sz="2400" i="1">
                <a:solidFill>
                  <a:srgbClr val="000000"/>
                </a:solidFill>
                <a:latin typeface="Times New Roman" panose="02020603050405020304" pitchFamily="18" charset="0"/>
              </a:rPr>
              <a:t>B</a:t>
            </a:r>
            <a:r>
              <a:rPr kumimoji="1" lang="zh-CN" altLang="en-US" sz="2400" b="1">
                <a:solidFill>
                  <a:srgbClr val="000000"/>
                </a:solidFill>
              </a:rPr>
              <a:t>，顶点</a:t>
            </a:r>
            <a:r>
              <a:rPr kumimoji="1" lang="en-US" altLang="zh-CN" sz="2400" i="1">
                <a:solidFill>
                  <a:srgbClr val="000000"/>
                </a:solidFill>
                <a:latin typeface="Times New Roman" panose="02020603050405020304" pitchFamily="18" charset="0"/>
              </a:rPr>
              <a:t>C</a:t>
            </a:r>
            <a:r>
              <a:rPr kumimoji="1" lang="en-US" altLang="zh-CN" sz="2400">
                <a:solidFill>
                  <a:srgbClr val="000000"/>
                </a:solidFill>
              </a:rPr>
              <a:t>.</a:t>
            </a:r>
            <a:endParaRPr lang="en-US" altLang="zh-CN" sz="2400" b="1">
              <a:solidFill>
                <a:srgbClr val="000000"/>
              </a:solidFill>
            </a:endParaRPr>
          </a:p>
        </p:txBody>
      </p:sp>
      <p:sp>
        <p:nvSpPr>
          <p:cNvPr id="15379" name="Text Box 19"/>
          <p:cNvSpPr txBox="1">
            <a:spLocks noChangeArrowheads="1"/>
          </p:cNvSpPr>
          <p:nvPr/>
        </p:nvSpPr>
        <p:spPr bwMode="auto">
          <a:xfrm>
            <a:off x="539749" y="4706938"/>
            <a:ext cx="936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800">
                <a:solidFill>
                  <a:srgbClr val="FF0066"/>
                </a:solidFill>
                <a:effectLst>
                  <a:outerShdw blurRad="38100" dist="38100" dir="2700000" algn="tl">
                    <a:srgbClr val="C0C0C0"/>
                  </a:outerShdw>
                </a:effectLst>
              </a:rPr>
              <a:t>边：</a:t>
            </a:r>
          </a:p>
        </p:txBody>
      </p:sp>
      <p:sp>
        <p:nvSpPr>
          <p:cNvPr id="15380" name="Text Box 20"/>
          <p:cNvSpPr txBox="1">
            <a:spLocks noChangeArrowheads="1"/>
          </p:cNvSpPr>
          <p:nvPr/>
        </p:nvSpPr>
        <p:spPr bwMode="auto">
          <a:xfrm>
            <a:off x="1393113" y="4768850"/>
            <a:ext cx="4608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2400" b="1">
                <a:solidFill>
                  <a:srgbClr val="000000"/>
                </a:solidFill>
              </a:rPr>
              <a:t>三角形中三边  </a:t>
            </a:r>
            <a:r>
              <a:rPr kumimoji="1" lang="en-US" altLang="zh-CN" sz="2400" i="1">
                <a:solidFill>
                  <a:srgbClr val="000000"/>
                </a:solidFill>
                <a:latin typeface="Times New Roman" panose="02020603050405020304" pitchFamily="18" charset="0"/>
              </a:rPr>
              <a:t>AB</a:t>
            </a:r>
            <a:r>
              <a:rPr kumimoji="1" lang="zh-CN" altLang="en-US" sz="2400">
                <a:solidFill>
                  <a:srgbClr val="000000"/>
                </a:solidFill>
              </a:rPr>
              <a:t>、</a:t>
            </a:r>
            <a:r>
              <a:rPr kumimoji="1" lang="en-US" altLang="zh-CN" sz="2400" i="1">
                <a:solidFill>
                  <a:srgbClr val="000000"/>
                </a:solidFill>
                <a:latin typeface="Times New Roman" panose="02020603050405020304" pitchFamily="18" charset="0"/>
              </a:rPr>
              <a:t>BC</a:t>
            </a:r>
            <a:r>
              <a:rPr kumimoji="1" lang="zh-CN" altLang="en-US" sz="2400">
                <a:solidFill>
                  <a:srgbClr val="000000"/>
                </a:solidFill>
              </a:rPr>
              <a:t>、</a:t>
            </a:r>
            <a:r>
              <a:rPr kumimoji="1" lang="en-US" altLang="zh-CN" sz="2400" i="1">
                <a:solidFill>
                  <a:srgbClr val="000000"/>
                </a:solidFill>
                <a:latin typeface="Times New Roman" panose="02020603050405020304" pitchFamily="18" charset="0"/>
              </a:rPr>
              <a:t>AC</a:t>
            </a:r>
            <a:r>
              <a:rPr kumimoji="1" lang="en-US" altLang="zh-CN" sz="2400" b="1">
                <a:solidFill>
                  <a:srgbClr val="000000"/>
                </a:solidFill>
              </a:rPr>
              <a:t>.</a:t>
            </a:r>
            <a:endParaRPr lang="en-US" altLang="zh-CN" b="1">
              <a:solidFill>
                <a:srgbClr val="000000"/>
              </a:solidFill>
            </a:endParaRP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15376"/>
                                        </p:tgtEl>
                                        <p:attrNameLst>
                                          <p:attrName>style.visibility</p:attrName>
                                        </p:attrNameLst>
                                      </p:cBhvr>
                                      <p:to>
                                        <p:strVal val="visible"/>
                                      </p:to>
                                    </p:set>
                                    <p:animEffect transition="in" filter="box(in)">
                                      <p:cBhvr>
                                        <p:cTn id="12" dur="500"/>
                                        <p:tgtEl>
                                          <p:spTgt spid="153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2" nodeType="clickEffect">
                                  <p:stCondLst>
                                    <p:cond delay="0"/>
                                  </p:stCondLst>
                                  <p:childTnLst>
                                    <p:set>
                                      <p:cBhvr>
                                        <p:cTn id="16" dur="1" fill="hold">
                                          <p:stCondLst>
                                            <p:cond delay="0"/>
                                          </p:stCondLst>
                                        </p:cTn>
                                        <p:tgtEl>
                                          <p:spTgt spid="15377"/>
                                        </p:tgtEl>
                                        <p:attrNameLst>
                                          <p:attrName>style.visibility</p:attrName>
                                        </p:attrNameLst>
                                      </p:cBhvr>
                                      <p:to>
                                        <p:strVal val="visible"/>
                                      </p:to>
                                    </p:set>
                                    <p:animEffect transition="in" filter="blinds(horizontal)">
                                      <p:cBhvr>
                                        <p:cTn id="17" dur="500"/>
                                        <p:tgtEl>
                                          <p:spTgt spid="1537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3" nodeType="clickEffect">
                                  <p:stCondLst>
                                    <p:cond delay="0"/>
                                  </p:stCondLst>
                                  <p:childTnLst>
                                    <p:set>
                                      <p:cBhvr>
                                        <p:cTn id="21" dur="1" fill="hold">
                                          <p:stCondLst>
                                            <p:cond delay="0"/>
                                          </p:stCondLst>
                                        </p:cTn>
                                        <p:tgtEl>
                                          <p:spTgt spid="15378"/>
                                        </p:tgtEl>
                                        <p:attrNameLst>
                                          <p:attrName>style.visibility</p:attrName>
                                        </p:attrNameLst>
                                      </p:cBhvr>
                                      <p:to>
                                        <p:strVal val="visible"/>
                                      </p:to>
                                    </p:set>
                                    <p:animEffect transition="in" filter="checkerboard(across)">
                                      <p:cBhvr>
                                        <p:cTn id="22" dur="500"/>
                                        <p:tgtEl>
                                          <p:spTgt spid="1537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4" nodeType="clickEffect">
                                  <p:stCondLst>
                                    <p:cond delay="0"/>
                                  </p:stCondLst>
                                  <p:childTnLst>
                                    <p:set>
                                      <p:cBhvr>
                                        <p:cTn id="26" dur="1" fill="hold">
                                          <p:stCondLst>
                                            <p:cond delay="0"/>
                                          </p:stCondLst>
                                        </p:cTn>
                                        <p:tgtEl>
                                          <p:spTgt spid="15379"/>
                                        </p:tgtEl>
                                        <p:attrNameLst>
                                          <p:attrName>style.visibility</p:attrName>
                                        </p:attrNameLst>
                                      </p:cBhvr>
                                      <p:to>
                                        <p:strVal val="visible"/>
                                      </p:to>
                                    </p:set>
                                    <p:animEffect transition="in" filter="checkerboard(across)">
                                      <p:cBhvr>
                                        <p:cTn id="27" dur="500"/>
                                        <p:tgtEl>
                                          <p:spTgt spid="15379"/>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5" nodeType="clickEffect">
                                  <p:stCondLst>
                                    <p:cond delay="0"/>
                                  </p:stCondLst>
                                  <p:childTnLst>
                                    <p:set>
                                      <p:cBhvr>
                                        <p:cTn id="31" dur="1" fill="hold">
                                          <p:stCondLst>
                                            <p:cond delay="0"/>
                                          </p:stCondLst>
                                        </p:cTn>
                                        <p:tgtEl>
                                          <p:spTgt spid="15380"/>
                                        </p:tgtEl>
                                        <p:attrNameLst>
                                          <p:attrName>style.visibility</p:attrName>
                                        </p:attrNameLst>
                                      </p:cBhvr>
                                      <p:to>
                                        <p:strVal val="visible"/>
                                      </p:to>
                                    </p:set>
                                    <p:anim calcmode="lin" valueType="num">
                                      <p:cBhvr additive="base">
                                        <p:cTn id="32" dur="500" fill="hold"/>
                                        <p:tgtEl>
                                          <p:spTgt spid="15380"/>
                                        </p:tgtEl>
                                        <p:attrNameLst>
                                          <p:attrName>ppt_x</p:attrName>
                                        </p:attrNameLst>
                                      </p:cBhvr>
                                      <p:tavLst>
                                        <p:tav tm="0">
                                          <p:val>
                                            <p:strVal val="#ppt_x"/>
                                          </p:val>
                                        </p:tav>
                                        <p:tav tm="100000">
                                          <p:val>
                                            <p:strVal val="#ppt_x"/>
                                          </p:val>
                                        </p:tav>
                                      </p:tavLst>
                                    </p:anim>
                                    <p:anim calcmode="lin" valueType="num">
                                      <p:cBhvr additive="base">
                                        <p:cTn id="33" dur="500" fill="hold"/>
                                        <p:tgtEl>
                                          <p:spTgt spid="153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15376" grpId="1"/>
      <p:bldP spid="15377" grpId="2"/>
      <p:bldP spid="15378" grpId="3"/>
      <p:bldP spid="15379" grpId="4"/>
      <p:bldP spid="15380" grpId="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259632" y="250967"/>
            <a:ext cx="4104456" cy="1143000"/>
          </a:xfrm>
        </p:spPr>
        <p:txBody>
          <a:bodyPr/>
          <a:lstStyle/>
          <a:p>
            <a:pPr algn="l"/>
            <a:r>
              <a:rPr lang="zh-CN" altLang="en-US" sz="4000" b="1">
                <a:solidFill>
                  <a:srgbClr val="FF0066"/>
                </a:solidFill>
                <a:effectLst>
                  <a:outerShdw blurRad="38100" dist="38100" dir="2700000" algn="tl">
                    <a:srgbClr val="C0C0C0"/>
                  </a:outerShdw>
                </a:effectLst>
              </a:rPr>
              <a:t>练一练</a:t>
            </a:r>
          </a:p>
        </p:txBody>
      </p:sp>
      <p:sp>
        <p:nvSpPr>
          <p:cNvPr id="16387" name="Rectangle 3"/>
          <p:cNvSpPr>
            <a:spLocks noGrp="1" noChangeArrowheads="1"/>
          </p:cNvSpPr>
          <p:nvPr>
            <p:ph idx="1"/>
          </p:nvPr>
        </p:nvSpPr>
        <p:spPr>
          <a:xfrm>
            <a:off x="382588" y="2040781"/>
            <a:ext cx="7308850" cy="811213"/>
          </a:xfrm>
        </p:spPr>
        <p:txBody>
          <a:bodyPr/>
          <a:lstStyle/>
          <a:p>
            <a:pPr>
              <a:buFontTx/>
              <a:buNone/>
            </a:pPr>
            <a:r>
              <a:rPr lang="en-US" altLang="zh-CN" sz="2400"/>
              <a:t>1</a:t>
            </a:r>
            <a:r>
              <a:rPr lang="zh-CN" altLang="en-US" sz="2400"/>
              <a:t>、</a:t>
            </a:r>
            <a:r>
              <a:rPr lang="zh-CN" altLang="en-US" sz="2400" b="1"/>
              <a:t>做课本 </a:t>
            </a:r>
            <a:r>
              <a:rPr lang="en-US" altLang="zh-CN" sz="2400" b="1"/>
              <a:t>p</a:t>
            </a:r>
            <a:r>
              <a:rPr lang="en-US" altLang="zh-CN" sz="2400" b="1" baseline="-25000"/>
              <a:t>146</a:t>
            </a:r>
            <a:r>
              <a:rPr lang="zh-CN" altLang="en-US" sz="2400" b="1"/>
              <a:t>练习第</a:t>
            </a:r>
            <a:r>
              <a:rPr lang="en-US" altLang="zh-CN" sz="2400" b="1"/>
              <a:t>1</a:t>
            </a:r>
            <a:r>
              <a:rPr lang="zh-CN" altLang="en-US" sz="2400" b="1"/>
              <a:t>题（</a:t>
            </a:r>
            <a:r>
              <a:rPr lang="en-US" altLang="zh-CN" sz="2400" b="1"/>
              <a:t>1</a:t>
            </a:r>
            <a:r>
              <a:rPr lang="zh-CN" altLang="en-US" sz="2400" b="1"/>
              <a:t>）（</a:t>
            </a:r>
            <a:r>
              <a:rPr lang="en-US" altLang="zh-CN" sz="2400" b="1"/>
              <a:t>4</a:t>
            </a:r>
            <a:r>
              <a:rPr lang="zh-CN" altLang="en-US" sz="2400" b="1"/>
              <a:t>）（</a:t>
            </a:r>
            <a:r>
              <a:rPr lang="en-US" altLang="zh-CN" sz="2400" b="1"/>
              <a:t>5</a:t>
            </a:r>
            <a:r>
              <a:rPr lang="zh-CN" altLang="en-US" sz="2400" b="1"/>
              <a:t>）小题。</a:t>
            </a:r>
          </a:p>
        </p:txBody>
      </p:sp>
      <p:grpSp>
        <p:nvGrpSpPr>
          <p:cNvPr id="16388" name="Group 4"/>
          <p:cNvGrpSpPr/>
          <p:nvPr/>
        </p:nvGrpSpPr>
        <p:grpSpPr>
          <a:xfrm>
            <a:off x="104023" y="646652"/>
            <a:ext cx="2801454" cy="886349"/>
            <a:chOff x="0" y="44"/>
            <a:chExt cx="2343" cy="801"/>
          </a:xfrm>
        </p:grpSpPr>
        <p:sp>
          <p:nvSpPr>
            <p:cNvPr id="16389" name="Rectangle 5"/>
            <p:cNvSpPr>
              <a:spLocks noChangeArrowheads="1"/>
            </p:cNvSpPr>
            <p:nvPr/>
          </p:nvSpPr>
          <p:spPr bwMode="auto">
            <a:xfrm>
              <a:off x="0" y="481"/>
              <a:ext cx="2343" cy="364"/>
            </a:xfrm>
            <a:prstGeom prst="rect">
              <a:avLst/>
            </a:prstGeom>
            <a:gradFill rotWithShape="0">
              <a:gsLst>
                <a:gs pos="0">
                  <a:schemeClr val="bg1"/>
                </a:gs>
                <a:gs pos="100000">
                  <a:srgbClr val="8ED0F4"/>
                </a:gs>
              </a:gsLst>
              <a:lin ang="5400000" scaled="1"/>
            </a:gradFill>
            <a:ln w="9525">
              <a:solidFill>
                <a:schemeClr val="accent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zh-CN" altLang="en-US">
                <a:solidFill>
                  <a:srgbClr val="000000"/>
                </a:solidFill>
              </a:endParaRPr>
            </a:p>
          </p:txBody>
        </p:sp>
        <p:grpSp>
          <p:nvGrpSpPr>
            <p:cNvPr id="16390" name="Group 6"/>
            <p:cNvGrpSpPr/>
            <p:nvPr/>
          </p:nvGrpSpPr>
          <p:grpSpPr>
            <a:xfrm>
              <a:off x="87" y="44"/>
              <a:ext cx="694" cy="745"/>
              <a:chOff x="87" y="44"/>
              <a:chExt cx="694" cy="745"/>
            </a:xfrm>
          </p:grpSpPr>
          <p:sp>
            <p:nvSpPr>
              <p:cNvPr id="16391" name="Freeform 7"/>
              <p:cNvSpPr/>
              <p:nvPr/>
            </p:nvSpPr>
            <p:spPr bwMode="auto">
              <a:xfrm>
                <a:off x="87" y="408"/>
                <a:ext cx="694" cy="291"/>
              </a:xfrm>
              <a:custGeom>
                <a:avLst/>
                <a:gdLst>
                  <a:gd name="T0" fmla="*/ 0 w 384"/>
                  <a:gd name="T1" fmla="*/ 0 h 240"/>
                  <a:gd name="T2" fmla="*/ 384 w 384"/>
                  <a:gd name="T3" fmla="*/ 0 h 240"/>
                  <a:gd name="T4" fmla="*/ 192 w 384"/>
                  <a:gd name="T5" fmla="*/ 240 h 240"/>
                  <a:gd name="T6" fmla="*/ 0 w 384"/>
                  <a:gd name="T7" fmla="*/ 0 h 240"/>
                </a:gdLst>
                <a:ahLst/>
                <a:cxnLst>
                  <a:cxn ang="0">
                    <a:pos x="T0" y="T1"/>
                  </a:cxn>
                  <a:cxn ang="0">
                    <a:pos x="T2" y="T3"/>
                  </a:cxn>
                  <a:cxn ang="0">
                    <a:pos x="T4" y="T5"/>
                  </a:cxn>
                  <a:cxn ang="0">
                    <a:pos x="T6" y="T7"/>
                  </a:cxn>
                </a:cxnLst>
                <a:rect l="0" t="0" r="r" b="b"/>
                <a:pathLst>
                  <a:path w="384" h="240">
                    <a:moveTo>
                      <a:pt x="0" y="0"/>
                    </a:moveTo>
                    <a:lnTo>
                      <a:pt x="384" y="0"/>
                    </a:lnTo>
                    <a:lnTo>
                      <a:pt x="192" y="240"/>
                    </a:lnTo>
                    <a:lnTo>
                      <a:pt x="0" y="0"/>
                    </a:lnTo>
                    <a:close/>
                  </a:path>
                </a:pathLst>
              </a:custGeom>
              <a:gradFill rotWithShape="0">
                <a:gsLst>
                  <a:gs pos="0">
                    <a:srgbClr val="777777"/>
                  </a:gs>
                  <a:gs pos="50000">
                    <a:srgbClr val="FFFFFF"/>
                  </a:gs>
                  <a:gs pos="100000">
                    <a:srgbClr val="777777"/>
                  </a:gs>
                </a:gsLst>
                <a:lin ang="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zh-CN" altLang="en-US">
                  <a:solidFill>
                    <a:srgbClr val="000000"/>
                  </a:solidFill>
                </a:endParaRPr>
              </a:p>
            </p:txBody>
          </p:sp>
          <p:sp>
            <p:nvSpPr>
              <p:cNvPr id="16392" name="Freeform 8"/>
              <p:cNvSpPr/>
              <p:nvPr/>
            </p:nvSpPr>
            <p:spPr bwMode="auto">
              <a:xfrm>
                <a:off x="347" y="643"/>
                <a:ext cx="174" cy="146"/>
              </a:xfrm>
              <a:custGeom>
                <a:avLst/>
                <a:gdLst>
                  <a:gd name="T0" fmla="*/ 0 w 96"/>
                  <a:gd name="T1" fmla="*/ 0 h 96"/>
                  <a:gd name="T2" fmla="*/ 96 w 96"/>
                  <a:gd name="T3" fmla="*/ 0 h 96"/>
                  <a:gd name="T4" fmla="*/ 48 w 96"/>
                  <a:gd name="T5" fmla="*/ 96 h 96"/>
                  <a:gd name="T6" fmla="*/ 0 w 96"/>
                  <a:gd name="T7" fmla="*/ 0 h 96"/>
                </a:gdLst>
                <a:ahLst/>
                <a:cxnLst>
                  <a:cxn ang="0">
                    <a:pos x="T0" y="T1"/>
                  </a:cxn>
                  <a:cxn ang="0">
                    <a:pos x="T2" y="T3"/>
                  </a:cxn>
                  <a:cxn ang="0">
                    <a:pos x="T4" y="T5"/>
                  </a:cxn>
                  <a:cxn ang="0">
                    <a:pos x="T6" y="T7"/>
                  </a:cxn>
                </a:cxnLst>
                <a:rect l="0" t="0" r="r" b="b"/>
                <a:pathLst>
                  <a:path w="96" h="96">
                    <a:moveTo>
                      <a:pt x="0" y="0"/>
                    </a:moveTo>
                    <a:lnTo>
                      <a:pt x="96" y="0"/>
                    </a:lnTo>
                    <a:lnTo>
                      <a:pt x="48" y="96"/>
                    </a:lnTo>
                    <a:lnTo>
                      <a:pt x="0" y="0"/>
                    </a:lnTo>
                    <a:close/>
                  </a:path>
                </a:pathLst>
              </a:custGeom>
              <a:gradFill rotWithShape="0">
                <a:gsLst>
                  <a:gs pos="0">
                    <a:schemeClr val="bg1"/>
                  </a:gs>
                  <a:gs pos="50000">
                    <a:srgbClr val="969696"/>
                  </a:gs>
                  <a:gs pos="100000">
                    <a:schemeClr val="bg1"/>
                  </a:gs>
                </a:gsLst>
                <a:lin ang="0" scaled="1"/>
              </a:gradFill>
              <a:ln w="9525" cap="flat" cmpd="sng">
                <a:solidFill>
                  <a:srgbClr val="000000"/>
                </a:solidFill>
                <a:prstDash val="solid"/>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zh-CN" altLang="en-US">
                  <a:solidFill>
                    <a:srgbClr val="000000"/>
                  </a:solidFill>
                </a:endParaRPr>
              </a:p>
            </p:txBody>
          </p:sp>
          <p:sp>
            <p:nvSpPr>
              <p:cNvPr id="16393" name="Freeform 9"/>
              <p:cNvSpPr/>
              <p:nvPr/>
            </p:nvSpPr>
            <p:spPr bwMode="auto">
              <a:xfrm>
                <a:off x="87" y="117"/>
                <a:ext cx="694" cy="364"/>
              </a:xfrm>
              <a:custGeom>
                <a:avLst/>
                <a:gdLst>
                  <a:gd name="T0" fmla="*/ 0 w 336"/>
                  <a:gd name="T1" fmla="*/ 0 h 240"/>
                  <a:gd name="T2" fmla="*/ 336 w 336"/>
                  <a:gd name="T3" fmla="*/ 0 h 240"/>
                  <a:gd name="T4" fmla="*/ 336 w 336"/>
                  <a:gd name="T5" fmla="*/ 192 h 240"/>
                  <a:gd name="T6" fmla="*/ 192 w 336"/>
                  <a:gd name="T7" fmla="*/ 240 h 240"/>
                  <a:gd name="T8" fmla="*/ 96 w 336"/>
                  <a:gd name="T9" fmla="*/ 240 h 240"/>
                  <a:gd name="T10" fmla="*/ 0 w 336"/>
                  <a:gd name="T11" fmla="*/ 192 h 240"/>
                  <a:gd name="T12" fmla="*/ 0 w 336"/>
                  <a:gd name="T13" fmla="*/ 0 h 240"/>
                </a:gdLst>
                <a:ahLst/>
                <a:cxnLst>
                  <a:cxn ang="0">
                    <a:pos x="T0" y="T1"/>
                  </a:cxn>
                  <a:cxn ang="0">
                    <a:pos x="T2" y="T3"/>
                  </a:cxn>
                  <a:cxn ang="0">
                    <a:pos x="T4" y="T5"/>
                  </a:cxn>
                  <a:cxn ang="0">
                    <a:pos x="T6" y="T7"/>
                  </a:cxn>
                  <a:cxn ang="0">
                    <a:pos x="T8" y="T9"/>
                  </a:cxn>
                  <a:cxn ang="0">
                    <a:pos x="T10" y="T11"/>
                  </a:cxn>
                  <a:cxn ang="0">
                    <a:pos x="T12" y="T13"/>
                  </a:cxn>
                </a:cxnLst>
                <a:rect l="0" t="0" r="r" b="b"/>
                <a:pathLst>
                  <a:path w="336" h="240">
                    <a:moveTo>
                      <a:pt x="0" y="0"/>
                    </a:moveTo>
                    <a:lnTo>
                      <a:pt x="336" y="0"/>
                    </a:lnTo>
                    <a:lnTo>
                      <a:pt x="336" y="192"/>
                    </a:lnTo>
                    <a:lnTo>
                      <a:pt x="192" y="240"/>
                    </a:lnTo>
                    <a:lnTo>
                      <a:pt x="96" y="240"/>
                    </a:lnTo>
                    <a:lnTo>
                      <a:pt x="0" y="192"/>
                    </a:lnTo>
                    <a:lnTo>
                      <a:pt x="0" y="0"/>
                    </a:lnTo>
                    <a:close/>
                  </a:path>
                </a:pathLst>
              </a:custGeom>
              <a:gradFill rotWithShape="0">
                <a:gsLst>
                  <a:gs pos="0">
                    <a:srgbClr val="FF9933"/>
                  </a:gs>
                  <a:gs pos="50000">
                    <a:srgbClr val="FFFF99"/>
                  </a:gs>
                  <a:gs pos="100000">
                    <a:srgbClr val="FF9933"/>
                  </a:gs>
                </a:gsLst>
                <a:lin ang="0" scaled="1"/>
              </a:gradFill>
              <a:ln w="9525" cap="flat" cmpd="sng">
                <a:solidFill>
                  <a:srgbClr val="FF9933"/>
                </a:solidFill>
                <a:prstDash val="solid"/>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zh-CN" altLang="en-US">
                  <a:solidFill>
                    <a:srgbClr val="000000"/>
                  </a:solidFill>
                </a:endParaRPr>
              </a:p>
            </p:txBody>
          </p:sp>
          <p:sp>
            <p:nvSpPr>
              <p:cNvPr id="16394" name="Oval 10"/>
              <p:cNvSpPr>
                <a:spLocks noChangeArrowheads="1"/>
              </p:cNvSpPr>
              <p:nvPr/>
            </p:nvSpPr>
            <p:spPr bwMode="auto">
              <a:xfrm>
                <a:off x="87" y="44"/>
                <a:ext cx="692" cy="146"/>
              </a:xfrm>
              <a:prstGeom prst="ellipse">
                <a:avLst/>
              </a:prstGeom>
              <a:gradFill rotWithShape="0">
                <a:gsLst>
                  <a:gs pos="0">
                    <a:srgbClr val="FFFFFF"/>
                  </a:gs>
                  <a:gs pos="100000">
                    <a:schemeClr val="accent1"/>
                  </a:gs>
                </a:gsLst>
                <a:path path="shape">
                  <a:fillToRect l="50000" t="50000" r="50000" b="50000"/>
                </a:path>
              </a:gradFill>
              <a:ln w="9525">
                <a:solidFill>
                  <a:srgbClr val="FF9933"/>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zh-CN" altLang="en-US">
                  <a:solidFill>
                    <a:srgbClr val="000000"/>
                  </a:solidFill>
                </a:endParaRPr>
              </a:p>
            </p:txBody>
          </p:sp>
          <p:sp>
            <p:nvSpPr>
              <p:cNvPr id="16395" name="Oval 11"/>
              <p:cNvSpPr>
                <a:spLocks noChangeArrowheads="1"/>
              </p:cNvSpPr>
              <p:nvPr/>
            </p:nvSpPr>
            <p:spPr bwMode="auto">
              <a:xfrm>
                <a:off x="347" y="44"/>
                <a:ext cx="174" cy="73"/>
              </a:xfrm>
              <a:prstGeom prst="ellipse">
                <a:avLst/>
              </a:prstGeom>
              <a:gradFill rotWithShape="0">
                <a:gsLst>
                  <a:gs pos="0">
                    <a:schemeClr val="bg2"/>
                  </a:gs>
                  <a:gs pos="100000">
                    <a:schemeClr val="bg1"/>
                  </a:gs>
                </a:gsLst>
                <a:path path="shape">
                  <a:fillToRect l="50000" t="50000" r="50000" b="50000"/>
                </a:path>
              </a:gradFill>
              <a:ln w="9525">
                <a:solidFill>
                  <a:srgbClr val="00000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zh-CN" altLang="en-US">
                  <a:solidFill>
                    <a:srgbClr val="000000"/>
                  </a:solidFill>
                </a:endParaRPr>
              </a:p>
            </p:txBody>
          </p:sp>
        </p:grpSp>
      </p:grpSp>
      <p:grpSp>
        <p:nvGrpSpPr>
          <p:cNvPr id="16424" name="Group 40"/>
          <p:cNvGrpSpPr/>
          <p:nvPr/>
        </p:nvGrpSpPr>
        <p:grpSpPr>
          <a:xfrm>
            <a:off x="5781675" y="2517775"/>
            <a:ext cx="2513013" cy="1809750"/>
            <a:chOff x="3696" y="1298"/>
            <a:chExt cx="1583" cy="1140"/>
          </a:xfrm>
        </p:grpSpPr>
        <p:grpSp>
          <p:nvGrpSpPr>
            <p:cNvPr id="16399" name="Group 15"/>
            <p:cNvGrpSpPr/>
            <p:nvPr/>
          </p:nvGrpSpPr>
          <p:grpSpPr>
            <a:xfrm>
              <a:off x="3877" y="1571"/>
              <a:ext cx="1133" cy="725"/>
              <a:chOff x="4332" y="845"/>
              <a:chExt cx="1133" cy="725"/>
            </a:xfrm>
          </p:grpSpPr>
          <p:sp>
            <p:nvSpPr>
              <p:cNvPr id="16400" name="Line 16"/>
              <p:cNvSpPr>
                <a:spLocks noChangeShapeType="1"/>
              </p:cNvSpPr>
              <p:nvPr/>
            </p:nvSpPr>
            <p:spPr bwMode="auto">
              <a:xfrm>
                <a:off x="4785" y="845"/>
                <a:ext cx="680" cy="317"/>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6401" name="Line 17"/>
              <p:cNvSpPr>
                <a:spLocks noChangeShapeType="1"/>
              </p:cNvSpPr>
              <p:nvPr/>
            </p:nvSpPr>
            <p:spPr bwMode="auto">
              <a:xfrm flipH="1">
                <a:off x="4332" y="845"/>
                <a:ext cx="453" cy="725"/>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6402" name="Line 18"/>
              <p:cNvSpPr>
                <a:spLocks noChangeShapeType="1"/>
              </p:cNvSpPr>
              <p:nvPr/>
            </p:nvSpPr>
            <p:spPr bwMode="auto">
              <a:xfrm flipV="1">
                <a:off x="4332" y="1162"/>
                <a:ext cx="1133" cy="40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sp>
          <p:nvSpPr>
            <p:cNvPr id="16403" name="Text Box 19"/>
            <p:cNvSpPr txBox="1">
              <a:spLocks noChangeArrowheads="1"/>
            </p:cNvSpPr>
            <p:nvPr/>
          </p:nvSpPr>
          <p:spPr bwMode="auto">
            <a:xfrm>
              <a:off x="4240" y="1298"/>
              <a:ext cx="4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400" i="1">
                  <a:solidFill>
                    <a:srgbClr val="000000"/>
                  </a:solidFill>
                  <a:latin typeface="Times New Roman" panose="02020603050405020304" pitchFamily="18" charset="0"/>
                  <a:ea typeface="华文彩云" panose="02010800040101010101" pitchFamily="2" charset="-122"/>
                </a:rPr>
                <a:t>A</a:t>
              </a:r>
            </a:p>
          </p:txBody>
        </p:sp>
        <p:sp>
          <p:nvSpPr>
            <p:cNvPr id="16404" name="Text Box 20"/>
            <p:cNvSpPr txBox="1">
              <a:spLocks noChangeArrowheads="1"/>
            </p:cNvSpPr>
            <p:nvPr/>
          </p:nvSpPr>
          <p:spPr bwMode="auto">
            <a:xfrm>
              <a:off x="3696" y="2150"/>
              <a:ext cx="2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400" i="1">
                  <a:solidFill>
                    <a:srgbClr val="000000"/>
                  </a:solidFill>
                  <a:latin typeface="Times New Roman" panose="02020603050405020304" pitchFamily="18" charset="0"/>
                  <a:ea typeface="华文彩云" panose="02010800040101010101" pitchFamily="2" charset="-122"/>
                </a:rPr>
                <a:t>B</a:t>
              </a:r>
              <a:endParaRPr lang="en-US" altLang="zh-CN" sz="2400">
                <a:solidFill>
                  <a:srgbClr val="000000"/>
                </a:solidFill>
                <a:latin typeface="Verdana" panose="020B0604030504040204" pitchFamily="34" charset="0"/>
                <a:ea typeface="华文彩云" panose="02010800040101010101" pitchFamily="2" charset="-122"/>
              </a:endParaRPr>
            </a:p>
          </p:txBody>
        </p:sp>
        <p:sp>
          <p:nvSpPr>
            <p:cNvPr id="16405" name="Text Box 21"/>
            <p:cNvSpPr txBox="1">
              <a:spLocks noChangeArrowheads="1"/>
            </p:cNvSpPr>
            <p:nvPr/>
          </p:nvSpPr>
          <p:spPr bwMode="auto">
            <a:xfrm>
              <a:off x="4939" y="1661"/>
              <a:ext cx="3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400" i="1">
                  <a:solidFill>
                    <a:srgbClr val="000000"/>
                  </a:solidFill>
                  <a:latin typeface="Times New Roman" panose="02020603050405020304" pitchFamily="18" charset="0"/>
                  <a:ea typeface="华文彩云" panose="02010800040101010101" pitchFamily="2" charset="-122"/>
                </a:rPr>
                <a:t>C</a:t>
              </a:r>
            </a:p>
          </p:txBody>
        </p:sp>
        <p:sp>
          <p:nvSpPr>
            <p:cNvPr id="16406" name="Line 22"/>
            <p:cNvSpPr>
              <a:spLocks noChangeShapeType="1"/>
            </p:cNvSpPr>
            <p:nvPr/>
          </p:nvSpPr>
          <p:spPr bwMode="auto">
            <a:xfrm flipH="1">
              <a:off x="4240" y="1571"/>
              <a:ext cx="96" cy="576"/>
            </a:xfrm>
            <a:prstGeom prst="line">
              <a:avLst/>
            </a:prstGeom>
            <a:noFill/>
            <a:ln w="41275">
              <a:solidFill>
                <a:srgbClr val="D31D5A"/>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6407" name="Line 23"/>
            <p:cNvSpPr>
              <a:spLocks noChangeShapeType="1"/>
            </p:cNvSpPr>
            <p:nvPr/>
          </p:nvSpPr>
          <p:spPr bwMode="auto">
            <a:xfrm>
              <a:off x="4331" y="1571"/>
              <a:ext cx="288" cy="432"/>
            </a:xfrm>
            <a:prstGeom prst="line">
              <a:avLst/>
            </a:prstGeom>
            <a:noFill/>
            <a:ln w="50800">
              <a:solidFill>
                <a:srgbClr val="36886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6408" name="Text Box 24"/>
            <p:cNvSpPr txBox="1">
              <a:spLocks noChangeArrowheads="1"/>
            </p:cNvSpPr>
            <p:nvPr/>
          </p:nvSpPr>
          <p:spPr bwMode="auto">
            <a:xfrm>
              <a:off x="4149" y="2102"/>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i="1">
                  <a:solidFill>
                    <a:srgbClr val="000000"/>
                  </a:solidFill>
                  <a:latin typeface="Times New Roman" panose="02020603050405020304" pitchFamily="18" charset="0"/>
                </a:rPr>
                <a:t>D</a:t>
              </a:r>
            </a:p>
          </p:txBody>
        </p:sp>
        <p:sp>
          <p:nvSpPr>
            <p:cNvPr id="16409" name="Text Box 25"/>
            <p:cNvSpPr txBox="1">
              <a:spLocks noChangeArrowheads="1"/>
            </p:cNvSpPr>
            <p:nvPr/>
          </p:nvSpPr>
          <p:spPr bwMode="auto">
            <a:xfrm>
              <a:off x="4563" y="195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400" i="1">
                  <a:solidFill>
                    <a:srgbClr val="000000"/>
                  </a:solidFill>
                  <a:latin typeface="Times New Roman" panose="02020603050405020304" pitchFamily="18" charset="0"/>
                </a:rPr>
                <a:t>E</a:t>
              </a:r>
            </a:p>
          </p:txBody>
        </p:sp>
      </p:grpSp>
      <p:sp>
        <p:nvSpPr>
          <p:cNvPr id="16410" name="Rectangle 26"/>
          <p:cNvSpPr>
            <a:spLocks noChangeArrowheads="1"/>
          </p:cNvSpPr>
          <p:nvPr/>
        </p:nvSpPr>
        <p:spPr bwMode="auto">
          <a:xfrm>
            <a:off x="382588" y="2878138"/>
            <a:ext cx="4537075"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zh-CN" sz="2000" b="1">
                <a:solidFill>
                  <a:srgbClr val="000000"/>
                </a:solidFill>
              </a:rPr>
              <a:t>2</a:t>
            </a:r>
            <a:r>
              <a:rPr lang="zh-CN" altLang="en-US" sz="2000" b="1">
                <a:solidFill>
                  <a:srgbClr val="000000"/>
                </a:solidFill>
              </a:rPr>
              <a:t>、如图 三角形</a:t>
            </a:r>
            <a:r>
              <a:rPr lang="en-US" altLang="zh-CN" sz="2000" b="1" i="1">
                <a:solidFill>
                  <a:srgbClr val="000000"/>
                </a:solidFill>
                <a:latin typeface="Times New Roman" panose="02020603050405020304" pitchFamily="18" charset="0"/>
              </a:rPr>
              <a:t>ABC</a:t>
            </a:r>
            <a:r>
              <a:rPr lang="en-US" altLang="zh-CN" sz="2000" b="1">
                <a:solidFill>
                  <a:srgbClr val="000000"/>
                </a:solidFill>
              </a:rPr>
              <a:t> </a:t>
            </a:r>
            <a:r>
              <a:rPr lang="zh-CN" altLang="en-US" sz="2000" b="1">
                <a:solidFill>
                  <a:srgbClr val="000000"/>
                </a:solidFill>
              </a:rPr>
              <a:t>记作： </a:t>
            </a:r>
          </a:p>
          <a:p>
            <a:pPr fontAlgn="base">
              <a:spcBef>
                <a:spcPct val="0"/>
              </a:spcBef>
              <a:spcAft>
                <a:spcPct val="0"/>
              </a:spcAft>
            </a:pPr>
            <a:endParaRPr lang="zh-CN" altLang="en-US" sz="2000" b="1">
              <a:solidFill>
                <a:srgbClr val="000000"/>
              </a:solidFill>
            </a:endParaRPr>
          </a:p>
          <a:p>
            <a:pPr fontAlgn="base">
              <a:spcBef>
                <a:spcPct val="0"/>
              </a:spcBef>
              <a:spcAft>
                <a:spcPct val="0"/>
              </a:spcAft>
            </a:pPr>
            <a:r>
              <a:rPr lang="zh-CN" altLang="en-US" sz="2000" b="1">
                <a:solidFill>
                  <a:srgbClr val="000000"/>
                </a:solidFill>
              </a:rPr>
              <a:t>    ∠</a:t>
            </a:r>
            <a:r>
              <a:rPr lang="en-US" altLang="zh-CN" sz="2000" b="1" i="1">
                <a:solidFill>
                  <a:srgbClr val="000000"/>
                </a:solidFill>
                <a:latin typeface="Times New Roman" panose="02020603050405020304" pitchFamily="18" charset="0"/>
              </a:rPr>
              <a:t>B</a:t>
            </a:r>
            <a:r>
              <a:rPr lang="en-US" altLang="zh-CN" sz="2000" b="1">
                <a:solidFill>
                  <a:srgbClr val="000000"/>
                </a:solidFill>
              </a:rPr>
              <a:t> </a:t>
            </a:r>
            <a:r>
              <a:rPr lang="zh-CN" altLang="en-US" sz="2000" b="1">
                <a:solidFill>
                  <a:srgbClr val="000000"/>
                </a:solidFill>
              </a:rPr>
              <a:t>的对边</a:t>
            </a:r>
            <a:r>
              <a:rPr lang="en-US" altLang="zh-CN" sz="2000" b="1">
                <a:solidFill>
                  <a:srgbClr val="000000"/>
                </a:solidFill>
              </a:rPr>
              <a:t>:</a:t>
            </a:r>
            <a:r>
              <a:rPr lang="en-US" altLang="zh-CN" sz="2000">
                <a:solidFill>
                  <a:srgbClr val="000000"/>
                </a:solidFill>
              </a:rPr>
              <a:t>   </a:t>
            </a:r>
          </a:p>
          <a:p>
            <a:pPr fontAlgn="base">
              <a:spcBef>
                <a:spcPct val="0"/>
              </a:spcBef>
              <a:spcAft>
                <a:spcPct val="0"/>
              </a:spcAft>
            </a:pPr>
            <a:r>
              <a:rPr lang="en-US" altLang="zh-CN" sz="2000">
                <a:solidFill>
                  <a:srgbClr val="000000"/>
                </a:solidFill>
              </a:rPr>
              <a:t>  </a:t>
            </a:r>
          </a:p>
          <a:p>
            <a:pPr fontAlgn="base">
              <a:spcBef>
                <a:spcPct val="0"/>
              </a:spcBef>
              <a:spcAft>
                <a:spcPct val="0"/>
              </a:spcAft>
            </a:pPr>
            <a:r>
              <a:rPr lang="en-US" altLang="zh-CN" sz="2000" b="1">
                <a:solidFill>
                  <a:srgbClr val="000000"/>
                </a:solidFill>
              </a:rPr>
              <a:t>     </a:t>
            </a:r>
            <a:r>
              <a:rPr lang="zh-CN" altLang="en-US" sz="2000" b="1">
                <a:solidFill>
                  <a:srgbClr val="000000"/>
                </a:solidFill>
              </a:rPr>
              <a:t>邻边是</a:t>
            </a:r>
            <a:r>
              <a:rPr lang="en-US" altLang="zh-CN" sz="2000" b="1">
                <a:solidFill>
                  <a:srgbClr val="000000"/>
                </a:solidFill>
              </a:rPr>
              <a:t>:</a:t>
            </a:r>
          </a:p>
          <a:p>
            <a:pPr fontAlgn="base">
              <a:spcBef>
                <a:spcPct val="50000"/>
              </a:spcBef>
              <a:spcAft>
                <a:spcPct val="0"/>
              </a:spcAft>
              <a:buFontTx/>
              <a:buChar char="•"/>
            </a:pPr>
            <a:endParaRPr lang="en-US" altLang="zh-CN" sz="2000">
              <a:solidFill>
                <a:srgbClr val="000000"/>
              </a:solidFill>
            </a:endParaRPr>
          </a:p>
        </p:txBody>
      </p:sp>
      <p:sp>
        <p:nvSpPr>
          <p:cNvPr id="16416" name="Text Box 32"/>
          <p:cNvSpPr txBox="1">
            <a:spLocks noChangeArrowheads="1"/>
          </p:cNvSpPr>
          <p:nvPr/>
        </p:nvSpPr>
        <p:spPr bwMode="auto">
          <a:xfrm>
            <a:off x="309563" y="4606925"/>
            <a:ext cx="604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400" b="1">
                <a:solidFill>
                  <a:srgbClr val="000000"/>
                </a:solidFill>
              </a:rPr>
              <a:t>3</a:t>
            </a:r>
            <a:r>
              <a:rPr lang="zh-CN" altLang="en-US" sz="2400" b="1">
                <a:solidFill>
                  <a:srgbClr val="000000"/>
                </a:solidFill>
              </a:rPr>
              <a:t>、此图中有几个三角形？你能表示出来吗</a:t>
            </a:r>
            <a:r>
              <a:rPr lang="en-US" altLang="zh-CN" sz="2400" b="1">
                <a:solidFill>
                  <a:srgbClr val="000000"/>
                </a:solidFill>
              </a:rPr>
              <a:t>?</a:t>
            </a:r>
          </a:p>
        </p:txBody>
      </p:sp>
      <p:grpSp>
        <p:nvGrpSpPr>
          <p:cNvPr id="16417" name="Group 33"/>
          <p:cNvGrpSpPr/>
          <p:nvPr/>
        </p:nvGrpSpPr>
        <p:grpSpPr>
          <a:xfrm>
            <a:off x="3838575" y="2852738"/>
            <a:ext cx="1152525" cy="457200"/>
            <a:chOff x="2544" y="1968"/>
            <a:chExt cx="768" cy="288"/>
          </a:xfrm>
        </p:grpSpPr>
        <p:sp>
          <p:nvSpPr>
            <p:cNvPr id="16418" name="Text Box 34"/>
            <p:cNvSpPr txBox="1">
              <a:spLocks noChangeArrowheads="1"/>
            </p:cNvSpPr>
            <p:nvPr/>
          </p:nvSpPr>
          <p:spPr bwMode="auto">
            <a:xfrm>
              <a:off x="2544" y="1968"/>
              <a:ext cx="7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zh-CN" sz="2400" b="1">
                  <a:solidFill>
                    <a:srgbClr val="FF0000"/>
                  </a:solidFill>
                  <a:latin typeface="Verdana" panose="020B0604030504040204" pitchFamily="34" charset="0"/>
                  <a:ea typeface="华文行楷" panose="02010800040101010101" pitchFamily="2" charset="-122"/>
                </a:rPr>
                <a:t> </a:t>
              </a:r>
              <a:r>
                <a:rPr lang="en-US" altLang="zh-CN" sz="2400" b="1" i="1">
                  <a:solidFill>
                    <a:srgbClr val="FF0000"/>
                  </a:solidFill>
                  <a:latin typeface="Times New Roman" panose="02020603050405020304" pitchFamily="18" charset="0"/>
                  <a:ea typeface="华文行楷" panose="02010800040101010101" pitchFamily="2" charset="-122"/>
                </a:rPr>
                <a:t>ABC</a:t>
              </a:r>
            </a:p>
          </p:txBody>
        </p:sp>
        <p:sp>
          <p:nvSpPr>
            <p:cNvPr id="16419" name="AutoShape 35"/>
            <p:cNvSpPr>
              <a:spLocks noChangeArrowheads="1"/>
            </p:cNvSpPr>
            <p:nvPr/>
          </p:nvSpPr>
          <p:spPr bwMode="auto">
            <a:xfrm>
              <a:off x="2592" y="2016"/>
              <a:ext cx="144" cy="96"/>
            </a:xfrm>
            <a:prstGeom prst="triangle">
              <a:avLst>
                <a:gd name="adj" fmla="val 50000"/>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sp>
        <p:nvSpPr>
          <p:cNvPr id="16420" name="Text Box 36"/>
          <p:cNvSpPr txBox="1">
            <a:spLocks noChangeArrowheads="1"/>
          </p:cNvSpPr>
          <p:nvPr/>
        </p:nvSpPr>
        <p:spPr bwMode="auto">
          <a:xfrm>
            <a:off x="2541588" y="3525838"/>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zh-CN" sz="2400" b="1" i="1">
                <a:solidFill>
                  <a:srgbClr val="FF0000"/>
                </a:solidFill>
                <a:latin typeface="Times New Roman" panose="02020603050405020304" pitchFamily="18" charset="0"/>
                <a:ea typeface="华文行楷" panose="02010800040101010101" pitchFamily="2" charset="-122"/>
              </a:rPr>
              <a:t>AC</a:t>
            </a:r>
          </a:p>
        </p:txBody>
      </p:sp>
      <p:sp>
        <p:nvSpPr>
          <p:cNvPr id="16421" name="Text Box 37"/>
          <p:cNvSpPr txBox="1">
            <a:spLocks noChangeArrowheads="1"/>
          </p:cNvSpPr>
          <p:nvPr/>
        </p:nvSpPr>
        <p:spPr bwMode="auto">
          <a:xfrm>
            <a:off x="2182813" y="4102100"/>
            <a:ext cx="2016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zh-CN" sz="2400" b="1" i="1">
                <a:solidFill>
                  <a:srgbClr val="FF0000"/>
                </a:solidFill>
                <a:latin typeface="Times New Roman" panose="02020603050405020304" pitchFamily="18" charset="0"/>
                <a:ea typeface="华文行楷" panose="02010800040101010101" pitchFamily="2" charset="-122"/>
              </a:rPr>
              <a:t>AB</a:t>
            </a:r>
            <a:r>
              <a:rPr lang="zh-CN" altLang="en-US" sz="2400" b="1">
                <a:solidFill>
                  <a:srgbClr val="FF0000"/>
                </a:solidFill>
                <a:latin typeface="Verdana" panose="020B0604030504040204" pitchFamily="34" charset="0"/>
                <a:ea typeface="华文行楷" panose="02010800040101010101" pitchFamily="2" charset="-122"/>
              </a:rPr>
              <a:t>、</a:t>
            </a:r>
            <a:r>
              <a:rPr lang="en-US" altLang="zh-CN" sz="2400" b="1" i="1">
                <a:solidFill>
                  <a:srgbClr val="FF0000"/>
                </a:solidFill>
                <a:latin typeface="Times New Roman" panose="02020603050405020304" pitchFamily="18" charset="0"/>
                <a:ea typeface="华文行楷" panose="02010800040101010101" pitchFamily="2" charset="-122"/>
              </a:rPr>
              <a:t>BC</a:t>
            </a:r>
          </a:p>
        </p:txBody>
      </p:sp>
      <p:sp>
        <p:nvSpPr>
          <p:cNvPr id="16422" name="Text Box 38"/>
          <p:cNvSpPr txBox="1">
            <a:spLocks noChangeArrowheads="1"/>
          </p:cNvSpPr>
          <p:nvPr/>
        </p:nvSpPr>
        <p:spPr bwMode="auto">
          <a:xfrm>
            <a:off x="741363" y="5326063"/>
            <a:ext cx="676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400" b="1">
                <a:solidFill>
                  <a:srgbClr val="FF0000"/>
                </a:solidFill>
              </a:rPr>
              <a:t>△</a:t>
            </a:r>
            <a:r>
              <a:rPr lang="en-US" altLang="zh-CN" sz="2400" b="1" i="1">
                <a:solidFill>
                  <a:srgbClr val="FF0000"/>
                </a:solidFill>
                <a:latin typeface="Times New Roman" panose="02020603050405020304" pitchFamily="18" charset="0"/>
              </a:rPr>
              <a:t>ABD</a:t>
            </a:r>
            <a:r>
              <a:rPr lang="en-US" altLang="zh-CN" sz="2400" b="1">
                <a:solidFill>
                  <a:srgbClr val="FF0000"/>
                </a:solidFill>
              </a:rPr>
              <a:t> ,△</a:t>
            </a:r>
            <a:r>
              <a:rPr lang="en-US" altLang="zh-CN" sz="2400" b="1" i="1">
                <a:solidFill>
                  <a:srgbClr val="FF0000"/>
                </a:solidFill>
                <a:latin typeface="Times New Roman" panose="02020603050405020304" pitchFamily="18" charset="0"/>
              </a:rPr>
              <a:t>ABE</a:t>
            </a:r>
            <a:r>
              <a:rPr lang="en-US" altLang="zh-CN" sz="2400" b="1">
                <a:solidFill>
                  <a:srgbClr val="FF0000"/>
                </a:solidFill>
              </a:rPr>
              <a:t>,△</a:t>
            </a:r>
            <a:r>
              <a:rPr lang="en-US" altLang="zh-CN" sz="2400" b="1" i="1">
                <a:solidFill>
                  <a:srgbClr val="FF0000"/>
                </a:solidFill>
                <a:latin typeface="Times New Roman" panose="02020603050405020304" pitchFamily="18" charset="0"/>
              </a:rPr>
              <a:t>ABC</a:t>
            </a:r>
            <a:r>
              <a:rPr lang="en-US" altLang="zh-CN" sz="2400" b="1">
                <a:solidFill>
                  <a:srgbClr val="FF0000"/>
                </a:solidFill>
              </a:rPr>
              <a:t>,△</a:t>
            </a:r>
            <a:r>
              <a:rPr lang="en-US" altLang="zh-CN" sz="2400" b="1" i="1">
                <a:solidFill>
                  <a:srgbClr val="FF0000"/>
                </a:solidFill>
                <a:latin typeface="Times New Roman" panose="02020603050405020304" pitchFamily="18" charset="0"/>
              </a:rPr>
              <a:t>ADE</a:t>
            </a:r>
            <a:r>
              <a:rPr lang="en-US" altLang="zh-CN" sz="2400" b="1">
                <a:solidFill>
                  <a:srgbClr val="FF0000"/>
                </a:solidFill>
              </a:rPr>
              <a:t>,△</a:t>
            </a:r>
            <a:r>
              <a:rPr lang="en-US" altLang="zh-CN" sz="2400" b="1" i="1">
                <a:solidFill>
                  <a:srgbClr val="FF0000"/>
                </a:solidFill>
                <a:latin typeface="Times New Roman" panose="02020603050405020304" pitchFamily="18" charset="0"/>
              </a:rPr>
              <a:t>ADC</a:t>
            </a:r>
            <a:r>
              <a:rPr lang="en-US" altLang="zh-CN" sz="2400" b="1">
                <a:solidFill>
                  <a:srgbClr val="FF0000"/>
                </a:solidFill>
              </a:rPr>
              <a:t>,△</a:t>
            </a:r>
            <a:r>
              <a:rPr lang="en-US" altLang="zh-CN" sz="2400" b="1" i="1">
                <a:solidFill>
                  <a:srgbClr val="FF0000"/>
                </a:solidFill>
                <a:latin typeface="Times New Roman" panose="02020603050405020304" pitchFamily="18" charset="0"/>
              </a:rPr>
              <a:t>AEC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417"/>
                                        </p:tgtEl>
                                        <p:attrNameLst>
                                          <p:attrName>style.visibility</p:attrName>
                                        </p:attrNameLst>
                                      </p:cBhvr>
                                      <p:to>
                                        <p:strVal val="visible"/>
                                      </p:to>
                                    </p:set>
                                    <p:anim calcmode="lin" valueType="num">
                                      <p:cBhvr additive="base">
                                        <p:cTn id="7" dur="500" fill="hold"/>
                                        <p:tgtEl>
                                          <p:spTgt spid="16417"/>
                                        </p:tgtEl>
                                        <p:attrNameLst>
                                          <p:attrName>ppt_x</p:attrName>
                                        </p:attrNameLst>
                                      </p:cBhvr>
                                      <p:tavLst>
                                        <p:tav tm="0">
                                          <p:val>
                                            <p:strVal val="0-#ppt_w/2"/>
                                          </p:val>
                                        </p:tav>
                                        <p:tav tm="100000">
                                          <p:val>
                                            <p:strVal val="#ppt_x"/>
                                          </p:val>
                                        </p:tav>
                                      </p:tavLst>
                                    </p:anim>
                                    <p:anim calcmode="lin" valueType="num">
                                      <p:cBhvr additive="base">
                                        <p:cTn id="8" dur="500" fill="hold"/>
                                        <p:tgtEl>
                                          <p:spTgt spid="164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420"/>
                                        </p:tgtEl>
                                        <p:attrNameLst>
                                          <p:attrName>style.visibility</p:attrName>
                                        </p:attrNameLst>
                                      </p:cBhvr>
                                      <p:to>
                                        <p:strVal val="visible"/>
                                      </p:to>
                                    </p:set>
                                    <p:anim calcmode="lin" valueType="num">
                                      <p:cBhvr additive="base">
                                        <p:cTn id="13" dur="500" fill="hold"/>
                                        <p:tgtEl>
                                          <p:spTgt spid="16420"/>
                                        </p:tgtEl>
                                        <p:attrNameLst>
                                          <p:attrName>ppt_x</p:attrName>
                                        </p:attrNameLst>
                                      </p:cBhvr>
                                      <p:tavLst>
                                        <p:tav tm="0">
                                          <p:val>
                                            <p:strVal val="0-#ppt_w/2"/>
                                          </p:val>
                                        </p:tav>
                                        <p:tav tm="100000">
                                          <p:val>
                                            <p:strVal val="#ppt_x"/>
                                          </p:val>
                                        </p:tav>
                                      </p:tavLst>
                                    </p:anim>
                                    <p:anim calcmode="lin" valueType="num">
                                      <p:cBhvr additive="base">
                                        <p:cTn id="14" dur="500" fill="hold"/>
                                        <p:tgtEl>
                                          <p:spTgt spid="1642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1" nodeType="clickEffect">
                                  <p:stCondLst>
                                    <p:cond delay="0"/>
                                  </p:stCondLst>
                                  <p:childTnLst>
                                    <p:set>
                                      <p:cBhvr>
                                        <p:cTn id="18" dur="1" fill="hold">
                                          <p:stCondLst>
                                            <p:cond delay="0"/>
                                          </p:stCondLst>
                                        </p:cTn>
                                        <p:tgtEl>
                                          <p:spTgt spid="16421"/>
                                        </p:tgtEl>
                                        <p:attrNameLst>
                                          <p:attrName>style.visibility</p:attrName>
                                        </p:attrNameLst>
                                      </p:cBhvr>
                                      <p:to>
                                        <p:strVal val="visible"/>
                                      </p:to>
                                    </p:set>
                                    <p:anim calcmode="lin" valueType="num">
                                      <p:cBhvr additive="base">
                                        <p:cTn id="19" dur="500" fill="hold"/>
                                        <p:tgtEl>
                                          <p:spTgt spid="16421"/>
                                        </p:tgtEl>
                                        <p:attrNameLst>
                                          <p:attrName>ppt_x</p:attrName>
                                        </p:attrNameLst>
                                      </p:cBhvr>
                                      <p:tavLst>
                                        <p:tav tm="0">
                                          <p:val>
                                            <p:strVal val="0-#ppt_w/2"/>
                                          </p:val>
                                        </p:tav>
                                        <p:tav tm="100000">
                                          <p:val>
                                            <p:strVal val="#ppt_x"/>
                                          </p:val>
                                        </p:tav>
                                      </p:tavLst>
                                    </p:anim>
                                    <p:anim calcmode="lin" valueType="num">
                                      <p:cBhvr additive="base">
                                        <p:cTn id="20" dur="500" fill="hold"/>
                                        <p:tgtEl>
                                          <p:spTgt spid="1642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himes.wav"/>
                                        </p:tgtEl>
                                      </p:cMediaNode>
                                    </p:audio>
                                  </p:sub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2" nodeType="clickEffect">
                                  <p:stCondLst>
                                    <p:cond delay="0"/>
                                  </p:stCondLst>
                                  <p:childTnLst>
                                    <p:set>
                                      <p:cBhvr>
                                        <p:cTn id="24" dur="1" fill="hold">
                                          <p:stCondLst>
                                            <p:cond delay="0"/>
                                          </p:stCondLst>
                                        </p:cTn>
                                        <p:tgtEl>
                                          <p:spTgt spid="16422"/>
                                        </p:tgtEl>
                                        <p:attrNameLst>
                                          <p:attrName>style.visibility</p:attrName>
                                        </p:attrNameLst>
                                      </p:cBhvr>
                                      <p:to>
                                        <p:strVal val="visible"/>
                                      </p:to>
                                    </p:set>
                                    <p:animEffect transition="in" filter="checkerboard(across)">
                                      <p:cBhvr>
                                        <p:cTn id="25" dur="500"/>
                                        <p:tgtEl>
                                          <p:spTgt spid="16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20" grpId="0"/>
      <p:bldP spid="16421" grpId="1"/>
      <p:bldP spid="16422" grpId="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388" y="836613"/>
            <a:ext cx="8604250" cy="1439862"/>
          </a:xfrm>
        </p:spPr>
        <p:txBody>
          <a:bodyPr>
            <a:normAutofit fontScale="90000"/>
          </a:bodyPr>
          <a:lstStyle/>
          <a:p>
            <a:pPr algn="l"/>
            <a:r>
              <a:rPr lang="zh-CN" altLang="en-US" sz="3200" b="1" dirty="0" smtClean="0">
                <a:solidFill>
                  <a:srgbClr val="FF0000"/>
                </a:solidFill>
              </a:rPr>
              <a:t>三</a:t>
            </a:r>
            <a:r>
              <a:rPr lang="zh-CN" altLang="en-US" sz="3200" b="1" dirty="0">
                <a:solidFill>
                  <a:srgbClr val="FF0000"/>
                </a:solidFill>
              </a:rPr>
              <a:t>角形内角的一边与另一边的反向延长线所组成的角，叫做三角形的外角．（</a:t>
            </a:r>
            <a:r>
              <a:rPr lang="en-US" altLang="zh-CN" sz="3200" b="1" dirty="0">
                <a:solidFill>
                  <a:srgbClr val="FF0000"/>
                </a:solidFill>
              </a:rPr>
              <a:t>exterior  angle</a:t>
            </a:r>
            <a:r>
              <a:rPr lang="zh-CN" altLang="en-US" sz="3200" b="1" dirty="0">
                <a:solidFill>
                  <a:srgbClr val="FF0000"/>
                </a:solidFill>
              </a:rPr>
              <a:t>）</a:t>
            </a:r>
            <a:endParaRPr lang="zh-CN" altLang="en-US" sz="4000" dirty="0">
              <a:solidFill>
                <a:srgbClr val="FF0000"/>
              </a:solidFill>
            </a:endParaRPr>
          </a:p>
        </p:txBody>
      </p:sp>
      <p:sp>
        <p:nvSpPr>
          <p:cNvPr id="17411" name="Rectangle 3"/>
          <p:cNvSpPr>
            <a:spLocks noGrp="1" noChangeArrowheads="1"/>
          </p:cNvSpPr>
          <p:nvPr>
            <p:ph idx="1"/>
          </p:nvPr>
        </p:nvSpPr>
        <p:spPr>
          <a:xfrm>
            <a:off x="755650" y="2546350"/>
            <a:ext cx="6119813" cy="944563"/>
          </a:xfrm>
        </p:spPr>
        <p:txBody>
          <a:bodyPr>
            <a:normAutofit fontScale="62500" lnSpcReduction="20000"/>
          </a:bodyPr>
          <a:lstStyle/>
          <a:p>
            <a:pPr>
              <a:lnSpc>
                <a:spcPct val="80000"/>
              </a:lnSpc>
            </a:pPr>
            <a:r>
              <a:rPr lang="zh-CN" altLang="en-US" b="1"/>
              <a:t>如图∠</a:t>
            </a:r>
            <a:r>
              <a:rPr lang="en-US" altLang="zh-CN" b="1" i="1">
                <a:latin typeface="Times New Roman" panose="02020603050405020304" pitchFamily="18" charset="0"/>
              </a:rPr>
              <a:t>ACD</a:t>
            </a:r>
            <a:r>
              <a:rPr lang="en-US" altLang="zh-CN" b="1"/>
              <a:t>,∠</a:t>
            </a:r>
            <a:r>
              <a:rPr lang="en-US" altLang="zh-CN" b="1" i="1">
                <a:latin typeface="Times New Roman" panose="02020603050405020304" pitchFamily="18" charset="0"/>
              </a:rPr>
              <a:t>CBN</a:t>
            </a:r>
            <a:r>
              <a:rPr lang="zh-CN" altLang="en-US" b="1"/>
              <a:t>和∠</a:t>
            </a:r>
            <a:r>
              <a:rPr lang="en-US" altLang="zh-CN" b="1" i="1">
                <a:latin typeface="Times New Roman" panose="02020603050405020304" pitchFamily="18" charset="0"/>
              </a:rPr>
              <a:t>BAG</a:t>
            </a:r>
            <a:r>
              <a:rPr lang="zh-CN" altLang="en-US" b="1"/>
              <a:t>都  是△</a:t>
            </a:r>
            <a:r>
              <a:rPr lang="en-US" altLang="zh-CN" b="1" i="1">
                <a:latin typeface="Times New Roman" panose="02020603050405020304" pitchFamily="18" charset="0"/>
              </a:rPr>
              <a:t>ABC</a:t>
            </a:r>
            <a:r>
              <a:rPr lang="en-US" altLang="zh-CN" b="1"/>
              <a:t>  </a:t>
            </a:r>
            <a:r>
              <a:rPr lang="zh-CN" altLang="en-US" b="1"/>
              <a:t>的外角</a:t>
            </a:r>
            <a:r>
              <a:rPr lang="en-US" altLang="zh-CN" b="1"/>
              <a:t>.</a:t>
            </a:r>
          </a:p>
          <a:p>
            <a:pPr>
              <a:lnSpc>
                <a:spcPct val="80000"/>
              </a:lnSpc>
              <a:buFontTx/>
              <a:buNone/>
            </a:pPr>
            <a:endParaRPr lang="en-US" altLang="zh-CN" b="1"/>
          </a:p>
          <a:p>
            <a:pPr>
              <a:lnSpc>
                <a:spcPct val="80000"/>
              </a:lnSpc>
            </a:pPr>
            <a:endParaRPr lang="en-US" altLang="zh-CN" sz="800"/>
          </a:p>
          <a:p>
            <a:pPr>
              <a:lnSpc>
                <a:spcPct val="80000"/>
              </a:lnSpc>
            </a:pPr>
            <a:endParaRPr lang="en-US" altLang="zh-CN" sz="800"/>
          </a:p>
          <a:p>
            <a:pPr>
              <a:lnSpc>
                <a:spcPct val="80000"/>
              </a:lnSpc>
              <a:buFontTx/>
              <a:buNone/>
            </a:pPr>
            <a:r>
              <a:rPr lang="en-US" altLang="zh-CN" sz="800"/>
              <a:t>   </a:t>
            </a:r>
          </a:p>
        </p:txBody>
      </p:sp>
      <p:pic>
        <p:nvPicPr>
          <p:cNvPr id="17412" name="Picture 4"/>
          <p:cNvPicPr>
            <a:picLocks noChangeAspect="1" noChangeArrowheads="1"/>
          </p:cNvPicPr>
          <p:nvPr/>
        </p:nvPicPr>
        <p:blipFill>
          <a:blip r:embed="rId3"/>
          <a:stretch>
            <a:fillRect/>
          </a:stretch>
        </p:blipFill>
        <p:spPr bwMode="auto">
          <a:xfrm>
            <a:off x="5508625" y="2997200"/>
            <a:ext cx="3286125" cy="1981200"/>
          </a:xfrm>
          <a:prstGeom prst="rect">
            <a:avLst/>
          </a:prstGeom>
          <a:noFill/>
          <a:extLst>
            <a:ext uri="{909E8E84-426E-40DD-AFC4-6F175D3DCCD1}">
              <a14:hiddenFill xmlns:a14="http://schemas.microsoft.com/office/drawing/2010/main">
                <a:solidFill>
                  <a:srgbClr val="FFFFFF"/>
                </a:solidFill>
              </a14:hiddenFill>
            </a:ext>
          </a:extLst>
        </p:spPr>
      </p:pic>
      <p:sp>
        <p:nvSpPr>
          <p:cNvPr id="17413" name="Text Box 5"/>
          <p:cNvSpPr txBox="1">
            <a:spLocks noChangeArrowheads="1"/>
          </p:cNvSpPr>
          <p:nvPr/>
        </p:nvSpPr>
        <p:spPr bwMode="auto">
          <a:xfrm>
            <a:off x="539750" y="3716338"/>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400" b="1">
                <a:solidFill>
                  <a:srgbClr val="000000"/>
                </a:solidFill>
              </a:rPr>
              <a:t>解答下列问题</a:t>
            </a:r>
          </a:p>
        </p:txBody>
      </p:sp>
      <p:sp>
        <p:nvSpPr>
          <p:cNvPr id="17414" name="Text Box 6"/>
          <p:cNvSpPr txBox="1">
            <a:spLocks noChangeArrowheads="1"/>
          </p:cNvSpPr>
          <p:nvPr/>
        </p:nvSpPr>
        <p:spPr bwMode="auto">
          <a:xfrm>
            <a:off x="250825" y="4437063"/>
            <a:ext cx="46815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b="1">
                <a:solidFill>
                  <a:srgbClr val="000000"/>
                </a:solidFill>
              </a:rPr>
              <a:t>1</a:t>
            </a:r>
            <a:r>
              <a:rPr lang="zh-CN" altLang="en-US" b="1">
                <a:solidFill>
                  <a:srgbClr val="000000"/>
                </a:solidFill>
              </a:rPr>
              <a:t>、∠</a:t>
            </a:r>
            <a:r>
              <a:rPr lang="en-US" altLang="zh-CN" b="1" i="1">
                <a:solidFill>
                  <a:srgbClr val="000000"/>
                </a:solidFill>
                <a:latin typeface="Times New Roman" panose="02020603050405020304" pitchFamily="18" charset="0"/>
              </a:rPr>
              <a:t>DCF</a:t>
            </a:r>
            <a:r>
              <a:rPr lang="zh-CN" altLang="en-US" b="1">
                <a:solidFill>
                  <a:srgbClr val="000000"/>
                </a:solidFill>
              </a:rPr>
              <a:t>是△</a:t>
            </a:r>
            <a:r>
              <a:rPr lang="en-US" altLang="zh-CN" b="1" i="1">
                <a:solidFill>
                  <a:srgbClr val="000000"/>
                </a:solidFill>
                <a:latin typeface="Times New Roman" panose="02020603050405020304" pitchFamily="18" charset="0"/>
              </a:rPr>
              <a:t>ABC</a:t>
            </a:r>
            <a:r>
              <a:rPr lang="zh-CN" altLang="en-US" b="1">
                <a:solidFill>
                  <a:srgbClr val="000000"/>
                </a:solidFill>
              </a:rPr>
              <a:t>的外角吗？为什么？</a:t>
            </a:r>
          </a:p>
        </p:txBody>
      </p:sp>
      <p:sp>
        <p:nvSpPr>
          <p:cNvPr id="17415" name="Text Box 7"/>
          <p:cNvSpPr txBox="1">
            <a:spLocks noChangeArrowheads="1"/>
          </p:cNvSpPr>
          <p:nvPr/>
        </p:nvSpPr>
        <p:spPr bwMode="auto">
          <a:xfrm>
            <a:off x="250825" y="4868863"/>
            <a:ext cx="38877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b="1">
                <a:solidFill>
                  <a:srgbClr val="000000"/>
                </a:solidFill>
              </a:rPr>
              <a:t>2</a:t>
            </a:r>
            <a:r>
              <a:rPr lang="zh-CN" altLang="en-US" b="1">
                <a:solidFill>
                  <a:srgbClr val="000000"/>
                </a:solidFill>
              </a:rPr>
              <a:t>、 △</a:t>
            </a:r>
            <a:r>
              <a:rPr lang="en-US" altLang="zh-CN" b="1">
                <a:solidFill>
                  <a:srgbClr val="000000"/>
                </a:solidFill>
                <a:latin typeface="Times New Roman" panose="02020603050405020304" pitchFamily="18" charset="0"/>
              </a:rPr>
              <a:t>ABC</a:t>
            </a:r>
            <a:r>
              <a:rPr lang="zh-CN" altLang="en-US" b="1">
                <a:solidFill>
                  <a:srgbClr val="000000"/>
                </a:solidFill>
              </a:rPr>
              <a:t>有几个外角？</a:t>
            </a:r>
          </a:p>
        </p:txBody>
      </p:sp>
      <p:sp>
        <p:nvSpPr>
          <p:cNvPr id="17416" name="Text Box 8"/>
          <p:cNvSpPr txBox="1">
            <a:spLocks noChangeArrowheads="1"/>
          </p:cNvSpPr>
          <p:nvPr/>
        </p:nvSpPr>
        <p:spPr bwMode="auto">
          <a:xfrm>
            <a:off x="250825" y="5373688"/>
            <a:ext cx="3070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b="1">
                <a:solidFill>
                  <a:srgbClr val="000000"/>
                </a:solidFill>
              </a:rPr>
              <a:t>3</a:t>
            </a:r>
            <a:r>
              <a:rPr lang="zh-CN" altLang="en-US" b="1">
                <a:solidFill>
                  <a:srgbClr val="000000"/>
                </a:solidFill>
              </a:rPr>
              <a:t>、写出△</a:t>
            </a:r>
            <a:r>
              <a:rPr lang="en-US" altLang="zh-CN" b="1" i="1">
                <a:solidFill>
                  <a:srgbClr val="000000"/>
                </a:solidFill>
                <a:latin typeface="Times New Roman" panose="02020603050405020304" pitchFamily="18" charset="0"/>
              </a:rPr>
              <a:t>ABC</a:t>
            </a:r>
            <a:r>
              <a:rPr lang="zh-CN" altLang="en-US" b="1">
                <a:solidFill>
                  <a:srgbClr val="000000"/>
                </a:solidFill>
              </a:rPr>
              <a:t>所有的外角。</a:t>
            </a:r>
          </a:p>
        </p:txBody>
      </p:sp>
      <p:sp>
        <p:nvSpPr>
          <p:cNvPr id="17418" name="Text Box 10"/>
          <p:cNvSpPr txBox="1">
            <a:spLocks noChangeArrowheads="1"/>
          </p:cNvSpPr>
          <p:nvPr/>
        </p:nvSpPr>
        <p:spPr bwMode="auto">
          <a:xfrm>
            <a:off x="1042988" y="6092825"/>
            <a:ext cx="2736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zh-CN" altLang="zh-CN" b="1">
              <a:solidFill>
                <a:srgbClr val="000000"/>
              </a:solidFill>
            </a:endParaRPr>
          </a:p>
        </p:txBody>
      </p:sp>
      <p:sp>
        <p:nvSpPr>
          <p:cNvPr id="17419" name="Text Box 11"/>
          <p:cNvSpPr txBox="1">
            <a:spLocks noChangeArrowheads="1"/>
          </p:cNvSpPr>
          <p:nvPr/>
        </p:nvSpPr>
        <p:spPr bwMode="auto">
          <a:xfrm>
            <a:off x="323850" y="5876925"/>
            <a:ext cx="6229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20000"/>
              </a:spcBef>
              <a:spcAft>
                <a:spcPct val="0"/>
              </a:spcAft>
            </a:pPr>
            <a:r>
              <a:rPr lang="en-US" altLang="zh-CN" b="1">
                <a:solidFill>
                  <a:srgbClr val="000000"/>
                </a:solidFill>
              </a:rPr>
              <a:t>4</a:t>
            </a:r>
            <a:r>
              <a:rPr lang="zh-CN" altLang="en-US" b="1">
                <a:solidFill>
                  <a:srgbClr val="000000"/>
                </a:solidFill>
              </a:rPr>
              <a:t>、做课本 </a:t>
            </a:r>
            <a:r>
              <a:rPr lang="en-US" altLang="zh-CN" b="1" i="1">
                <a:solidFill>
                  <a:srgbClr val="000000"/>
                </a:solidFill>
                <a:latin typeface="Times New Roman" panose="02020603050405020304" pitchFamily="18" charset="0"/>
              </a:rPr>
              <a:t>p</a:t>
            </a:r>
            <a:r>
              <a:rPr lang="en-US" altLang="zh-CN" b="1">
                <a:solidFill>
                  <a:srgbClr val="000000"/>
                </a:solidFill>
              </a:rPr>
              <a:t>146</a:t>
            </a:r>
            <a:r>
              <a:rPr lang="zh-CN" altLang="en-US" b="1">
                <a:solidFill>
                  <a:srgbClr val="000000"/>
                </a:solidFill>
              </a:rPr>
              <a:t>练习第</a:t>
            </a:r>
            <a:r>
              <a:rPr lang="en-US" altLang="zh-CN" b="1">
                <a:solidFill>
                  <a:srgbClr val="000000"/>
                </a:solidFill>
              </a:rPr>
              <a:t>1</a:t>
            </a:r>
            <a:r>
              <a:rPr lang="zh-CN" altLang="en-US" b="1">
                <a:solidFill>
                  <a:srgbClr val="000000"/>
                </a:solidFill>
              </a:rPr>
              <a:t>题（</a:t>
            </a:r>
            <a:r>
              <a:rPr lang="en-US" altLang="zh-CN" b="1">
                <a:solidFill>
                  <a:srgbClr val="000000"/>
                </a:solidFill>
              </a:rPr>
              <a:t>2</a:t>
            </a:r>
            <a:r>
              <a:rPr lang="zh-CN" altLang="en-US" b="1">
                <a:solidFill>
                  <a:srgbClr val="000000"/>
                </a:solidFill>
              </a:rPr>
              <a:t>）（</a:t>
            </a:r>
            <a:r>
              <a:rPr lang="en-US" altLang="zh-CN" b="1">
                <a:solidFill>
                  <a:srgbClr val="000000"/>
                </a:solidFill>
              </a:rPr>
              <a:t>3</a:t>
            </a:r>
            <a:r>
              <a:rPr lang="zh-CN" altLang="en-US" b="1">
                <a:solidFill>
                  <a:srgbClr val="000000"/>
                </a:solidFill>
              </a:rPr>
              <a:t>）小题。</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linds(horizontal)">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box(in)">
                                      <p:cBhvr>
                                        <p:cTn id="12" dur="500"/>
                                        <p:tgtEl>
                                          <p:spTgt spid="174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1" nodeType="clickEffect">
                                  <p:stCondLst>
                                    <p:cond delay="0"/>
                                  </p:stCondLst>
                                  <p:childTnLst>
                                    <p:set>
                                      <p:cBhvr>
                                        <p:cTn id="16" dur="1" fill="hold">
                                          <p:stCondLst>
                                            <p:cond delay="0"/>
                                          </p:stCondLst>
                                        </p:cTn>
                                        <p:tgtEl>
                                          <p:spTgt spid="17411">
                                            <p:txEl>
                                              <p:pRg st="0" end="0"/>
                                            </p:txEl>
                                          </p:spTgt>
                                        </p:tgtEl>
                                        <p:attrNameLst>
                                          <p:attrName>style.visibility</p:attrName>
                                        </p:attrNameLst>
                                      </p:cBhvr>
                                      <p:to>
                                        <p:strVal val="visible"/>
                                      </p:to>
                                    </p:set>
                                    <p:animEffect transition="in" filter="box(in)">
                                      <p:cBhvr>
                                        <p:cTn id="17" dur="500"/>
                                        <p:tgtEl>
                                          <p:spTgt spid="174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1"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box(in)">
                                      <p:cBhvr>
                                        <p:cTn id="22" dur="500"/>
                                        <p:tgtEl>
                                          <p:spTgt spid="174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2" nodeType="clickEffect">
                                  <p:stCondLst>
                                    <p:cond delay="0"/>
                                  </p:stCondLst>
                                  <p:childTnLst>
                                    <p:set>
                                      <p:cBhvr>
                                        <p:cTn id="26" dur="1" fill="hold">
                                          <p:stCondLst>
                                            <p:cond delay="0"/>
                                          </p:stCondLst>
                                        </p:cTn>
                                        <p:tgtEl>
                                          <p:spTgt spid="17413"/>
                                        </p:tgtEl>
                                        <p:attrNameLst>
                                          <p:attrName>style.visibility</p:attrName>
                                        </p:attrNameLst>
                                      </p:cBhvr>
                                      <p:to>
                                        <p:strVal val="visible"/>
                                      </p:to>
                                    </p:set>
                                    <p:animEffect transition="in" filter="box(in)">
                                      <p:cBhvr>
                                        <p:cTn id="27" dur="500"/>
                                        <p:tgtEl>
                                          <p:spTgt spid="17413"/>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3" nodeType="clickEffect">
                                  <p:stCondLst>
                                    <p:cond delay="0"/>
                                  </p:stCondLst>
                                  <p:childTnLst>
                                    <p:set>
                                      <p:cBhvr>
                                        <p:cTn id="31" dur="1" fill="hold">
                                          <p:stCondLst>
                                            <p:cond delay="0"/>
                                          </p:stCondLst>
                                        </p:cTn>
                                        <p:tgtEl>
                                          <p:spTgt spid="17414"/>
                                        </p:tgtEl>
                                        <p:attrNameLst>
                                          <p:attrName>style.visibility</p:attrName>
                                        </p:attrNameLst>
                                      </p:cBhvr>
                                      <p:to>
                                        <p:strVal val="visible"/>
                                      </p:to>
                                    </p:set>
                                    <p:animEffect transition="in" filter="checkerboard(across)">
                                      <p:cBhvr>
                                        <p:cTn id="32" dur="500"/>
                                        <p:tgtEl>
                                          <p:spTgt spid="17414"/>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4" nodeType="clickEffect">
                                  <p:stCondLst>
                                    <p:cond delay="0"/>
                                  </p:stCondLst>
                                  <p:childTnLst>
                                    <p:set>
                                      <p:cBhvr>
                                        <p:cTn id="36" dur="1" fill="hold">
                                          <p:stCondLst>
                                            <p:cond delay="0"/>
                                          </p:stCondLst>
                                        </p:cTn>
                                        <p:tgtEl>
                                          <p:spTgt spid="17415"/>
                                        </p:tgtEl>
                                        <p:attrNameLst>
                                          <p:attrName>style.visibility</p:attrName>
                                        </p:attrNameLst>
                                      </p:cBhvr>
                                      <p:to>
                                        <p:strVal val="visible"/>
                                      </p:to>
                                    </p:set>
                                    <p:animEffect transition="in" filter="slide(fromBottom)">
                                      <p:cBhvr>
                                        <p:cTn id="37" dur="500"/>
                                        <p:tgtEl>
                                          <p:spTgt spid="1741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7416">
                                            <p:txEl>
                                              <p:pRg st="0" end="0"/>
                                            </p:txEl>
                                          </p:spTgt>
                                        </p:tgtEl>
                                        <p:attrNameLst>
                                          <p:attrName>style.visibility</p:attrName>
                                        </p:attrNameLst>
                                      </p:cBhvr>
                                      <p:to>
                                        <p:strVal val="visible"/>
                                      </p:to>
                                    </p:set>
                                    <p:animEffect transition="in" filter="dissolve">
                                      <p:cBhvr>
                                        <p:cTn id="42" dur="500"/>
                                        <p:tgtEl>
                                          <p:spTgt spid="1741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5" nodeType="clickEffect">
                                  <p:stCondLst>
                                    <p:cond delay="0"/>
                                  </p:stCondLst>
                                  <p:childTnLst>
                                    <p:set>
                                      <p:cBhvr>
                                        <p:cTn id="46" dur="1" fill="hold">
                                          <p:stCondLst>
                                            <p:cond delay="0"/>
                                          </p:stCondLst>
                                        </p:cTn>
                                        <p:tgtEl>
                                          <p:spTgt spid="17419"/>
                                        </p:tgtEl>
                                        <p:attrNameLst>
                                          <p:attrName>style.visibility</p:attrName>
                                        </p:attrNameLst>
                                      </p:cBhvr>
                                      <p:to>
                                        <p:strVal val="visible"/>
                                      </p:to>
                                    </p:set>
                                    <p:animEffect transition="in" filter="dissolve">
                                      <p:cBhvr>
                                        <p:cTn id="47" dur="500"/>
                                        <p:tgtEl>
                                          <p:spTgt spid="17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1" uiExpand="1" build="p"/>
      <p:bldP spid="17413" grpId="2"/>
      <p:bldP spid="17414" grpId="3"/>
      <p:bldP spid="17415" grpId="4"/>
      <p:bldP spid="17419" grpId="5"/>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17.06.20"/>
  <p:tag name="AS_TITLE" val="Aspose.Slides for Java"/>
  <p:tag name="AS_VERSION" val="17.6"/>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WW.2PPT.COM&#10;">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Arial"/>
        <a:cs typeface="Arial"/>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mbria"/>
        <a:ea typeface="Arial"/>
        <a:cs typeface="Arial"/>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1132</Words>
  <Application>Microsoft Office PowerPoint</Application>
  <PresentationFormat>全屏显示(4:3)</PresentationFormat>
  <Paragraphs>162</Paragraphs>
  <Slides>17</Slides>
  <Notes>2</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17</vt:i4>
      </vt:variant>
    </vt:vector>
  </HeadingPairs>
  <TitlesOfParts>
    <vt:vector size="36" baseType="lpstr">
      <vt:lpstr>华文彩云</vt:lpstr>
      <vt:lpstr>华文行楷</vt:lpstr>
      <vt:lpstr>华文楷体</vt:lpstr>
      <vt:lpstr>华文新魏</vt:lpstr>
      <vt:lpstr>隶书</vt:lpstr>
      <vt:lpstr>宋体</vt:lpstr>
      <vt:lpstr>微软雅黑</vt:lpstr>
      <vt:lpstr>Arial</vt:lpstr>
      <vt:lpstr>Arial Narrow</vt:lpstr>
      <vt:lpstr>Calibri</vt:lpstr>
      <vt:lpstr>Cambria</vt:lpstr>
      <vt:lpstr>Maiandra GD</vt:lpstr>
      <vt:lpstr>Symbol</vt:lpstr>
      <vt:lpstr>Tahoma</vt:lpstr>
      <vt:lpstr>Times New Roman</vt:lpstr>
      <vt:lpstr>Verdana</vt:lpstr>
      <vt:lpstr>Wingdings</vt:lpstr>
      <vt:lpstr>Wingdings 2</vt:lpstr>
      <vt:lpstr>WWW.2PPT.COM
</vt:lpstr>
      <vt:lpstr>PowerPoint 演示文稿</vt:lpstr>
      <vt:lpstr>学习目标：</vt:lpstr>
      <vt:lpstr>下面请大家仔细观察图片，看看  它们是由哪些基本图形组成？</vt:lpstr>
      <vt:lpstr>观察下面的屋顶框架图</vt:lpstr>
      <vt:lpstr>你能回答吗？</vt:lpstr>
      <vt:lpstr>注意：</vt:lpstr>
      <vt:lpstr>如果我说三角形有三要素,你能猜出是哪三要素吗?</vt:lpstr>
      <vt:lpstr>练一练</vt:lpstr>
      <vt:lpstr>三角形内角的一边与另一边的反向延长线所组成的角，叫做三角形的外角．（exterior  angle）</vt:lpstr>
      <vt:lpstr>交流与发现</vt:lpstr>
      <vt:lpstr>三角形按边分类</vt:lpstr>
      <vt:lpstr>自主学习课本P145—P146到本节结束</vt:lpstr>
      <vt:lpstr>直角三角形</vt:lpstr>
      <vt:lpstr>三角形按角分类</vt:lpstr>
      <vt:lpstr>学习了本节课你有哪些收获？</vt:lpstr>
      <vt:lpstr>当堂检测</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cp:lastPrinted>2020-12-19T16:29:00Z</cp:lastPrinted>
  <dcterms:created xsi:type="dcterms:W3CDTF">2020-12-19T16:29:00Z</dcterms:created>
  <dcterms:modified xsi:type="dcterms:W3CDTF">2023-01-17T00:25:44Z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2305F7727ABC419D8C64A49A06146FAB</vt:lpwstr>
  </property>
  <property fmtid="{D5CDD505-2E9C-101B-9397-08002B2CF9AE}" pid="7" name="KSOProductBuildVer">
    <vt:lpwstr>2052-11.1.0.11194</vt:lpwstr>
  </property>
  <property fmtid="{A09F084E-AD41-489F-8076-AA5BE3082BCA}" pid="100">
    <vt:ui4>5</vt:ui4>
  </property>
  <property fmtid="{64440492-4C8B-11D1-8B70-080036B11A03}" pid="11">
    <vt:lpwstr>www.2ppt.com-爱PPT提供资源下载</vt:lpwstr>
  </property>
</Properties>
</file>