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8" r:id="rId4"/>
    <p:sldId id="259" r:id="rId5"/>
    <p:sldId id="265" r:id="rId6"/>
    <p:sldId id="267" r:id="rId7"/>
    <p:sldId id="260" r:id="rId8"/>
    <p:sldId id="268" r:id="rId9"/>
    <p:sldId id="269" r:id="rId10"/>
    <p:sldId id="270" r:id="rId11"/>
    <p:sldId id="271" r:id="rId12"/>
    <p:sldId id="272" r:id="rId13"/>
    <p:sldId id="261" r:id="rId14"/>
    <p:sldId id="273" r:id="rId15"/>
    <p:sldId id="275" r:id="rId16"/>
    <p:sldId id="274" r:id="rId17"/>
    <p:sldId id="263" r:id="rId18"/>
    <p:sldId id="277" r:id="rId19"/>
    <p:sldId id="262" r:id="rId20"/>
    <p:sldId id="278" r:id="rId21"/>
    <p:sldId id="280" r:id="rId22"/>
    <p:sldId id="283" r:id="rId23"/>
    <p:sldId id="264" r:id="rId24"/>
    <p:sldId id="279" r:id="rId25"/>
    <p:sldId id="281" r:id="rId26"/>
    <p:sldId id="282" r:id="rId27"/>
    <p:sldId id="257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4660"/>
  </p:normalViewPr>
  <p:slideViewPr>
    <p:cSldViewPr snapToGrid="0">
      <p:cViewPr>
        <p:scale>
          <a:sx n="75" d="100"/>
          <a:sy n="75" d="100"/>
        </p:scale>
        <p:origin x="-1752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90EF1-00DF-43FE-ADA3-727E7186162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085DC-8731-4CE4-8977-C9F7A186C7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464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B641A-DC9A-4FA7-81F6-8A62FE9148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618"/>
            <a:ext cx="12192000" cy="68533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25472" y="-392282"/>
            <a:ext cx="6054528" cy="60545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620645" y="2989384"/>
            <a:ext cx="4571355" cy="3868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15" name="副标题 2"/>
          <p:cNvSpPr>
            <a:spLocks noGrp="1"/>
          </p:cNvSpPr>
          <p:nvPr>
            <p:ph type="subTitle" idx="1"/>
          </p:nvPr>
        </p:nvSpPr>
        <p:spPr>
          <a:xfrm>
            <a:off x="419518" y="2634982"/>
            <a:ext cx="1153234" cy="3973463"/>
          </a:xfrm>
        </p:spPr>
        <p:txBody>
          <a:bodyPr vert="eaVert">
            <a:noAutofit/>
          </a:bodyPr>
          <a:lstStyle/>
          <a:p>
            <a:r>
              <a:rPr lang="zh-CN" altLang="en-US" sz="4000" dirty="0">
                <a:solidFill>
                  <a:srgbClr val="39A198"/>
                </a:solidFill>
                <a:cs typeface="+mn-ea"/>
                <a:sym typeface="+mn-lt"/>
              </a:rPr>
              <a:t>二十四节气之小暑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6408" y="140677"/>
            <a:ext cx="3430112" cy="738554"/>
            <a:chOff x="56408" y="140677"/>
            <a:chExt cx="343011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小暑的习俗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06315" y="1035148"/>
            <a:ext cx="10779369" cy="5471159"/>
            <a:chOff x="706315" y="1035148"/>
            <a:chExt cx="10779369" cy="5471159"/>
          </a:xfrm>
        </p:grpSpPr>
        <p:sp>
          <p:nvSpPr>
            <p:cNvPr id="4" name="矩形 3"/>
            <p:cNvSpPr/>
            <p:nvPr/>
          </p:nvSpPr>
          <p:spPr>
            <a:xfrm>
              <a:off x="926122" y="1753969"/>
              <a:ext cx="10207870" cy="4662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俗话说“热在三伏”，小暑过后就进入伏天。伏，即伏藏的意思，所以人们应当少外出以避暑气。饮食上，人们会吃清凉消暑的食品，以度过炎热的伏天。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入伏之时，刚好是我国小麦生产区麦收不足一个月的时候，家家麦满仓，而到了伏天人们精神委顿，食欲不佳，饺子却是传统食品中开胃解馋的佳品，所以人们用新磨的面粉包饺子，或者吃顿新白面做的面条，就有了“头伏饺子二伏面，三伏烙饼摊鸡蛋”的说法。在山东，有的地方吃生黄瓜和煮鸡蛋来治苦夏，入伏的早晨吃鸡蛋，不吃别的食物。</a:t>
              </a:r>
              <a:endParaRPr lang="en-US" altLang="zh-CN">
                <a:cs typeface="+mn-ea"/>
                <a:sym typeface="+mn-lt"/>
              </a:endParaRPr>
            </a:p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据考证，伏日吃面习俗出现在三国时期。</a:t>
              </a:r>
              <a:r>
                <a:rPr lang="en-US" altLang="zh-CN">
                  <a:cs typeface="+mn-ea"/>
                  <a:sym typeface="+mn-lt"/>
                </a:rPr>
                <a:t>《</a:t>
              </a:r>
              <a:r>
                <a:rPr lang="zh-CN" altLang="en-US">
                  <a:cs typeface="+mn-ea"/>
                  <a:sym typeface="+mn-lt"/>
                </a:rPr>
                <a:t>魏氏春秋</a:t>
              </a:r>
              <a:r>
                <a:rPr lang="en-US" altLang="zh-CN">
                  <a:cs typeface="+mn-ea"/>
                  <a:sym typeface="+mn-lt"/>
                </a:rPr>
                <a:t>》</a:t>
              </a:r>
              <a:r>
                <a:rPr lang="zh-CN" altLang="en-US">
                  <a:cs typeface="+mn-ea"/>
                  <a:sym typeface="+mn-lt"/>
                </a:rPr>
                <a:t>记载：“伏日食汤饼，取巾拭汗，面色皎然”，这里的汤饼就是热汤面。</a:t>
              </a:r>
              <a:r>
                <a:rPr lang="en-US" altLang="zh-CN">
                  <a:cs typeface="+mn-ea"/>
                  <a:sym typeface="+mn-lt"/>
                </a:rPr>
                <a:t>《</a:t>
              </a:r>
              <a:r>
                <a:rPr lang="zh-CN" altLang="en-US">
                  <a:cs typeface="+mn-ea"/>
                  <a:sym typeface="+mn-lt"/>
                </a:rPr>
                <a:t>荆楚岁时记</a:t>
              </a:r>
              <a:r>
                <a:rPr lang="en-US" altLang="zh-CN">
                  <a:cs typeface="+mn-ea"/>
                  <a:sym typeface="+mn-lt"/>
                </a:rPr>
                <a:t>》</a:t>
              </a:r>
              <a:r>
                <a:rPr lang="zh-CN" altLang="en-US">
                  <a:cs typeface="+mn-ea"/>
                  <a:sym typeface="+mn-lt"/>
                </a:rPr>
                <a:t>中说：“六月伏日食汤饼，名为辟恶。”五月是恶月，六月与五月相近，故也应“辟恶”。伏天还可吃过水面、炒面。过水面，就是将面条煮熟用凉水过出，拌上蒜泥，浇上卤汁，不仅味道鲜美，而且可以“败心火”。炒面，就是用锅将面粉妙干炒熟，然后用开水冲后加糖拌着吃，具有“解烦渴，止泻，实大肠的作用”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06315" y="1424353"/>
              <a:ext cx="10779369" cy="5081954"/>
            </a:xfrm>
            <a:prstGeom prst="rect">
              <a:avLst/>
            </a:prstGeom>
            <a:noFill/>
            <a:ln w="19050">
              <a:solidFill>
                <a:srgbClr val="39A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819649" y="1035148"/>
              <a:ext cx="2417885" cy="683651"/>
              <a:chOff x="7566883" y="1390826"/>
              <a:chExt cx="2417885" cy="683651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7566883" y="1390826"/>
                <a:ext cx="2417885" cy="650632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990995" y="1428146"/>
                <a:ext cx="15696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吃伏面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4100" y="2195506"/>
            <a:ext cx="55919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在民间有小暑吃藕的习俗。在清咸丰年间，莲藕就被钦定为御膳贡品。藕与“偶”同音，所以人们用食藕祝愿婚姻美满。藕与莲花一样，出污泥而不染，因此也被看做是清廉高洁的人格象征。藕中含有大量的碳水化合物及丰富的钙、磷、铁和多种维生素，钾和膳食纤维也比较多，具有清热养血除烦等功效，适合夏天食用。鲜藕以小火偎烂，切片后加适量蜂蜜，可随意食用，有安神入睡之功效，可治血虚失眠。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408" y="140677"/>
            <a:ext cx="3430112" cy="738554"/>
            <a:chOff x="56408" y="140677"/>
            <a:chExt cx="343011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小暑的习俗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91111" y="1393669"/>
            <a:ext cx="2417885" cy="677008"/>
            <a:chOff x="7566883" y="1390826"/>
            <a:chExt cx="2417885" cy="677008"/>
          </a:xfrm>
        </p:grpSpPr>
        <p:sp>
          <p:nvSpPr>
            <p:cNvPr id="9" name="矩形: 圆角 8"/>
            <p:cNvSpPr/>
            <p:nvPr/>
          </p:nvSpPr>
          <p:spPr>
            <a:xfrm>
              <a:off x="7566883" y="1390826"/>
              <a:ext cx="2417885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21827" y="1421503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吃藕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653" y="2011093"/>
            <a:ext cx="4736947" cy="3545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140104" y="63695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accent4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2989385"/>
            <a:ext cx="4571355" cy="3868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3832994" y="3134282"/>
            <a:ext cx="7564869" cy="130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9A19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小暑的民间传说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39A19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739128" y="1716610"/>
            <a:ext cx="1362456" cy="1033272"/>
          </a:xfrm>
          <a:prstGeom prst="roundRect">
            <a:avLst/>
          </a:prstGeom>
          <a:solidFill>
            <a:srgbClr val="39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小暑的民间传说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4100" y="1428654"/>
            <a:ext cx="4953996" cy="470837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096000" y="1907903"/>
            <a:ext cx="5032131" cy="3482054"/>
            <a:chOff x="6096000" y="1907903"/>
            <a:chExt cx="5032131" cy="3482054"/>
          </a:xfrm>
        </p:grpSpPr>
        <p:sp>
          <p:nvSpPr>
            <p:cNvPr id="4" name="矩形 3"/>
            <p:cNvSpPr/>
            <p:nvPr/>
          </p:nvSpPr>
          <p:spPr>
            <a:xfrm>
              <a:off x="6096000" y="2804634"/>
              <a:ext cx="5032131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“六月六”相传这是龙宫晒龙袍的日子，因为这一天，差不多是在小暑的前夕，为一年中气温最高，日照时间最长，阳关辐射最强的日子，所以家家户户多会不约而同的选择这一天“晒伏”，就是把存放在箱柜里的衣服晾到外面接受阳光的暴晒，以去潮，去湿，防霉防蛀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012778" y="1907903"/>
              <a:ext cx="3198574" cy="650632"/>
              <a:chOff x="7012778" y="1907903"/>
              <a:chExt cx="3198574" cy="650632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7012778" y="1907903"/>
                <a:ext cx="3198574" cy="650632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365570" y="1912204"/>
                <a:ext cx="249299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龙宫晒龙袍</a:t>
                </a:r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小暑的民间传说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4100" y="2018964"/>
            <a:ext cx="5682761" cy="3465712"/>
            <a:chOff x="604100" y="2018964"/>
            <a:chExt cx="5682761" cy="3465712"/>
          </a:xfrm>
        </p:grpSpPr>
        <p:sp>
          <p:nvSpPr>
            <p:cNvPr id="4" name="矩形 3"/>
            <p:cNvSpPr/>
            <p:nvPr/>
          </p:nvSpPr>
          <p:spPr>
            <a:xfrm>
              <a:off x="604100" y="2899353"/>
              <a:ext cx="5682761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相传天上的牛郎星和织女星被银河分割在两岸，一年中只有“七月初七”这一天可以相会。但在他们中间却横阻着一条银河，又没有渡船，怎么办呢</a:t>
              </a:r>
              <a:r>
                <a:rPr lang="en-US" altLang="zh-CN">
                  <a:cs typeface="+mn-ea"/>
                  <a:sym typeface="+mn-lt"/>
                </a:rPr>
                <a:t>?</a:t>
              </a:r>
              <a:r>
                <a:rPr lang="zh-CN" altLang="en-US">
                  <a:cs typeface="+mn-ea"/>
                  <a:sym typeface="+mn-lt"/>
                </a:rPr>
                <a:t>所以六月六这一天，天下的儿童多要将端午节戴在手上的“百索子”撂上屋让喜鹊衔去，在银河上架起一座象彩虹一样美丽的桥，以便牛郎和织女相会。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699930" y="2018964"/>
              <a:ext cx="3491099" cy="668216"/>
              <a:chOff x="7012777" y="1907903"/>
              <a:chExt cx="3491099" cy="668216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7012777" y="1907903"/>
                <a:ext cx="3491099" cy="650632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277650" y="1929788"/>
                <a:ext cx="29546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百索子撂上屋</a:t>
                </a:r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551734" y="1230923"/>
            <a:ext cx="4691121" cy="4932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小暑的民间传说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876563" y="2022203"/>
            <a:ext cx="5457092" cy="3145689"/>
            <a:chOff x="5876563" y="2022203"/>
            <a:chExt cx="5457092" cy="3145689"/>
          </a:xfrm>
        </p:grpSpPr>
        <p:sp>
          <p:nvSpPr>
            <p:cNvPr id="4" name="矩形 3"/>
            <p:cNvSpPr/>
            <p:nvPr/>
          </p:nvSpPr>
          <p:spPr>
            <a:xfrm>
              <a:off x="5876563" y="2998067"/>
              <a:ext cx="5457092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相传这一天是“小白龙”回家的日子，因为“小白龙”犯了天条，被龙王父亲囚禁在很远的一个小岛上，失去了行动自由。唯有六月六这一天，龙王恩准其回家探母。“小白龙”由于探母心切，所以一路上昼夜兼程，带来了惊雷闪电，狂风暴雨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003986" y="2022203"/>
              <a:ext cx="3198574" cy="650632"/>
              <a:chOff x="7012778" y="1907903"/>
              <a:chExt cx="3198574" cy="650632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7012778" y="1907903"/>
                <a:ext cx="3198574" cy="650632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365570" y="1912204"/>
                <a:ext cx="249299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白龙归家日</a:t>
                </a:r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09" y="1298536"/>
            <a:ext cx="5096978" cy="4718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2989385"/>
            <a:ext cx="4571355" cy="3868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3364122" y="3134282"/>
            <a:ext cx="8502614" cy="13322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9A19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小暑与气候的故事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39A19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739128" y="1716610"/>
            <a:ext cx="1362456" cy="1033272"/>
          </a:xfrm>
          <a:prstGeom prst="roundRect">
            <a:avLst/>
          </a:prstGeom>
          <a:solidFill>
            <a:srgbClr val="39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6408" y="140677"/>
            <a:ext cx="4815107" cy="738554"/>
            <a:chOff x="56408" y="140677"/>
            <a:chExt cx="4815107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3877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小暑与气候的故事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0180" y="1085144"/>
            <a:ext cx="10471639" cy="5455259"/>
            <a:chOff x="860180" y="1033465"/>
            <a:chExt cx="10471639" cy="5455259"/>
          </a:xfrm>
        </p:grpSpPr>
        <p:sp>
          <p:nvSpPr>
            <p:cNvPr id="4" name="矩形 3"/>
            <p:cNvSpPr/>
            <p:nvPr/>
          </p:nvSpPr>
          <p:spPr>
            <a:xfrm>
              <a:off x="1184959" y="2928003"/>
              <a:ext cx="9822078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小暑开始，江淮流域梅雨先后结束，东部淮河、秦岭一线以北的广大地区开始了来自太平洋的东南季风雨季，降水明显增加，且雨量比较集中；华南、西南、青藏高原也处于来自印度洋和我国南海的西南季风雨季中；而长江中下游地区则一般为副热带高压控制下的高温少雨天气。也有的年份，小暑前后北方冷空气势力仍较强，在长江中下游地区与南方暖空气势均力敌，出现锋面雷雨。小暑时节的雷雨常是“倒黄梅”的天气信息，预兆雨带还会在长江中下游维持一段时间。</a:t>
              </a:r>
            </a:p>
            <a:p>
              <a:pPr indent="457200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小暑前后，中国南方大部分地区各地进入雷暴最多的季节。雷暴是一种剧烈的天气现象，常与大风、暴雨相伴出现，有时还有冰雹，容易造成灾害。华南东部，小暑以后因常受副热带高压控制，多连晴高温天气，开始进入伏旱期。中国南方大部分地区这一东旱西涝的气候特点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84959" y="1684097"/>
              <a:ext cx="9822078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中国南方地区小暑时平均气温为</a:t>
              </a:r>
              <a:r>
                <a:rPr lang="en-US" altLang="zh-CN">
                  <a:cs typeface="+mn-ea"/>
                  <a:sym typeface="+mn-lt"/>
                </a:rPr>
                <a:t>26℃</a:t>
              </a:r>
              <a:r>
                <a:rPr lang="zh-CN" altLang="en-US">
                  <a:cs typeface="+mn-ea"/>
                  <a:sym typeface="+mn-lt"/>
                </a:rPr>
                <a:t>左右。</a:t>
              </a:r>
              <a:r>
                <a:rPr lang="en-US" altLang="zh-CN">
                  <a:cs typeface="+mn-ea"/>
                  <a:sym typeface="+mn-lt"/>
                </a:rPr>
                <a:t>7</a:t>
              </a:r>
              <a:r>
                <a:rPr lang="zh-CN" altLang="en-US">
                  <a:cs typeface="+mn-ea"/>
                  <a:sym typeface="+mn-lt"/>
                </a:rPr>
                <a:t>月中旬，华南东南低海拔河谷地区，可开始出现日平均气温高于</a:t>
              </a:r>
              <a:r>
                <a:rPr lang="en-US" altLang="zh-CN">
                  <a:cs typeface="+mn-ea"/>
                  <a:sym typeface="+mn-lt"/>
                </a:rPr>
                <a:t>30℃</a:t>
              </a:r>
              <a:r>
                <a:rPr lang="zh-CN" altLang="en-US">
                  <a:cs typeface="+mn-ea"/>
                  <a:sym typeface="+mn-lt"/>
                </a:rPr>
                <a:t>、日最高气温高于</a:t>
              </a:r>
              <a:r>
                <a:rPr lang="en-US" altLang="zh-CN">
                  <a:cs typeface="+mn-ea"/>
                  <a:sym typeface="+mn-lt"/>
                </a:rPr>
                <a:t>35℃</a:t>
              </a:r>
              <a:r>
                <a:rPr lang="zh-CN" altLang="en-US">
                  <a:cs typeface="+mn-ea"/>
                  <a:sym typeface="+mn-lt"/>
                </a:rPr>
                <a:t>。在西北高原北部，此时仍可见霜雪，相当于华南初春时节景象。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60180" y="1416636"/>
              <a:ext cx="10471639" cy="5072088"/>
            </a:xfrm>
            <a:prstGeom prst="rect">
              <a:avLst/>
            </a:prstGeom>
            <a:noFill/>
            <a:ln w="19050">
              <a:solidFill>
                <a:srgbClr val="39A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887055" y="1033465"/>
              <a:ext cx="2417885" cy="650632"/>
              <a:chOff x="7566883" y="1596739"/>
              <a:chExt cx="2417885" cy="650632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7566883" y="1596739"/>
                <a:ext cx="2417885" cy="650632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7760162" y="1596739"/>
                <a:ext cx="20313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小暑养生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2989385"/>
            <a:ext cx="4571355" cy="3868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2629729" y="3134282"/>
            <a:ext cx="9581254" cy="13322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9A19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不得不说的小暑养生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39A19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739128" y="1716610"/>
            <a:ext cx="1362456" cy="1033272"/>
          </a:xfrm>
          <a:prstGeom prst="roundRect">
            <a:avLst/>
          </a:prstGeom>
          <a:solidFill>
            <a:srgbClr val="39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6408" y="140677"/>
            <a:ext cx="5276772" cy="738554"/>
            <a:chOff x="56408" y="140677"/>
            <a:chExt cx="527677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43396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不得不说的小暑养生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60180" y="1250464"/>
            <a:ext cx="10471639" cy="4765819"/>
            <a:chOff x="860180" y="1250464"/>
            <a:chExt cx="10471639" cy="4765819"/>
          </a:xfrm>
        </p:grpSpPr>
        <p:sp>
          <p:nvSpPr>
            <p:cNvPr id="4" name="矩形 3"/>
            <p:cNvSpPr/>
            <p:nvPr/>
          </p:nvSpPr>
          <p:spPr>
            <a:xfrm>
              <a:off x="1200149" y="2055003"/>
              <a:ext cx="9771185" cy="3371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小暑是人体阳气最旺盛的时候，“春夏养阳”。所以人们在工作劳动之时，要注意劳逸结合，保护人体的阳气。小暑虽不是一年中最炎热的季节，但紧接着就是一年中最热的季节大暑，民间有“小暑大暑，上蒸下煮”之说。小暑正是民间繁忙的时候，种植蔬菜，备足过冬；此时我国大部分地区也都在忙于夏秋作物的田间管理。炎热的气候，由于出汗多，消耗大，再加之劳累，人们更不能忽略对身体的养护。</a:t>
              </a:r>
              <a:endParaRPr lang="en-US" altLang="zh-CN"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“热在三伏”，此时正是进入伏天的开始。“伏”即伏藏的意思，所以人们应当少外出以避暑气。民间度过伏天的办法，就是吃清凉消暑的食品。俗话说“头伏饺子二伏面，三伏烙饼摊鸡蛋”。这种吃法便是为了使身体多出汗，排出体内的各种毒素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60180" y="1617784"/>
              <a:ext cx="10471639" cy="4398499"/>
            </a:xfrm>
            <a:prstGeom prst="rect">
              <a:avLst/>
            </a:prstGeom>
            <a:noFill/>
            <a:ln w="19050">
              <a:solidFill>
                <a:srgbClr val="39A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887056" y="1250464"/>
              <a:ext cx="2417885" cy="683651"/>
              <a:chOff x="7566883" y="1390826"/>
              <a:chExt cx="2417885" cy="683651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7566883" y="1390826"/>
                <a:ext cx="2417885" cy="650632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7841525" y="1428146"/>
                <a:ext cx="20313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小暑养生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22802" y="3010894"/>
            <a:ext cx="4571355" cy="3868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055524" y="1711596"/>
            <a:ext cx="1257300" cy="2831124"/>
            <a:chOff x="701827" y="2398003"/>
            <a:chExt cx="1257300" cy="2831124"/>
          </a:xfrm>
        </p:grpSpPr>
        <p:sp>
          <p:nvSpPr>
            <p:cNvPr id="8" name="矩形 7"/>
            <p:cNvSpPr/>
            <p:nvPr/>
          </p:nvSpPr>
          <p:spPr>
            <a:xfrm>
              <a:off x="701827" y="2398003"/>
              <a:ext cx="1225843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800">
                  <a:solidFill>
                    <a:srgbClr val="39A198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01827" y="2398003"/>
              <a:ext cx="1257300" cy="2831124"/>
            </a:xfrm>
            <a:prstGeom prst="rect">
              <a:avLst/>
            </a:prstGeom>
            <a:noFill/>
            <a:ln w="19050">
              <a:solidFill>
                <a:srgbClr val="39A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46111" y="1491527"/>
            <a:ext cx="4889988" cy="4524315"/>
            <a:chOff x="3453913" y="1127281"/>
            <a:chExt cx="4889988" cy="4524315"/>
          </a:xfrm>
        </p:grpSpPr>
        <p:sp>
          <p:nvSpPr>
            <p:cNvPr id="7" name="矩形 6"/>
            <p:cNvSpPr/>
            <p:nvPr/>
          </p:nvSpPr>
          <p:spPr>
            <a:xfrm>
              <a:off x="3971193" y="1127281"/>
              <a:ext cx="4372708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>
                  <a:cs typeface="+mn-ea"/>
                  <a:sym typeface="+mn-lt"/>
                </a:rPr>
                <a:t>小暑的来龙去脉</a:t>
              </a:r>
              <a:endParaRPr lang="en-US" altLang="zh-CN" sz="320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>
                  <a:cs typeface="+mn-ea"/>
                  <a:sym typeface="+mn-lt"/>
                </a:rPr>
                <a:t>小暑的习俗</a:t>
              </a:r>
              <a:endParaRPr lang="en-US" altLang="zh-CN" sz="320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>
                  <a:cs typeface="+mn-ea"/>
                  <a:sym typeface="+mn-lt"/>
                </a:rPr>
                <a:t>关于小暑的民间传说</a:t>
              </a:r>
              <a:endParaRPr lang="en-US" altLang="zh-CN" sz="320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>
                  <a:cs typeface="+mn-ea"/>
                  <a:sym typeface="+mn-lt"/>
                </a:rPr>
                <a:t>小暑与气候的故事</a:t>
              </a:r>
              <a:endParaRPr lang="en-US" altLang="zh-CN" sz="320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>
                  <a:cs typeface="+mn-ea"/>
                  <a:sym typeface="+mn-lt"/>
                </a:rPr>
                <a:t>不得不说的小暑养生</a:t>
              </a:r>
              <a:endParaRPr lang="en-US" altLang="zh-CN" sz="320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>
                  <a:cs typeface="+mn-ea"/>
                  <a:sym typeface="+mn-lt"/>
                </a:rPr>
                <a:t>防暑降温小常识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3453913" y="1327638"/>
              <a:ext cx="517280" cy="517280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3453913" y="2045275"/>
              <a:ext cx="517280" cy="517280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二</a:t>
              </a: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3453913" y="2762912"/>
              <a:ext cx="517280" cy="517280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三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3453913" y="3537567"/>
              <a:ext cx="517280" cy="517280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四</a:t>
              </a: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3453913" y="4304027"/>
              <a:ext cx="517280" cy="517280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五</a:t>
              </a: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3453913" y="5027122"/>
              <a:ext cx="517280" cy="517280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六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6408" y="140677"/>
            <a:ext cx="5276772" cy="738554"/>
            <a:chOff x="56408" y="140677"/>
            <a:chExt cx="527677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43396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不得不说的小暑养生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41668" y="1035160"/>
            <a:ext cx="10946450" cy="5604817"/>
            <a:chOff x="741668" y="1035160"/>
            <a:chExt cx="10946450" cy="5604817"/>
          </a:xfrm>
        </p:grpSpPr>
        <p:sp>
          <p:nvSpPr>
            <p:cNvPr id="4" name="矩形 3"/>
            <p:cNvSpPr/>
            <p:nvPr/>
          </p:nvSpPr>
          <p:spPr>
            <a:xfrm>
              <a:off x="838016" y="6055202"/>
              <a:ext cx="108412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cs typeface="+mn-ea"/>
                  <a:sym typeface="+mn-lt"/>
                </a:rPr>
                <a:t>天</a:t>
              </a:r>
              <a:r>
                <a:rPr lang="zh-CN" altLang="en-US" sz="1600" dirty="0">
                  <a:cs typeface="+mn-ea"/>
                  <a:sym typeface="+mn-lt"/>
                </a:rPr>
                <a:t>热了，人们就喜欢吃冷饮，冰淇淋、雪糕、冰镇饮品很受大家的青睐；有的人从外面一回来就冲澡，还喜欢冲凉水澡。殊不知，这些对身体健康非常不利，很容易引发身体不适，或者埋下健康隐患。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44062" y="1035160"/>
              <a:ext cx="3559746" cy="523220"/>
              <a:chOff x="7012778" y="1971609"/>
              <a:chExt cx="3559746" cy="523220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7012778" y="1971609"/>
                <a:ext cx="3559746" cy="459514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085865" y="1971609"/>
                <a:ext cx="341632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>
                    <a:solidFill>
                      <a:schemeClr val="bg1"/>
                    </a:solidFill>
                    <a:cs typeface="+mn-ea"/>
                    <a:sym typeface="+mn-lt"/>
                  </a:rPr>
                  <a:t>一、平心静气以养心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741668" y="1616588"/>
              <a:ext cx="1093763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>
                  <a:cs typeface="+mn-ea"/>
                  <a:sym typeface="+mn-lt"/>
                </a:rPr>
                <a:t>小暑时节，天气炎热，人们容易烦躁不安，爱犯困，少精神。所以，对应这一时节的特点，在养生健康方面，应该根据季节与五脏的对应关系，养护好心脏。心为五脏六腑之首，有“心动则五脏六腑皆摇”之说，心脏的养护尤为重要。中医认为，平心静气，可以舒缓紧张的情绪，使心情舒畅、气血和缓；既有助于心脏机能的旺盛，也符合“春夏养阳”的原则。所以，夏季养生以“心静”为宜，心静自然凉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44061" y="2759664"/>
              <a:ext cx="5419176" cy="523220"/>
              <a:chOff x="7012777" y="1962817"/>
              <a:chExt cx="5419176" cy="523220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7012777" y="1971609"/>
                <a:ext cx="5346089" cy="459514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085864" y="1962817"/>
                <a:ext cx="53460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>
                    <a:solidFill>
                      <a:schemeClr val="bg1"/>
                    </a:solidFill>
                    <a:cs typeface="+mn-ea"/>
                    <a:sym typeface="+mn-lt"/>
                  </a:rPr>
                  <a:t>二、注意饮食卫生，饮食应清淡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750488" y="3400276"/>
              <a:ext cx="109376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>
                  <a:cs typeface="+mn-ea"/>
                  <a:sym typeface="+mn-lt"/>
                </a:rPr>
                <a:t>适量小暑时节的多雨、高温，更使得本来就在夏季属于高发症的消化道疾病，更加多发频发。所以，这一时节的饮食，一定要注意饮食卫生，而且饮食要节制，不可贪食、过量；而且饮食以清淡，富有营养为宜。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844061" y="4090798"/>
              <a:ext cx="4229100" cy="523220"/>
              <a:chOff x="7012777" y="1971609"/>
              <a:chExt cx="4229100" cy="523220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7012777" y="1971609"/>
                <a:ext cx="4229099" cy="459514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7085864" y="1971609"/>
                <a:ext cx="41560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>
                    <a:solidFill>
                      <a:schemeClr val="bg1"/>
                    </a:solidFill>
                    <a:cs typeface="+mn-ea"/>
                    <a:sym typeface="+mn-lt"/>
                  </a:rPr>
                  <a:t>三、外出时做好防暑工作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741669" y="4719765"/>
              <a:ext cx="109376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>
                  <a:cs typeface="+mn-ea"/>
                  <a:sym typeface="+mn-lt"/>
                </a:rPr>
                <a:t>中暑是夏季的常见病，小暑时节的天气特点更是容易发生中暑。所以大家外出时一定要做好防暑工作，带好遮阳伞、遮阳帽等工具，多喝水，并尽量避开午后太阳热辣时外出。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38016" y="5408420"/>
              <a:ext cx="5841405" cy="523220"/>
              <a:chOff x="7012777" y="1971609"/>
              <a:chExt cx="5841405" cy="523220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7012777" y="1971609"/>
                <a:ext cx="5703461" cy="459514"/>
              </a:xfrm>
              <a:prstGeom prst="roundRect">
                <a:avLst/>
              </a:prstGeom>
              <a:solidFill>
                <a:srgbClr val="39A1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085864" y="1971609"/>
                <a:ext cx="57683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>
                    <a:solidFill>
                      <a:schemeClr val="bg1"/>
                    </a:solidFill>
                    <a:cs typeface="+mn-ea"/>
                    <a:sym typeface="+mn-lt"/>
                  </a:rPr>
                  <a:t>四、不要贪凉冲凉水澡、少进冷食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46105" y="1274108"/>
            <a:ext cx="6099789" cy="545124"/>
            <a:chOff x="3216274" y="1265315"/>
            <a:chExt cx="6099789" cy="545124"/>
          </a:xfrm>
        </p:grpSpPr>
        <p:sp>
          <p:nvSpPr>
            <p:cNvPr id="11" name="矩形: 圆角 10"/>
            <p:cNvSpPr/>
            <p:nvPr/>
          </p:nvSpPr>
          <p:spPr>
            <a:xfrm>
              <a:off x="3216274" y="1265315"/>
              <a:ext cx="6099789" cy="545124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269195" y="1313606"/>
              <a:ext cx="59627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小暑饮食除了以清淡为主，专家推荐</a:t>
              </a:r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"</a:t>
              </a:r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三宝</a:t>
              </a:r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"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408" y="140677"/>
            <a:ext cx="5276772" cy="738554"/>
            <a:chOff x="56408" y="140677"/>
            <a:chExt cx="5276772" cy="73855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93530" y="232900"/>
              <a:ext cx="43396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不得不说的小暑养生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7538" y="2382715"/>
            <a:ext cx="3324859" cy="3824654"/>
            <a:chOff x="527538" y="2382715"/>
            <a:chExt cx="3324859" cy="3824654"/>
          </a:xfrm>
        </p:grpSpPr>
        <p:sp>
          <p:nvSpPr>
            <p:cNvPr id="5" name="矩形 4"/>
            <p:cNvSpPr/>
            <p:nvPr/>
          </p:nvSpPr>
          <p:spPr>
            <a:xfrm>
              <a:off x="720510" y="2521814"/>
              <a:ext cx="2946421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39A198"/>
                  </a:solidFill>
                  <a:cs typeface="+mn-ea"/>
                  <a:sym typeface="+mn-lt"/>
                </a:rPr>
                <a:t>黄鳝</a:t>
              </a:r>
              <a:endParaRPr lang="zh-CN" altLang="en-US" sz="2800" dirty="0">
                <a:solidFill>
                  <a:srgbClr val="39A198"/>
                </a:solidFill>
                <a:cs typeface="+mn-ea"/>
                <a:sym typeface="+mn-lt"/>
              </a:endParaRPr>
            </a:p>
            <a:p>
              <a:pPr algn="ctr"/>
              <a:endParaRPr lang="zh-CN" altLang="en-US" dirty="0">
                <a:cs typeface="+mn-ea"/>
                <a:sym typeface="+mn-lt"/>
              </a:endParaRPr>
            </a:p>
            <a:p>
              <a:pPr algn="just"/>
              <a:r>
                <a:rPr lang="zh-CN" altLang="en-US" sz="1600" dirty="0">
                  <a:cs typeface="+mn-ea"/>
                  <a:sym typeface="+mn-lt"/>
                </a:rPr>
                <a:t>俗话说，“小暑黄鳝赛人参”，各地经典菜肴几乎都有以黄鳝为原料的。黄鳝生长在水岸泥窟之中，最滋补、最味美的莫属小暑前后一个月的夏鳝鱼。另外，这个时期往往是慢性支气管炎、支气管哮喘、风湿性关节炎等疾病的缓解期，根据冬病夏治的说法，此时用黄鳝滋补更能起到补中益气、补肝脾、除风湿、强筋骨的作用。</a:t>
              </a:r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527538" y="2382715"/>
              <a:ext cx="3324859" cy="3824654"/>
            </a:xfrm>
            <a:prstGeom prst="roundRect">
              <a:avLst/>
            </a:prstGeom>
            <a:noFill/>
            <a:ln w="28575">
              <a:solidFill>
                <a:srgbClr val="39A1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59918" y="2393013"/>
            <a:ext cx="3582820" cy="3824654"/>
            <a:chOff x="4259918" y="2393013"/>
            <a:chExt cx="3582820" cy="3824654"/>
          </a:xfrm>
        </p:grpSpPr>
        <p:sp>
          <p:nvSpPr>
            <p:cNvPr id="6" name="矩形 5"/>
            <p:cNvSpPr/>
            <p:nvPr/>
          </p:nvSpPr>
          <p:spPr>
            <a:xfrm>
              <a:off x="4445384" y="2520236"/>
              <a:ext cx="3248297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39A198"/>
                  </a:solidFill>
                  <a:cs typeface="+mn-ea"/>
                  <a:sym typeface="+mn-lt"/>
                </a:rPr>
                <a:t>莲藕</a:t>
              </a:r>
              <a:endParaRPr lang="zh-CN" altLang="en-US" sz="2800" dirty="0">
                <a:solidFill>
                  <a:srgbClr val="39A198"/>
                </a:solidFill>
                <a:cs typeface="+mn-ea"/>
                <a:sym typeface="+mn-lt"/>
              </a:endParaRPr>
            </a:p>
            <a:p>
              <a:pPr algn="ctr"/>
              <a:endParaRPr lang="zh-CN" altLang="en-US" dirty="0">
                <a:cs typeface="+mn-ea"/>
                <a:sym typeface="+mn-lt"/>
              </a:endParaRPr>
            </a:p>
            <a:p>
              <a:pPr algn="just"/>
              <a:r>
                <a:rPr lang="zh-CN" altLang="en-US" sz="1600" dirty="0">
                  <a:cs typeface="+mn-ea"/>
                  <a:sym typeface="+mn-lt"/>
                </a:rPr>
                <a:t>不少朋友曾有过这样的体验：每到夏天，稍不注意，就会流鼻血，去医院也查不出什么问题，医生只是叮嘱道：多吃点莲藕就可以了。果真没过多久，问题自然消失了。常吃莲藕可以凉血、滋阴、清热，解决流鼻血这种麻烦可以说是小菜一碟。对老年人来说，夏藕更是补养脾胃的好食材。此外，莲藕也是高血压、肝病、食欲缺乏、缺铁性贫血、营养不良者的保健食物。</a:t>
              </a: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259918" y="2393013"/>
              <a:ext cx="3582820" cy="3824654"/>
            </a:xfrm>
            <a:prstGeom prst="roundRect">
              <a:avLst/>
            </a:prstGeom>
            <a:noFill/>
            <a:ln w="28575">
              <a:solidFill>
                <a:srgbClr val="39A1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339548" y="2382715"/>
            <a:ext cx="3324859" cy="3824654"/>
            <a:chOff x="8339548" y="2382715"/>
            <a:chExt cx="3324859" cy="3824654"/>
          </a:xfrm>
        </p:grpSpPr>
        <p:sp>
          <p:nvSpPr>
            <p:cNvPr id="7" name="矩形 6"/>
            <p:cNvSpPr/>
            <p:nvPr/>
          </p:nvSpPr>
          <p:spPr>
            <a:xfrm>
              <a:off x="8472135" y="2520236"/>
              <a:ext cx="2999355" cy="3016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39A198"/>
                  </a:solidFill>
                  <a:cs typeface="+mn-ea"/>
                  <a:sym typeface="+mn-lt"/>
                </a:rPr>
                <a:t>绿</a:t>
              </a:r>
              <a:r>
                <a:rPr lang="zh-CN" altLang="en-US" sz="2800" dirty="0">
                  <a:solidFill>
                    <a:srgbClr val="39A198"/>
                  </a:solidFill>
                  <a:cs typeface="+mn-ea"/>
                  <a:sym typeface="+mn-lt"/>
                </a:rPr>
                <a:t>豆芽</a:t>
              </a:r>
            </a:p>
            <a:p>
              <a:pPr algn="ctr"/>
              <a:endParaRPr lang="zh-CN" altLang="en-US" dirty="0">
                <a:cs typeface="+mn-ea"/>
                <a:sym typeface="+mn-lt"/>
              </a:endParaRPr>
            </a:p>
            <a:p>
              <a:pPr algn="just"/>
              <a:r>
                <a:rPr lang="zh-CN" altLang="en-US" sz="1600" dirty="0">
                  <a:cs typeface="+mn-ea"/>
                  <a:sym typeface="+mn-lt"/>
                </a:rPr>
                <a:t>小暑节气的第三大宝是绿豆芽，炎炎夏日，烹制一道绿豆芽菜肴可以清热解毒、利尿除湿。同时，绿豆芽的热量很低，而水分和纤维素含量较高，可促进肠蠕动，具有通便的作用，是人们公认的夏季瘦身佳品，也是便秘患者的健康蔬菜，对食道癌、胃癌、直肠癌患者也有良好的食疗价值。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8339548" y="2382715"/>
              <a:ext cx="3324859" cy="3824654"/>
            </a:xfrm>
            <a:prstGeom prst="roundRect">
              <a:avLst/>
            </a:prstGeom>
            <a:noFill/>
            <a:ln w="28575">
              <a:solidFill>
                <a:srgbClr val="39A1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2989385"/>
            <a:ext cx="4571355" cy="3868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3832994" y="3134282"/>
            <a:ext cx="7564869" cy="130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9A19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防暑降温小常识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39A19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739128" y="1716610"/>
            <a:ext cx="1362456" cy="1033272"/>
          </a:xfrm>
          <a:prstGeom prst="roundRect">
            <a:avLst/>
          </a:prstGeom>
          <a:solidFill>
            <a:srgbClr val="39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50104" y="1065186"/>
            <a:ext cx="104917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在高温高湿或强辐射热的气象条件下，人们长期在户外活动，就会导致人体体温调节功能障碍，发生中暑。中暑是典型的气象过敏反应。产生中暑的因素除了气温外，还有湿度、日照、高温环境暴露时间、体制强弱、营养状况、水盐供给以及健康状况有关。</a:t>
            </a:r>
          </a:p>
        </p:txBody>
      </p:sp>
      <p:sp>
        <p:nvSpPr>
          <p:cNvPr id="6" name="矩形 5"/>
          <p:cNvSpPr/>
          <p:nvPr/>
        </p:nvSpPr>
        <p:spPr>
          <a:xfrm>
            <a:off x="850104" y="3428999"/>
            <a:ext cx="599031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>
                <a:solidFill>
                  <a:srgbClr val="39A198"/>
                </a:solidFill>
                <a:cs typeface="+mn-ea"/>
                <a:sym typeface="+mn-lt"/>
              </a:rPr>
              <a:t>先兆</a:t>
            </a:r>
            <a:r>
              <a:rPr lang="zh-CN" altLang="en-US" sz="2000" dirty="0">
                <a:solidFill>
                  <a:srgbClr val="39A198"/>
                </a:solidFill>
                <a:cs typeface="+mn-ea"/>
                <a:sym typeface="+mn-lt"/>
              </a:rPr>
              <a:t>中暑：</a:t>
            </a:r>
            <a:r>
              <a:rPr lang="zh-CN" altLang="en-US" sz="1600" dirty="0">
                <a:cs typeface="+mn-ea"/>
                <a:sym typeface="+mn-lt"/>
              </a:rPr>
              <a:t>是指在高温环境中一段时间后，出现轻微的头晕、头痛、耳鸣、眼花、口渴、全身无力及行走不稳。  这种中暑短时间休息即可恢复。</a:t>
            </a:r>
            <a:endParaRPr lang="en-US" altLang="zh-CN" sz="1600" dirty="0">
              <a:cs typeface="+mn-ea"/>
              <a:sym typeface="+mn-lt"/>
            </a:endParaRPr>
          </a:p>
          <a:p>
            <a:pPr algn="just"/>
            <a:endParaRPr lang="en-US" altLang="zh-CN" sz="1600" dirty="0">
              <a:cs typeface="+mn-ea"/>
              <a:sym typeface="+mn-lt"/>
            </a:endParaRPr>
          </a:p>
          <a:p>
            <a:pPr algn="just"/>
            <a:r>
              <a:rPr lang="zh-CN" altLang="en-US" sz="2000">
                <a:solidFill>
                  <a:srgbClr val="39A198"/>
                </a:solidFill>
                <a:cs typeface="+mn-ea"/>
                <a:sym typeface="+mn-lt"/>
              </a:rPr>
              <a:t>轻</a:t>
            </a:r>
            <a:r>
              <a:rPr lang="zh-CN" altLang="en-US" sz="2000" dirty="0">
                <a:solidFill>
                  <a:srgbClr val="39A198"/>
                </a:solidFill>
                <a:cs typeface="+mn-ea"/>
                <a:sym typeface="+mn-lt"/>
              </a:rPr>
              <a:t>症中暑：</a:t>
            </a:r>
            <a:r>
              <a:rPr lang="zh-CN" altLang="en-US" sz="1600" dirty="0">
                <a:cs typeface="+mn-ea"/>
                <a:sym typeface="+mn-lt"/>
              </a:rPr>
              <a:t>指除以上症状外，还发生体温升高，面色潮红，胸闷、皮肤干热，或有面色苍白、恶心、呕吐、大汗、血压下降、脉搏细弱等症状。</a:t>
            </a:r>
            <a:endParaRPr lang="en-US" altLang="zh-CN" sz="1600" dirty="0">
              <a:cs typeface="+mn-ea"/>
              <a:sym typeface="+mn-lt"/>
            </a:endParaRPr>
          </a:p>
          <a:p>
            <a:pPr algn="just"/>
            <a:endParaRPr lang="en-US" altLang="zh-CN" sz="1600" dirty="0">
              <a:cs typeface="+mn-ea"/>
              <a:sym typeface="+mn-lt"/>
            </a:endParaRPr>
          </a:p>
          <a:p>
            <a:pPr algn="just"/>
            <a:r>
              <a:rPr lang="zh-CN" altLang="en-US" sz="2000">
                <a:solidFill>
                  <a:srgbClr val="39A198"/>
                </a:solidFill>
                <a:cs typeface="+mn-ea"/>
                <a:sym typeface="+mn-lt"/>
              </a:rPr>
              <a:t>重</a:t>
            </a:r>
            <a:r>
              <a:rPr lang="zh-CN" altLang="en-US" sz="2000" dirty="0">
                <a:solidFill>
                  <a:srgbClr val="39A198"/>
                </a:solidFill>
                <a:cs typeface="+mn-ea"/>
                <a:sym typeface="+mn-lt"/>
              </a:rPr>
              <a:t>症中暑：</a:t>
            </a:r>
            <a:r>
              <a:rPr lang="zh-CN" altLang="en-US" sz="1600" dirty="0">
                <a:cs typeface="+mn-ea"/>
                <a:sym typeface="+mn-lt"/>
              </a:rPr>
              <a:t>也称热衰竭，表现为：皮肤凉，过度出汗，恶心，呕吐，瞳孔扩大，腹部或肢体痉挛，脉搏快，常突然昏倒或大汗后抽搐、烦躁不安，口渴、尿少、昏迷甚至意识丧失等症状。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防暑降温小常识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50104" y="2566429"/>
            <a:ext cx="4434073" cy="650632"/>
            <a:chOff x="7012777" y="1907903"/>
            <a:chExt cx="4434073" cy="650632"/>
          </a:xfrm>
        </p:grpSpPr>
        <p:sp>
          <p:nvSpPr>
            <p:cNvPr id="11" name="矩形: 圆角 10"/>
            <p:cNvSpPr/>
            <p:nvPr/>
          </p:nvSpPr>
          <p:spPr>
            <a:xfrm>
              <a:off x="7012777" y="1907903"/>
              <a:ext cx="4434073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156203" y="1971609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cs typeface="+mn-ea"/>
                  <a:sym typeface="+mn-lt"/>
                </a:rPr>
                <a:t>一、中暑的集中临床表现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841" y="3061486"/>
            <a:ext cx="4481847" cy="3207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防暑降温小常识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61479" y="1127606"/>
            <a:ext cx="2992134" cy="650632"/>
            <a:chOff x="7012778" y="1907903"/>
            <a:chExt cx="2992134" cy="650632"/>
          </a:xfrm>
        </p:grpSpPr>
        <p:sp>
          <p:nvSpPr>
            <p:cNvPr id="10" name="矩形: 圆角 9"/>
            <p:cNvSpPr/>
            <p:nvPr/>
          </p:nvSpPr>
          <p:spPr>
            <a:xfrm>
              <a:off x="7012778" y="1907903"/>
              <a:ext cx="2992134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156203" y="1980401"/>
              <a:ext cx="2698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cs typeface="+mn-ea"/>
                  <a:sym typeface="+mn-lt"/>
                </a:rPr>
                <a:t>二、中暑的预防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84796" y="2081656"/>
            <a:ext cx="8974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cs typeface="+mn-ea"/>
                <a:sym typeface="+mn-lt"/>
              </a:rPr>
              <a:t>中暑是夏季常见的急诊，加强预防可以大减少发病率，中暑的预防应注意几点：</a:t>
            </a:r>
            <a:endParaRPr lang="en-US" altLang="zh-CN" sz="2000" dirty="0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35964" y="2916959"/>
            <a:ext cx="2148255" cy="2929199"/>
            <a:chOff x="435964" y="2916959"/>
            <a:chExt cx="2148255" cy="2929199"/>
          </a:xfrm>
        </p:grpSpPr>
        <p:sp>
          <p:nvSpPr>
            <p:cNvPr id="3" name="矩形 2"/>
            <p:cNvSpPr/>
            <p:nvPr/>
          </p:nvSpPr>
          <p:spPr>
            <a:xfrm>
              <a:off x="435964" y="3676333"/>
              <a:ext cx="2148255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充足的睡眠。合理安排休息时间，保证足够的睡眠以保持充沛的体能，并达到防暑目的。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010034" y="2916959"/>
              <a:ext cx="641837" cy="641837"/>
            </a:xfrm>
            <a:prstGeom prst="ellipse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cs typeface="+mn-ea"/>
                  <a:sym typeface="+mn-lt"/>
                </a:rPr>
                <a:t>1</a:t>
              </a:r>
              <a:endParaRPr lang="zh-CN" altLang="en-US" sz="280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83299" y="2916959"/>
            <a:ext cx="2263928" cy="2929199"/>
            <a:chOff x="3283299" y="2916959"/>
            <a:chExt cx="2263928" cy="2929199"/>
          </a:xfrm>
        </p:grpSpPr>
        <p:sp>
          <p:nvSpPr>
            <p:cNvPr id="12" name="矩形 11"/>
            <p:cNvSpPr/>
            <p:nvPr/>
          </p:nvSpPr>
          <p:spPr>
            <a:xfrm>
              <a:off x="3283299" y="3676333"/>
              <a:ext cx="2263928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科学合理的饮食。吃大量的蔬菜、水果及适量的动物蛋白质和脂肪，补充体能消耗。切忌节食。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094344" y="2916959"/>
              <a:ext cx="641837" cy="641837"/>
            </a:xfrm>
            <a:prstGeom prst="ellipse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cs typeface="+mn-ea"/>
                  <a:sym typeface="+mn-lt"/>
                </a:rPr>
                <a:t>2</a:t>
              </a:r>
              <a:endParaRPr lang="zh-CN" altLang="en-US" sz="280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46307" y="2916958"/>
            <a:ext cx="2439775" cy="2929200"/>
            <a:chOff x="6246307" y="2916958"/>
            <a:chExt cx="2439775" cy="2929200"/>
          </a:xfrm>
        </p:grpSpPr>
        <p:sp>
          <p:nvSpPr>
            <p:cNvPr id="13" name="矩形 12"/>
            <p:cNvSpPr/>
            <p:nvPr/>
          </p:nvSpPr>
          <p:spPr>
            <a:xfrm>
              <a:off x="6246307" y="3676333"/>
              <a:ext cx="2439775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做好防晒措施。室外活动要避免阳光直射头部，避免皮肤直接吸收辐射热，带好帽子、衣着宽松。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7111896" y="2916958"/>
              <a:ext cx="641837" cy="641837"/>
            </a:xfrm>
            <a:prstGeom prst="ellipse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cs typeface="+mn-ea"/>
                  <a:sym typeface="+mn-lt"/>
                </a:rPr>
                <a:t>3</a:t>
              </a:r>
              <a:endParaRPr lang="zh-CN" altLang="en-US" sz="280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385162" y="2916957"/>
            <a:ext cx="2148255" cy="3338305"/>
            <a:chOff x="9385162" y="2916957"/>
            <a:chExt cx="2148255" cy="3338305"/>
          </a:xfrm>
        </p:grpSpPr>
        <p:sp>
          <p:nvSpPr>
            <p:cNvPr id="14" name="矩形 13"/>
            <p:cNvSpPr/>
            <p:nvPr/>
          </p:nvSpPr>
          <p:spPr>
            <a:xfrm>
              <a:off x="9385162" y="3669939"/>
              <a:ext cx="2148255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合理饮水。每日饮水</a:t>
              </a:r>
              <a:r>
                <a:rPr lang="en-US" altLang="zh-CN">
                  <a:cs typeface="+mn-ea"/>
                  <a:sym typeface="+mn-lt"/>
                </a:rPr>
                <a:t>3</a:t>
              </a:r>
              <a:r>
                <a:rPr lang="zh-CN" altLang="en-US">
                  <a:cs typeface="+mn-ea"/>
                  <a:sym typeface="+mn-lt"/>
                </a:rPr>
                <a:t>升至</a:t>
              </a:r>
              <a:r>
                <a:rPr lang="en-US" altLang="zh-CN">
                  <a:cs typeface="+mn-ea"/>
                  <a:sym typeface="+mn-lt"/>
                </a:rPr>
                <a:t>6</a:t>
              </a:r>
              <a:r>
                <a:rPr lang="zh-CN" altLang="en-US">
                  <a:cs typeface="+mn-ea"/>
                  <a:sym typeface="+mn-lt"/>
                </a:rPr>
                <a:t>升，以含氯化钠</a:t>
              </a:r>
              <a:r>
                <a:rPr lang="en-US" altLang="zh-CN">
                  <a:cs typeface="+mn-ea"/>
                  <a:sym typeface="+mn-lt"/>
                </a:rPr>
                <a:t>0.3%</a:t>
              </a:r>
              <a:r>
                <a:rPr lang="zh-CN" altLang="en-US">
                  <a:cs typeface="+mn-ea"/>
                  <a:sym typeface="+mn-lt"/>
                </a:rPr>
                <a:t>－</a:t>
              </a:r>
              <a:r>
                <a:rPr lang="en-US" altLang="zh-CN">
                  <a:cs typeface="+mn-ea"/>
                  <a:sym typeface="+mn-lt"/>
                </a:rPr>
                <a:t>0.5%</a:t>
              </a:r>
              <a:r>
                <a:rPr lang="zh-CN" altLang="en-US">
                  <a:cs typeface="+mn-ea"/>
                  <a:sym typeface="+mn-lt"/>
                </a:rPr>
                <a:t>为宜。饭前饭后以及大运动量前后避免大量饮水。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10196206" y="2916957"/>
              <a:ext cx="641837" cy="641837"/>
            </a:xfrm>
            <a:prstGeom prst="ellipse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cs typeface="+mn-ea"/>
                  <a:sym typeface="+mn-lt"/>
                </a:rPr>
                <a:t>4</a:t>
              </a:r>
              <a:endParaRPr lang="zh-CN" altLang="en-US" sz="28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防暑降温小常识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51443" y="1287325"/>
            <a:ext cx="4359429" cy="650632"/>
            <a:chOff x="7012777" y="1907903"/>
            <a:chExt cx="4359429" cy="650632"/>
          </a:xfrm>
        </p:grpSpPr>
        <p:sp>
          <p:nvSpPr>
            <p:cNvPr id="10" name="矩形: 圆角 9"/>
            <p:cNvSpPr/>
            <p:nvPr/>
          </p:nvSpPr>
          <p:spPr>
            <a:xfrm>
              <a:off x="7012777" y="1907903"/>
              <a:ext cx="4359429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156203" y="1980401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cs typeface="+mn-ea"/>
                  <a:sym typeface="+mn-lt"/>
                </a:rPr>
                <a:t>三、出现中暑症状的处理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73158" y="2568665"/>
            <a:ext cx="6327403" cy="3420863"/>
            <a:chOff x="4967650" y="2728937"/>
            <a:chExt cx="6327403" cy="3420863"/>
          </a:xfrm>
        </p:grpSpPr>
        <p:sp>
          <p:nvSpPr>
            <p:cNvPr id="5" name="矩形 4"/>
            <p:cNvSpPr/>
            <p:nvPr/>
          </p:nvSpPr>
          <p:spPr>
            <a:xfrm>
              <a:off x="5625650" y="2728937"/>
              <a:ext cx="5669403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立即</a:t>
              </a:r>
              <a:r>
                <a:rPr lang="zh-CN" altLang="en-US" dirty="0">
                  <a:cs typeface="+mn-ea"/>
                  <a:sym typeface="+mn-lt"/>
                </a:rPr>
                <a:t>将病人转移至阴凉、通风处休息，有利于散热。</a:t>
              </a:r>
              <a:endParaRPr lang="en-US" altLang="zh-CN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补充</a:t>
              </a:r>
              <a:r>
                <a:rPr lang="zh-CN" altLang="en-US" dirty="0">
                  <a:cs typeface="+mn-ea"/>
                  <a:sym typeface="+mn-lt"/>
                </a:rPr>
                <a:t>水及电介质。</a:t>
              </a:r>
              <a:endParaRPr lang="en-US" altLang="zh-CN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用</a:t>
              </a:r>
              <a:r>
                <a:rPr lang="zh-CN" altLang="en-US" dirty="0">
                  <a:cs typeface="+mn-ea"/>
                  <a:sym typeface="+mn-lt"/>
                </a:rPr>
                <a:t>风油精或清凉油涂于病人的头部太阳穴；口服人丹；十滴水；藿香正气丸等药物。</a:t>
              </a:r>
              <a:endParaRPr lang="en-US" altLang="zh-CN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重</a:t>
              </a:r>
              <a:r>
                <a:rPr lang="zh-CN" altLang="en-US" dirty="0">
                  <a:cs typeface="+mn-ea"/>
                  <a:sym typeface="+mn-lt"/>
                </a:rPr>
                <a:t>度中暑病人除以上</a:t>
              </a:r>
              <a:r>
                <a:rPr lang="en-US" altLang="zh-CN" dirty="0">
                  <a:cs typeface="+mn-ea"/>
                  <a:sym typeface="+mn-lt"/>
                </a:rPr>
                <a:t>3</a:t>
              </a:r>
              <a:r>
                <a:rPr lang="zh-CN" altLang="en-US" dirty="0">
                  <a:cs typeface="+mn-ea"/>
                  <a:sym typeface="+mn-lt"/>
                </a:rPr>
                <a:t>点处理外，应立即转送医院救治。</a:t>
              </a:r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4985238" y="2755313"/>
              <a:ext cx="527539" cy="527539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1</a:t>
              </a: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4985237" y="3627901"/>
              <a:ext cx="527539" cy="527539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2</a:t>
              </a: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967651" y="4563920"/>
              <a:ext cx="527539" cy="527539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3</a:t>
              </a: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4967650" y="5622261"/>
              <a:ext cx="527539" cy="527539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4</a:t>
              </a:r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0659" y="2595041"/>
            <a:ext cx="3983491" cy="3601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620645" y="2989384"/>
            <a:ext cx="4571355" cy="3868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ctrTitle"/>
          </p:nvPr>
        </p:nvSpPr>
        <p:spPr>
          <a:xfrm>
            <a:off x="2404957" y="1890346"/>
            <a:ext cx="7359163" cy="1851804"/>
          </a:xfrm>
        </p:spPr>
        <p:txBody>
          <a:bodyPr>
            <a:noAutofit/>
          </a:bodyPr>
          <a:lstStyle/>
          <a:p>
            <a:r>
              <a:rPr lang="zh-CN" altLang="en-US" sz="11500">
                <a:solidFill>
                  <a:srgbClr val="39A198"/>
                </a:solidFill>
                <a:latin typeface="+mn-lt"/>
                <a:ea typeface="+mn-ea"/>
                <a:cs typeface="+mn-ea"/>
                <a:sym typeface="+mn-lt"/>
              </a:rPr>
              <a:t>谢谢观看！</a:t>
            </a:r>
            <a:endParaRPr lang="zh-CN" altLang="en-US" sz="11500" dirty="0">
              <a:solidFill>
                <a:srgbClr val="39A1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419518" y="2634982"/>
            <a:ext cx="1153234" cy="3973463"/>
          </a:xfrm>
        </p:spPr>
        <p:txBody>
          <a:bodyPr vert="eaVert">
            <a:noAutofit/>
          </a:bodyPr>
          <a:lstStyle/>
          <a:p>
            <a:r>
              <a:rPr lang="zh-CN" altLang="en-US" sz="4000" dirty="0">
                <a:solidFill>
                  <a:srgbClr val="39A198"/>
                </a:solidFill>
                <a:cs typeface="+mn-ea"/>
                <a:sym typeface="+mn-lt"/>
              </a:rPr>
              <a:t>二十四节气之小暑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2989385"/>
            <a:ext cx="4571355" cy="3868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3832994" y="3134282"/>
            <a:ext cx="7564869" cy="130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>
                <a:solidFill>
                  <a:srgbClr val="39A198"/>
                </a:solidFill>
                <a:latin typeface="+mn-lt"/>
                <a:ea typeface="+mn-ea"/>
                <a:cs typeface="+mn-ea"/>
                <a:sym typeface="+mn-lt"/>
              </a:rPr>
              <a:t>小暑的来龙去脉</a:t>
            </a:r>
            <a:endParaRPr lang="zh-CN" altLang="en-US" sz="8000" dirty="0">
              <a:solidFill>
                <a:srgbClr val="39A19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739128" y="1716610"/>
            <a:ext cx="1362456" cy="1033272"/>
          </a:xfrm>
          <a:prstGeom prst="roundRect">
            <a:avLst/>
          </a:prstGeom>
          <a:solidFill>
            <a:srgbClr val="39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>
                <a:cs typeface="+mn-ea"/>
                <a:sym typeface="+mn-lt"/>
              </a:rPr>
              <a:t>01</a:t>
            </a:r>
            <a:endParaRPr lang="zh-CN" altLang="en-US" sz="66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小暑的来龙去脉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33071" y="1192810"/>
            <a:ext cx="5111273" cy="511127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04100" y="1450731"/>
            <a:ext cx="6128971" cy="4853352"/>
            <a:chOff x="604100" y="1503485"/>
            <a:chExt cx="6128971" cy="4853352"/>
          </a:xfrm>
        </p:grpSpPr>
        <p:sp>
          <p:nvSpPr>
            <p:cNvPr id="4" name="矩形 3"/>
            <p:cNvSpPr/>
            <p:nvPr/>
          </p:nvSpPr>
          <p:spPr>
            <a:xfrm>
              <a:off x="705834" y="1606540"/>
              <a:ext cx="5818057" cy="4617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小暑是农历二十四节气之第十一个节气，夏天的第五个节气。每年</a:t>
              </a:r>
              <a:r>
                <a:rPr lang="en-US" altLang="zh-CN">
                  <a:cs typeface="+mn-ea"/>
                  <a:sym typeface="+mn-lt"/>
                </a:rPr>
                <a:t>7</a:t>
              </a:r>
              <a:r>
                <a:rPr lang="zh-CN" altLang="en-US">
                  <a:cs typeface="+mn-ea"/>
                  <a:sym typeface="+mn-lt"/>
                </a:rPr>
                <a:t>月</a:t>
              </a:r>
              <a:r>
                <a:rPr lang="en-US" altLang="zh-CN">
                  <a:cs typeface="+mn-ea"/>
                  <a:sym typeface="+mn-lt"/>
                </a:rPr>
                <a:t>7</a:t>
              </a:r>
              <a:r>
                <a:rPr lang="zh-CN" altLang="en-US">
                  <a:cs typeface="+mn-ea"/>
                  <a:sym typeface="+mn-lt"/>
                </a:rPr>
                <a:t>日或</a:t>
              </a:r>
              <a:r>
                <a:rPr lang="en-US" altLang="zh-CN">
                  <a:cs typeface="+mn-ea"/>
                  <a:sym typeface="+mn-lt"/>
                </a:rPr>
                <a:t>8</a:t>
              </a:r>
              <a:r>
                <a:rPr lang="zh-CN" altLang="en-US">
                  <a:cs typeface="+mn-ea"/>
                  <a:sym typeface="+mn-lt"/>
                </a:rPr>
                <a:t>日视太阳到达黄经</a:t>
              </a:r>
              <a:r>
                <a:rPr lang="en-US" altLang="zh-CN">
                  <a:cs typeface="+mn-ea"/>
                  <a:sym typeface="+mn-lt"/>
                </a:rPr>
                <a:t>105°</a:t>
              </a:r>
              <a:r>
                <a:rPr lang="zh-CN" altLang="en-US">
                  <a:cs typeface="+mn-ea"/>
                  <a:sym typeface="+mn-lt"/>
                </a:rPr>
                <a:t>时为小暑。</a:t>
              </a:r>
              <a:endParaRPr lang="en-US" altLang="zh-CN">
                <a:cs typeface="+mn-ea"/>
                <a:sym typeface="+mn-lt"/>
              </a:endParaRPr>
            </a:p>
            <a:p>
              <a:pPr indent="457200" algn="just">
                <a:lnSpc>
                  <a:spcPct val="150000"/>
                </a:lnSpc>
              </a:pPr>
              <a:r>
                <a:rPr lang="en-US" altLang="zh-CN">
                  <a:cs typeface="+mn-ea"/>
                  <a:sym typeface="+mn-lt"/>
                </a:rPr>
                <a:t>《</a:t>
              </a:r>
              <a:r>
                <a:rPr lang="zh-CN" altLang="en-US">
                  <a:cs typeface="+mn-ea"/>
                  <a:sym typeface="+mn-lt"/>
                </a:rPr>
                <a:t>月令七十二候集解</a:t>
              </a:r>
              <a:r>
                <a:rPr lang="en-US" altLang="zh-CN">
                  <a:cs typeface="+mn-ea"/>
                  <a:sym typeface="+mn-lt"/>
                </a:rPr>
                <a:t>》</a:t>
              </a:r>
              <a:r>
                <a:rPr lang="zh-CN" altLang="en-US">
                  <a:cs typeface="+mn-ea"/>
                  <a:sym typeface="+mn-lt"/>
                </a:rPr>
                <a:t>：“六月节</a:t>
              </a:r>
              <a:r>
                <a:rPr lang="en-US" altLang="zh-CN">
                  <a:cs typeface="+mn-ea"/>
                  <a:sym typeface="+mn-lt"/>
                </a:rPr>
                <a:t>……</a:t>
              </a:r>
              <a:r>
                <a:rPr lang="zh-CN" altLang="en-US">
                  <a:cs typeface="+mn-ea"/>
                  <a:sym typeface="+mn-lt"/>
                </a:rPr>
                <a:t>暑，热也，就热之中分为大小，月初为小，月中为大，今则热气犹小也。”暑，表示炎热的意思，古人认为小暑期间，还不是一年中最热的时候，故称为小暑。</a:t>
              </a:r>
              <a:endParaRPr lang="en-US" altLang="zh-CN">
                <a:cs typeface="+mn-ea"/>
                <a:sym typeface="+mn-lt"/>
              </a:endParaRPr>
            </a:p>
            <a:p>
              <a:pPr indent="457200" algn="just">
                <a:lnSpc>
                  <a:spcPct val="150000"/>
                </a:lnSpc>
              </a:pPr>
              <a:r>
                <a:rPr lang="zh-CN" altLang="en-US">
                  <a:cs typeface="+mn-ea"/>
                  <a:sym typeface="+mn-lt"/>
                </a:rPr>
                <a:t>也有节气歌谣曰：“小暑不算热，大暑三伏天。”指出一年中最热的时期已经到来，但还未达到极热的程度。俗话说：“热在三伏”。我国三伏天气一般出现在夏至的</a:t>
              </a:r>
              <a:r>
                <a:rPr lang="en-US" altLang="zh-CN">
                  <a:cs typeface="+mn-ea"/>
                  <a:sym typeface="+mn-lt"/>
                </a:rPr>
                <a:t>28</a:t>
              </a:r>
              <a:r>
                <a:rPr lang="zh-CN" altLang="en-US">
                  <a:cs typeface="+mn-ea"/>
                  <a:sym typeface="+mn-lt"/>
                </a:rPr>
                <a:t>天之后，即所谓“夏至三庚数头伏”。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4100" y="1503485"/>
              <a:ext cx="6128971" cy="4853352"/>
            </a:xfrm>
            <a:prstGeom prst="rect">
              <a:avLst/>
            </a:prstGeom>
            <a:noFill/>
            <a:ln w="19050">
              <a:solidFill>
                <a:srgbClr val="39A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8473" y="1361213"/>
            <a:ext cx="10698773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我国古代将小暑分为三候：“一候温风至；二候蟋蟀居宇；三候鹰始鸷。”小暑时节大地上便不再有一丝凉风，而是所有的风中都带着热浪；</a:t>
            </a:r>
            <a:endParaRPr lang="en-US" altLang="zh-CN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408" y="140677"/>
            <a:ext cx="4353442" cy="738554"/>
            <a:chOff x="56408" y="140677"/>
            <a:chExt cx="435344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小暑的来龙去脉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678473" y="4932728"/>
            <a:ext cx="106987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cs typeface="+mn-ea"/>
                <a:sym typeface="+mn-lt"/>
              </a:rPr>
              <a:t>《</a:t>
            </a:r>
            <a:r>
              <a:rPr lang="zh-CN" altLang="en-US">
                <a:cs typeface="+mn-ea"/>
                <a:sym typeface="+mn-lt"/>
              </a:rPr>
              <a:t>诗经</a:t>
            </a:r>
            <a:r>
              <a:rPr lang="en-US" altLang="zh-CN">
                <a:cs typeface="+mn-ea"/>
                <a:sym typeface="+mn-lt"/>
              </a:rPr>
              <a:t>•</a:t>
            </a:r>
            <a:r>
              <a:rPr lang="zh-CN" altLang="en-US">
                <a:cs typeface="+mn-ea"/>
                <a:sym typeface="+mn-lt"/>
              </a:rPr>
              <a:t>七月</a:t>
            </a:r>
            <a:r>
              <a:rPr lang="en-US" altLang="zh-CN">
                <a:cs typeface="+mn-ea"/>
                <a:sym typeface="+mn-lt"/>
              </a:rPr>
              <a:t>》</a:t>
            </a:r>
            <a:r>
              <a:rPr lang="zh-CN" altLang="en-US">
                <a:cs typeface="+mn-ea"/>
                <a:sym typeface="+mn-lt"/>
              </a:rPr>
              <a:t>中描述蟋蟀的字句有“七月在野，八月在宇，九月在户，十月蟋蟀入我床下。”文中所说的八月即是夏历的六月，即小暑节气的时候，由于炎热，蟋蟀离开了田野，到庭院的墙角下以避暑热；在这一节气中，老鹰因地面气温太高而在清凉的高空中活动。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66812" y="2701894"/>
            <a:ext cx="9858375" cy="1748889"/>
            <a:chOff x="1239714" y="2717602"/>
            <a:chExt cx="9858375" cy="1748889"/>
          </a:xfrm>
        </p:grpSpPr>
        <p:sp>
          <p:nvSpPr>
            <p:cNvPr id="8" name="矩形 7"/>
            <p:cNvSpPr/>
            <p:nvPr/>
          </p:nvSpPr>
          <p:spPr>
            <a:xfrm>
              <a:off x="1375262" y="2918039"/>
              <a:ext cx="9722827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39A198"/>
                </a:buClr>
                <a:buFont typeface="Wingdings" panose="05000000000000000000" pitchFamily="2" charset="2"/>
                <a:buChar char="p"/>
              </a:pPr>
              <a:r>
                <a:rPr lang="zh-CN" altLang="en-US">
                  <a:cs typeface="+mn-ea"/>
                  <a:sym typeface="+mn-lt"/>
                </a:rPr>
                <a:t>一候：温风至。指小暑日后，大地上便不再有一丝凉风，而是所有的风中都带着热浪。</a:t>
              </a:r>
              <a:endParaRPr lang="en-US" altLang="zh-CN"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39A198"/>
                </a:buClr>
                <a:buFont typeface="Wingdings" panose="05000000000000000000" pitchFamily="2" charset="2"/>
                <a:buChar char="p"/>
              </a:pPr>
              <a:r>
                <a:rPr lang="zh-CN" altLang="en-US">
                  <a:cs typeface="+mn-ea"/>
                  <a:sym typeface="+mn-lt"/>
                </a:rPr>
                <a:t>二候：蟋蟀居宇。五日后，由于炎热，蟋蟀离开了田野，到庭院的墙角下以避暑热。</a:t>
              </a:r>
              <a:endParaRPr lang="en-US" altLang="zh-CN"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39A198"/>
                </a:buClr>
                <a:buFont typeface="Wingdings" panose="05000000000000000000" pitchFamily="2" charset="2"/>
                <a:buChar char="p"/>
              </a:pPr>
              <a:r>
                <a:rPr lang="zh-CN" altLang="en-US">
                  <a:cs typeface="+mn-ea"/>
                  <a:sym typeface="+mn-lt"/>
                </a:rPr>
                <a:t>三候：鹰始鸷。再过五日，老鹰因地面气温太高，而在清凉的高空中活动。</a:t>
              </a:r>
              <a:endParaRPr lang="en-US" altLang="zh-CN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39714" y="2717602"/>
              <a:ext cx="9442939" cy="1748889"/>
            </a:xfrm>
            <a:prstGeom prst="rect">
              <a:avLst/>
            </a:prstGeom>
            <a:noFill/>
            <a:ln w="28575">
              <a:solidFill>
                <a:srgbClr val="39A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2989385"/>
            <a:ext cx="4571355" cy="3868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4541" y="0"/>
            <a:ext cx="2180416" cy="2233246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4700845" y="3162417"/>
            <a:ext cx="5439022" cy="130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39A19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小暑的</a:t>
            </a:r>
            <a:r>
              <a:rPr lang="zh-CN" altLang="en-US" sz="8000">
                <a:solidFill>
                  <a:srgbClr val="39A198"/>
                </a:solidFill>
                <a:latin typeface="+mn-lt"/>
                <a:ea typeface="+mn-ea"/>
                <a:cs typeface="+mn-ea"/>
                <a:sym typeface="+mn-lt"/>
              </a:rPr>
              <a:t>习俗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39A19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739128" y="1716610"/>
            <a:ext cx="1362456" cy="1033272"/>
          </a:xfrm>
          <a:prstGeom prst="roundRect">
            <a:avLst/>
          </a:prstGeom>
          <a:solidFill>
            <a:srgbClr val="39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63753" y="2129381"/>
            <a:ext cx="562414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400">
                <a:solidFill>
                  <a:srgbClr val="39A198"/>
                </a:solidFill>
                <a:cs typeface="+mn-ea"/>
                <a:sym typeface="+mn-lt"/>
              </a:rPr>
              <a:t>“吃暑羊”</a:t>
            </a:r>
            <a:r>
              <a:rPr lang="zh-CN" altLang="en-US">
                <a:cs typeface="+mn-ea"/>
                <a:sym typeface="+mn-lt"/>
              </a:rPr>
              <a:t>是鲁南和苏北地区在小暑时节的传统习俗。入暑之后，正值三夏刚过、秋收未到的夏闲时候，忙活半年的庄稼人便三五户一群、七八家一伙吃起暑羊来。而此时喝着山泉水长大的小山羊，吃了数月的青草，已是肉质肥嫩、香气扑鼻。这种习俗可追溯到尧舜时期，在当地民间有“彭城伏羊一碗汤，不用神医开药方，之说法。徐州人对吃暑羊的爱好莫过于当地民谣：“六月六接姑娘，新麦饼羊肉汤。”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6408" y="140677"/>
            <a:ext cx="3430112" cy="738554"/>
            <a:chOff x="56408" y="140677"/>
            <a:chExt cx="343011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小暑的习俗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39" y="2041458"/>
            <a:ext cx="4762500" cy="3593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组合 12"/>
          <p:cNvGrpSpPr/>
          <p:nvPr/>
        </p:nvGrpSpPr>
        <p:grpSpPr>
          <a:xfrm>
            <a:off x="7566883" y="1390826"/>
            <a:ext cx="2417885" cy="683651"/>
            <a:chOff x="7566883" y="1390826"/>
            <a:chExt cx="2417885" cy="683651"/>
          </a:xfrm>
        </p:grpSpPr>
        <p:sp>
          <p:nvSpPr>
            <p:cNvPr id="11" name="矩形: 圆角 10"/>
            <p:cNvSpPr/>
            <p:nvPr/>
          </p:nvSpPr>
          <p:spPr>
            <a:xfrm>
              <a:off x="7566883" y="1390826"/>
              <a:ext cx="2417885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990995" y="1428146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吃暑羊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4100" y="1993060"/>
            <a:ext cx="5372100" cy="392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400">
                <a:solidFill>
                  <a:srgbClr val="39A198"/>
                </a:solidFill>
                <a:cs typeface="+mn-ea"/>
                <a:sym typeface="+mn-lt"/>
              </a:rPr>
              <a:t>茉莉</a:t>
            </a:r>
            <a:r>
              <a:rPr lang="zh-CN" altLang="en-US">
                <a:cs typeface="+mn-ea"/>
                <a:sym typeface="+mn-lt"/>
              </a:rPr>
              <a:t>，性喜烈日，于炎夏盛开。花香浓郁，能祛秽浊之气。江苏和上海等地，夏天的卖花人，常把连蒂的茉莉花用细铁丝扎成花球、花带等，供女子簪戴。苏州虎丘的花农，把茉莉放在马头篮里，沿街叫卖，称之为戴花，妇女们一般都会购买、簪戴。</a:t>
            </a:r>
            <a:r>
              <a:rPr lang="en-US" altLang="zh-CN">
                <a:cs typeface="+mn-ea"/>
                <a:sym typeface="+mn-lt"/>
              </a:rPr>
              <a:t>《</a:t>
            </a:r>
            <a:r>
              <a:rPr lang="zh-CN" altLang="en-US">
                <a:cs typeface="+mn-ea"/>
                <a:sym typeface="+mn-lt"/>
              </a:rPr>
              <a:t>晋书</a:t>
            </a:r>
            <a:r>
              <a:rPr lang="en-US" altLang="zh-CN">
                <a:cs typeface="+mn-ea"/>
                <a:sym typeface="+mn-lt"/>
              </a:rPr>
              <a:t>》</a:t>
            </a:r>
            <a:r>
              <a:rPr lang="zh-CN" altLang="en-US">
                <a:cs typeface="+mn-ea"/>
                <a:sym typeface="+mn-lt"/>
              </a:rPr>
              <a:t>载“都人簪奈花”，奈花，就是现在的茉莉。盛夏时候，每晚采下茉莉花，取井水半杯，用东西把花架在杯上，使花离水一二分高，用厚纸密封。第二天花可答戴，水用来点茶，清香扑鼻，尤其绝妙。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408" y="140677"/>
            <a:ext cx="3430112" cy="738554"/>
            <a:chOff x="56408" y="140677"/>
            <a:chExt cx="343011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小暑的习俗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911" y="2229946"/>
            <a:ext cx="4968839" cy="3599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组合 9"/>
          <p:cNvGrpSpPr/>
          <p:nvPr/>
        </p:nvGrpSpPr>
        <p:grpSpPr>
          <a:xfrm>
            <a:off x="2081207" y="1309409"/>
            <a:ext cx="2417885" cy="683651"/>
            <a:chOff x="7566883" y="1390826"/>
            <a:chExt cx="2417885" cy="683651"/>
          </a:xfrm>
        </p:grpSpPr>
        <p:sp>
          <p:nvSpPr>
            <p:cNvPr id="11" name="矩形: 圆角 10"/>
            <p:cNvSpPr/>
            <p:nvPr/>
          </p:nvSpPr>
          <p:spPr>
            <a:xfrm>
              <a:off x="7566883" y="1390826"/>
              <a:ext cx="2417885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990995" y="1428146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簪茉莉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05145" y="2366288"/>
            <a:ext cx="5292969" cy="295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小暑时节，民间还有晒书画、衣服的习俗。民谚有云：“六月六，人晒衣裳龙晒袍”，“六月六，家家晒红绿”。“红绿”就是指五颜六色的各样衣服。因为这一天，差不多是在小暑的前夕，为一年中气温最高，日照时间最长，阳光辐射最强的日子，所以家家户户多会不约而同选择这一天“晒伏”，把存放在箱柜里的衣服晾到外面接受阳光的暴晒，以去潮，去湿，防霉防蛀。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408" y="140677"/>
            <a:ext cx="3430112" cy="738554"/>
            <a:chOff x="56408" y="140677"/>
            <a:chExt cx="3430112" cy="7385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56408" y="140677"/>
              <a:ext cx="1095384" cy="7385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3530" y="23290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rgbClr val="39A198"/>
                  </a:solidFill>
                  <a:cs typeface="+mn-ea"/>
                  <a:sym typeface="+mn-lt"/>
                </a:rPr>
                <a:t>小暑的习俗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479" y="1227980"/>
            <a:ext cx="5111273" cy="511127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442686" y="1448386"/>
            <a:ext cx="2417885" cy="683651"/>
            <a:chOff x="7566883" y="1390826"/>
            <a:chExt cx="2417885" cy="683651"/>
          </a:xfrm>
        </p:grpSpPr>
        <p:sp>
          <p:nvSpPr>
            <p:cNvPr id="11" name="矩形: 圆角 10"/>
            <p:cNvSpPr/>
            <p:nvPr/>
          </p:nvSpPr>
          <p:spPr>
            <a:xfrm>
              <a:off x="7566883" y="1390826"/>
              <a:ext cx="2417885" cy="650632"/>
            </a:xfrm>
            <a:prstGeom prst="roundRect">
              <a:avLst/>
            </a:prstGeom>
            <a:solidFill>
              <a:srgbClr val="39A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990995" y="1428146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晒书画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带你进入夏天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1dlqleb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3056</Words>
  <Application>Microsoft Office PowerPoint</Application>
  <PresentationFormat>宽屏</PresentationFormat>
  <Paragraphs>153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2022-03-10T03:30:08Z</dcterms:created>
  <dcterms:modified xsi:type="dcterms:W3CDTF">2023-01-11T01:31:52Z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9C4CFAB5B7FA4860B2A53E5E21D96FD5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