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57" r:id="rId2"/>
    <p:sldId id="311" r:id="rId3"/>
    <p:sldId id="325" r:id="rId4"/>
    <p:sldId id="326" r:id="rId5"/>
    <p:sldId id="327" r:id="rId6"/>
    <p:sldId id="330" r:id="rId7"/>
    <p:sldId id="331" r:id="rId8"/>
    <p:sldId id="328" r:id="rId9"/>
    <p:sldId id="332" r:id="rId10"/>
    <p:sldId id="264" r:id="rId11"/>
    <p:sldId id="333" r:id="rId12"/>
    <p:sldId id="267" r:id="rId13"/>
    <p:sldId id="334" r:id="rId14"/>
    <p:sldId id="265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266" r:id="rId29"/>
    <p:sldId id="348" r:id="rId30"/>
    <p:sldId id="349" r:id="rId31"/>
    <p:sldId id="350" r:id="rId32"/>
    <p:sldId id="269" r:id="rId33"/>
    <p:sldId id="351" r:id="rId34"/>
    <p:sldId id="352" r:id="rId35"/>
    <p:sldId id="353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B05"/>
    <a:srgbClr val="EAEAEA"/>
    <a:srgbClr val="333333"/>
    <a:srgbClr val="C0C0C0"/>
    <a:srgbClr val="4F81B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howGuides="1">
      <p:cViewPr>
        <p:scale>
          <a:sx n="100" d="100"/>
          <a:sy n="100" d="100"/>
        </p:scale>
        <p:origin x="-240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1EFDD-91F8-495A-91D7-EB018522F67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5C579-5EAB-4D4D-A688-CF27E536E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1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68.xml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1" y="-2"/>
            <a:ext cx="9143999" cy="4542287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5637213"/>
            <a:ext cx="9144000" cy="122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6" name="等腰三角形 5"/>
          <p:cNvSpPr/>
          <p:nvPr userDrawn="1">
            <p:custDataLst>
              <p:tags r:id="rId3"/>
            </p:custDataLst>
          </p:nvPr>
        </p:nvSpPr>
        <p:spPr>
          <a:xfrm rot="5400000" flipV="1">
            <a:off x="2378274" y="-384968"/>
            <a:ext cx="2863453" cy="1066800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7" name="直角三角形 6"/>
          <p:cNvSpPr/>
          <p:nvPr>
            <p:custDataLst>
              <p:tags r:id="rId4"/>
            </p:custDataLst>
          </p:nvPr>
        </p:nvSpPr>
        <p:spPr>
          <a:xfrm>
            <a:off x="0" y="3621088"/>
            <a:ext cx="9144000" cy="323691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8" name="直角三角形 7"/>
          <p:cNvSpPr/>
          <p:nvPr>
            <p:custDataLst>
              <p:tags r:id="rId5"/>
            </p:custDataLst>
          </p:nvPr>
        </p:nvSpPr>
        <p:spPr>
          <a:xfrm flipH="1">
            <a:off x="0" y="3048000"/>
            <a:ext cx="9144000" cy="38131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5000625" y="4614350"/>
            <a:ext cx="4076700" cy="1053581"/>
          </a:xfrm>
          <a:noFill/>
        </p:spPr>
        <p:txBody>
          <a:bodyPr anchor="b">
            <a:normAutofit/>
          </a:bodyPr>
          <a:lstStyle>
            <a:lvl1pPr algn="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000625" y="5739996"/>
            <a:ext cx="4076700" cy="504000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FFEC-5704-4A3E-837E-93B721BC27B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8585198" y="6453337"/>
            <a:ext cx="504056" cy="36499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0" dirty="0" smtClean="0">
                <a:solidFill>
                  <a:srgbClr val="5F5F5F"/>
                </a:solidFill>
              </a:rPr>
              <a:t>-</a:t>
            </a:r>
            <a:fld id="{C2D1088F-7570-48BA-BC40-D11F25FB6C22}" type="slidenum">
              <a:rPr lang="zh-CN" altLang="en-US" sz="1400" b="0" dirty="0" smtClean="0">
                <a:solidFill>
                  <a:srgbClr val="5F5F5F"/>
                </a:solidFill>
              </a:rPr>
              <a:t>‹#›</a:t>
            </a:fld>
            <a:r>
              <a:rPr lang="en-US" altLang="zh-CN" sz="1400" b="0" dirty="0" smtClean="0">
                <a:solidFill>
                  <a:srgbClr val="5F5F5F"/>
                </a:solidFill>
              </a:rPr>
              <a:t>-</a:t>
            </a:r>
            <a:endParaRPr lang="zh-CN" altLang="en-US" sz="1400" b="0" dirty="0" smtClean="0">
              <a:solidFill>
                <a:srgbClr val="5F5F5F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BB0C-5A13-436A-8D2C-3DC1B1265D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1" y="-2"/>
            <a:ext cx="9143999" cy="4542287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5637213"/>
            <a:ext cx="9144000" cy="122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6" name="等腰三角形 5"/>
          <p:cNvSpPr/>
          <p:nvPr>
            <p:custDataLst>
              <p:tags r:id="rId3"/>
            </p:custDataLst>
          </p:nvPr>
        </p:nvSpPr>
        <p:spPr>
          <a:xfrm rot="5400000" flipV="1">
            <a:off x="3140273" y="-1146968"/>
            <a:ext cx="2863453" cy="12192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7" name="直角三角形 6"/>
          <p:cNvSpPr/>
          <p:nvPr>
            <p:custDataLst>
              <p:tags r:id="rId4"/>
            </p:custDataLst>
          </p:nvPr>
        </p:nvSpPr>
        <p:spPr>
          <a:xfrm>
            <a:off x="0" y="3621088"/>
            <a:ext cx="9144000" cy="323691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8" name="直角三角形 7"/>
          <p:cNvSpPr/>
          <p:nvPr>
            <p:custDataLst>
              <p:tags r:id="rId5"/>
            </p:custDataLst>
          </p:nvPr>
        </p:nvSpPr>
        <p:spPr>
          <a:xfrm flipH="1">
            <a:off x="0" y="3044825"/>
            <a:ext cx="9144000" cy="38131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572125" y="4290060"/>
            <a:ext cx="3319463" cy="1175385"/>
          </a:xfrm>
        </p:spPr>
        <p:txBody>
          <a:bodyPr rIns="25400" rtlCol="0" anchor="b">
            <a:no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4950" b="1" i="0" u="none" strike="noStrike" kern="1200" cap="none" spc="6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编辑标题</a:t>
            </a:r>
            <a:endParaRPr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7"/>
            </p:custDataLst>
          </p:nvPr>
        </p:nvSpPr>
        <p:spPr>
          <a:xfrm>
            <a:off x="5572124" y="5540698"/>
            <a:ext cx="3319358" cy="691347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noProof="1"/>
              <a:t>编辑文本</a:t>
            </a:r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5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6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7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38A87-77AC-48C7-9F0B-A360E0E070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5"/>
          <a:stretch>
            <a:fillRect b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EF436-D7EA-4EF9-B5EE-0F0508D008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3879850"/>
            <a:ext cx="3744516" cy="2978150"/>
          </a:xfrm>
          <a:custGeom>
            <a:avLst/>
            <a:gdLst>
              <a:gd name="T0" fmla="*/ 0 w 2348"/>
              <a:gd name="T1" fmla="*/ 0 h 1407"/>
              <a:gd name="T2" fmla="*/ 2348 w 2348"/>
              <a:gd name="T3" fmla="*/ 1407 h 1407"/>
              <a:gd name="T4" fmla="*/ 0 w 2348"/>
              <a:gd name="T5" fmla="*/ 1407 h 1407"/>
              <a:gd name="T6" fmla="*/ 0 w 2348"/>
              <a:gd name="T7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4" tIns="45717" rIns="91434" bIns="4571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6" name="Freeform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22885" y="4400550"/>
            <a:ext cx="7021115" cy="2457450"/>
          </a:xfrm>
          <a:custGeom>
            <a:avLst/>
            <a:gdLst>
              <a:gd name="T0" fmla="*/ 4403 w 4403"/>
              <a:gd name="T1" fmla="*/ 0 h 1161"/>
              <a:gd name="T2" fmla="*/ 4403 w 4403"/>
              <a:gd name="T3" fmla="*/ 1161 h 1161"/>
              <a:gd name="T4" fmla="*/ 0 w 4403"/>
              <a:gd name="T5" fmla="*/ 1161 h 1161"/>
              <a:gd name="T6" fmla="*/ 4403 w 4403"/>
              <a:gd name="T7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4" tIns="45717" rIns="91434" bIns="4571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56801" y="3503613"/>
            <a:ext cx="4098630" cy="1058408"/>
          </a:xfrm>
        </p:spPr>
        <p:txBody>
          <a:bodyPr rIns="63500">
            <a:noAutofit/>
          </a:bodyPr>
          <a:lstStyle>
            <a:lvl1pPr algn="r">
              <a:defRPr sz="3600" u="none" strike="noStrike" kern="1200" cap="none" spc="30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1256801" y="2856230"/>
            <a:ext cx="4098630" cy="586804"/>
          </a:xfrm>
        </p:spPr>
        <p:txBody>
          <a:bodyPr tIns="38100" rIns="76200" bIns="38100" anchor="ctr">
            <a:noAutofit/>
          </a:bodyPr>
          <a:lstStyle>
            <a:lvl1pPr marL="0" indent="0" algn="r" eaLnBrk="1" fontAlgn="base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编辑文本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256831" y="2383625"/>
            <a:ext cx="4098600" cy="356400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noProof="1"/>
              <a:t>编辑文本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4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5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6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7DC10-9F80-47CA-9BB0-03FC4730FA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952508"/>
            <a:ext cx="3962432" cy="5388907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EE2AC-368D-4ED2-A387-F07EC13D61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2448" y="952508"/>
            <a:ext cx="396243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406525"/>
            <a:ext cx="3962400" cy="4934752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76813" y="952508"/>
            <a:ext cx="396243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406525"/>
            <a:ext cx="3962432" cy="4934752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7451-B61D-4EBD-9E20-9C423E26C6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12C0-236C-47D9-B21E-53704C811C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EB70-7901-479E-AC6D-3909208577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952508"/>
            <a:ext cx="396243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952508"/>
            <a:ext cx="3962432" cy="5388907"/>
          </a:xfrm>
        </p:spPr>
        <p:txBody>
          <a:bodyPr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445A4-C0BB-452B-A7F3-D7AA9591C7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868F-D697-40DF-890C-3E7AE3034B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tags" Target="../tags/tag3.xml"/><Relationship Id="rId55" Type="http://schemas.openxmlformats.org/officeDocument/2006/relationships/slide" Target="../slides/slide1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1.xml"/><Relationship Id="rId56" Type="http://schemas.openxmlformats.org/officeDocument/2006/relationships/slide" Target="../slides/slide2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" Target="../slides/slide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48"/>
            </p:custDataLst>
          </p:nvPr>
        </p:nvSpPr>
        <p:spPr bwMode="auto">
          <a:xfrm>
            <a:off x="502444" y="442913"/>
            <a:ext cx="81391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49"/>
            </p:custDataLst>
          </p:nvPr>
        </p:nvSpPr>
        <p:spPr bwMode="auto">
          <a:xfrm>
            <a:off x="502444" y="952500"/>
            <a:ext cx="8139113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0"/>
            </p:custDataLst>
          </p:nvPr>
        </p:nvSpPr>
        <p:spPr>
          <a:xfrm>
            <a:off x="659606" y="6350000"/>
            <a:ext cx="202525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noProof="1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1"/>
            </p:custDataLst>
          </p:nvPr>
        </p:nvSpPr>
        <p:spPr>
          <a:xfrm>
            <a:off x="3087291" y="6350000"/>
            <a:ext cx="296941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2"/>
            </p:custDataLst>
          </p:nvPr>
        </p:nvSpPr>
        <p:spPr>
          <a:xfrm>
            <a:off x="6457950" y="6350000"/>
            <a:ext cx="202525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noProof="1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5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noProof="1"/>
          </a:p>
        </p:txBody>
      </p:sp>
      <p:sp>
        <p:nvSpPr>
          <p:cNvPr id="14" name="TextBox 24">
            <a:hlinkClick r:id="rId54" action="ppaction://hlinksldjump"/>
          </p:cNvPr>
          <p:cNvSpPr txBox="1"/>
          <p:nvPr userDrawn="1"/>
        </p:nvSpPr>
        <p:spPr>
          <a:xfrm>
            <a:off x="5794876" y="22564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课前篇自主预习</a:t>
            </a:r>
            <a:endParaRPr lang="zh-CN" altLang="en-US" sz="1400" dirty="0">
              <a:solidFill>
                <a:srgbClr val="333333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TextBox 24">
            <a:hlinkClick r:id="rId55" action="ppaction://hlinksldjump"/>
          </p:cNvPr>
          <p:cNvSpPr txBox="1"/>
          <p:nvPr userDrawn="1"/>
        </p:nvSpPr>
        <p:spPr>
          <a:xfrm>
            <a:off x="7451060" y="23074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课堂篇学习理解</a:t>
            </a:r>
            <a:endParaRPr lang="en-US" altLang="zh-CN" sz="1400" dirty="0" smtClean="0">
              <a:solidFill>
                <a:srgbClr val="333333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TextBox 24">
            <a:hlinkClick r:id="rId56" action="ppaction://hlinksldjump"/>
          </p:cNvPr>
          <p:cNvSpPr txBox="1"/>
          <p:nvPr userDrawn="1"/>
        </p:nvSpPr>
        <p:spPr>
          <a:xfrm>
            <a:off x="4389269" y="22564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晨读晚诵</a:t>
            </a:r>
            <a:endParaRPr lang="zh-CN" altLang="en-US" sz="1400" dirty="0">
              <a:solidFill>
                <a:srgbClr val="333333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kern="1200" spc="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171450" indent="-17145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__5.docx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__6.docx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8.v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__8.docx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__9.docx"/><Relationship Id="rId5" Type="http://schemas.openxmlformats.org/officeDocument/2006/relationships/slide" Target="slide32.xml"/><Relationship Id="rId4" Type="http://schemas.openxmlformats.org/officeDocument/2006/relationships/slide" Target="slide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slide" Target="slide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8.xml"/><Relationship Id="rId4" Type="http://schemas.openxmlformats.org/officeDocument/2006/relationships/slide" Target="slide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Word___10.docx"/><Relationship Id="rId5" Type="http://schemas.openxmlformats.org/officeDocument/2006/relationships/slide" Target="slide32.xml"/><Relationship Id="rId4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0.xml"/><Relationship Id="rId4" Type="http://schemas.openxmlformats.org/officeDocument/2006/relationships/slide" Target="slide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6.png"/><Relationship Id="rId4" Type="http://schemas.openxmlformats.org/officeDocument/2006/relationships/slide" Target="slide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2.xml"/><Relationship Id="rId4" Type="http://schemas.openxmlformats.org/officeDocument/2006/relationships/slide" Target="slide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Word___11.docx"/><Relationship Id="rId5" Type="http://schemas.openxmlformats.org/officeDocument/2006/relationships/slide" Target="slide32.xml"/><Relationship Id="rId4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4.xml"/><Relationship Id="rId4" Type="http://schemas.openxmlformats.org/officeDocument/2006/relationships/slide" Target="slide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png"/><Relationship Id="rId4" Type="http://schemas.openxmlformats.org/officeDocument/2006/relationships/slide" Target="slide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6.xml"/><Relationship Id="rId4" Type="http://schemas.openxmlformats.org/officeDocument/2006/relationships/slide" Target="slide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Word___12.docx"/><Relationship Id="rId5" Type="http://schemas.openxmlformats.org/officeDocument/2006/relationships/slide" Target="slide32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0.png"/><Relationship Id="rId4" Type="http://schemas.openxmlformats.org/officeDocument/2006/relationships/slide" Target="slide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9.xml"/><Relationship Id="rId4" Type="http://schemas.openxmlformats.org/officeDocument/2006/relationships/slide" Target="slide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40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1.pn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2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43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44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45.xml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46.xml"/><Relationship Id="rId4" Type="http://schemas.openxmlformats.org/officeDocument/2006/relationships/slide" Target="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/>
          <p:nvPr/>
        </p:nvSpPr>
        <p:spPr bwMode="auto">
          <a:xfrm>
            <a:off x="0" y="1484784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b" anchorCtr="0" compatLnSpc="1">
            <a:normAutofit fontScale="925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 spc="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zh-CN" sz="4000" dirty="0" smtClean="0"/>
              <a:t>UNIT 2 Travelling Around</a:t>
            </a:r>
            <a:endParaRPr lang="en-US" altLang="zh-CN" sz="4000" dirty="0"/>
          </a:p>
        </p:txBody>
      </p:sp>
      <p:sp>
        <p:nvSpPr>
          <p:cNvPr id="6" name="标题 3"/>
          <p:cNvSpPr txBox="1"/>
          <p:nvPr/>
        </p:nvSpPr>
        <p:spPr bwMode="auto">
          <a:xfrm>
            <a:off x="0" y="2852936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 kern="1200" spc="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zh-CN" sz="2400" spc="0" dirty="0" smtClean="0"/>
              <a:t>Section A</a:t>
            </a:r>
            <a:r>
              <a:rPr lang="zh-CN" altLang="zh-CN" sz="2400" spc="0" dirty="0" smtClean="0"/>
              <a:t>　</a:t>
            </a:r>
            <a:r>
              <a:rPr lang="en-US" altLang="zh-CN" sz="2400" spc="0" dirty="0" smtClean="0"/>
              <a:t>Listening and Speaking</a:t>
            </a:r>
            <a:endParaRPr lang="zh-CN" altLang="zh-CN" sz="2400" spc="0" dirty="0"/>
          </a:p>
        </p:txBody>
      </p:sp>
      <p:sp>
        <p:nvSpPr>
          <p:cNvPr id="7" name="矩形 6"/>
          <p:cNvSpPr/>
          <p:nvPr/>
        </p:nvSpPr>
        <p:spPr>
          <a:xfrm>
            <a:off x="2924754" y="4713257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62437"/>
            <a:ext cx="230864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知识体系</a:t>
            </a:r>
            <a:r>
              <a:rPr lang="zh-CN" altLang="zh-CN" sz="22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图解</a:t>
            </a:r>
            <a:r>
              <a:rPr lang="en-US" altLang="zh-CN" sz="22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661035"/>
          <a:ext cx="8128000" cy="5196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文档" r:id="rId5" imgW="3947160" imgH="2528570" progId="Word.Document.12">
                  <p:embed/>
                </p:oleObj>
              </mc:Choice>
              <mc:Fallback>
                <p:oleObj name="文档" r:id="rId5" imgW="3947160" imgH="2528570" progId="Word.Document.12">
                  <p:embed/>
                  <p:pic>
                    <p:nvPicPr>
                      <p:cNvPr id="0" name="图片 61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000" y="1661035"/>
                        <a:ext cx="8128000" cy="5196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1449256" y="2348880"/>
            <a:ext cx="1178528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castle</a:t>
            </a:r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1449256" y="2708920"/>
            <a:ext cx="109356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apply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1449256" y="3068960"/>
            <a:ext cx="63831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visa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1449256" y="3431424"/>
            <a:ext cx="906017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rent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1449256" y="4094676"/>
            <a:ext cx="71686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pack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1449256" y="4828146"/>
            <a:ext cx="1422184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amazing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1449256" y="5165665"/>
            <a:ext cx="1327608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amazed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1449256" y="5519372"/>
            <a:ext cx="1595309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arrangement</a:t>
            </a:r>
            <a:endParaRPr lang="zh-CN" altLang="en-US" sz="220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1449256" y="5895481"/>
            <a:ext cx="1313180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extremely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8000" y="2180141"/>
          <a:ext cx="8128000" cy="275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文档" r:id="rId5" imgW="3947160" imgH="1339850" progId="Word.Document.12">
                  <p:embed/>
                </p:oleObj>
              </mc:Choice>
              <mc:Fallback>
                <p:oleObj name="文档" r:id="rId5" imgW="3947160" imgH="1339850" progId="Word.Document.12">
                  <p:embed/>
                  <p:pic>
                    <p:nvPicPr>
                      <p:cNvPr id="0" name="图片 720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000" y="2180141"/>
                        <a:ext cx="8128000" cy="2751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/>
          </p:cNvSpPr>
          <p:nvPr/>
        </p:nvSpPr>
        <p:spPr>
          <a:xfrm>
            <a:off x="2627784" y="2154891"/>
            <a:ext cx="110158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申请　</a:t>
            </a: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200"/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2627784" y="2518902"/>
            <a:ext cx="74892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关注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3048873" y="2859396"/>
            <a:ext cx="159530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分享</a:t>
            </a:r>
            <a:endParaRPr lang="zh-CN" altLang="en-US" sz="220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3048873" y="3218705"/>
            <a:ext cx="1877437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做准备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76250" y="2181225"/>
          <a:ext cx="8128000" cy="384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文档" r:id="rId3" imgW="3947160" imgH="1870075" progId="Word.Document.12">
                  <p:embed/>
                </p:oleObj>
              </mc:Choice>
              <mc:Fallback>
                <p:oleObj name="文档" r:id="rId3" imgW="3947160" imgH="1870075" progId="Word.Document.12">
                  <p:embed/>
                  <p:pic>
                    <p:nvPicPr>
                      <p:cNvPr id="0" name="图片 82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50" y="2181225"/>
                        <a:ext cx="8128000" cy="384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>
            <a:hlinkClick r:id="rId5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6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04144"/>
            <a:ext cx="8128000" cy="8660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听说导学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听教材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P24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填写表格信息。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4645261" y="2848120"/>
            <a:ext cx="130516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France</a:t>
            </a:r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2340303" y="3248527"/>
            <a:ext cx="67839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</a:rPr>
              <a:t>two 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3345890" y="3915908"/>
            <a:ext cx="1194558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</a:rPr>
              <a:t>passport 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2436643" y="4315644"/>
            <a:ext cx="11641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apply</a:t>
            </a:r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3801189" y="4704872"/>
            <a:ext cx="86754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2681915" y="5045768"/>
            <a:ext cx="881973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car</a:t>
            </a:r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20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007396"/>
            <a:ext cx="58368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听教材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P24</a:t>
            </a: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n-US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填写表格信息</a:t>
            </a:r>
            <a:r>
              <a:rPr lang="zh-CN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95536" y="2526734"/>
          <a:ext cx="8128000" cy="307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文档" r:id="rId5" imgW="3899535" imgH="1475740" progId="Word.Document.12">
                  <p:embed/>
                </p:oleObj>
              </mc:Choice>
              <mc:Fallback>
                <p:oleObj name="文档" r:id="rId5" imgW="3899535" imgH="1475740" progId="Word.Document.12">
                  <p:embed/>
                  <p:pic>
                    <p:nvPicPr>
                      <p:cNvPr id="0" name="图片 924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2526734"/>
                        <a:ext cx="8128000" cy="3072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>
            <a:spLocks noChangeAspect="1"/>
          </p:cNvSpPr>
          <p:nvPr/>
        </p:nvSpPr>
        <p:spPr>
          <a:xfrm>
            <a:off x="2636777" y="2858394"/>
            <a:ext cx="1071127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</a:rPr>
              <a:t>Lijiang </a:t>
            </a:r>
            <a:endParaRPr lang="zh-CN" altLang="en-US" sz="2200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3923928" y="3228708"/>
            <a:ext cx="150714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sweaters</a:t>
            </a:r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200"/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3923928" y="3727306"/>
            <a:ext cx="1176476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Town</a:t>
            </a:r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200"/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3553614" y="4581128"/>
            <a:ext cx="1446230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guidebook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2087906"/>
            <a:ext cx="8128000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.&amp; </a:t>
            </a:r>
            <a:r>
              <a:rPr lang="en-US" altLang="zh-CN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收拾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行李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包装　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商品的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纸包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纸袋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大包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clothes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收拾一些衣服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本短语中的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收拾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case is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full.I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any more clothes in.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这箱子已装满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我塞不进更多的衣服。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hurriedly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bag and bought a train ticket for home.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她匆忙收拾了一下包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买了张回家的火车票</a:t>
            </a:r>
            <a:r>
              <a:rPr lang="zh-CN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700808"/>
            <a:ext cx="8128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crowds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cinema on a wet day.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一大群人在雨天挤进了电影院。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get ready to start at once.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让我们收拾好行李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准备马上出发。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46762" y="2315285"/>
          <a:ext cx="8128000" cy="861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文档" r:id="rId6" imgW="3837305" imgH="411480" progId="Word.Document.12">
                  <p:embed/>
                </p:oleObj>
              </mc:Choice>
              <mc:Fallback>
                <p:oleObj name="文档" r:id="rId6" imgW="3837305" imgH="411480" progId="Word.Document.12">
                  <p:embed/>
                  <p:pic>
                    <p:nvPicPr>
                      <p:cNvPr id="0" name="图片 1026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6762" y="2315285"/>
                        <a:ext cx="8128000" cy="861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8000" y="1758504"/>
            <a:ext cx="8128000" cy="3593999"/>
            <a:chOff x="508000" y="1758504"/>
            <a:chExt cx="8128000" cy="359399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08000" y="1759496"/>
              <a:ext cx="8128000" cy="359300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786538" y="1758504"/>
              <a:ext cx="1570924" cy="339446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675866" y="4856252"/>
            <a:ext cx="7781905" cy="334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505471"/>
            <a:ext cx="8128000" cy="410105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申请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already have my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passport,and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am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visa tomorrow.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我已经有了护照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并且明天我将申请我的签证。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for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为固定词组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申请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。表示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向某人申请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to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for...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government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home improvement project.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我们已经向市政府申请改善住房条件。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wants to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volunteer work.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他想申请这份志愿者工作。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346035"/>
            <a:ext cx="2225289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r>
              <a:rPr lang="en-US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08000" y="1988840"/>
          <a:ext cx="8128000" cy="418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文档" r:id="rId6" imgW="3843020" imgH="1978025" progId="Word.Document.12">
                  <p:embed/>
                </p:oleObj>
              </mc:Choice>
              <mc:Fallback>
                <p:oleObj name="文档" r:id="rId6" imgW="3843020" imgH="1978025" progId="Word.Document.12">
                  <p:embed/>
                  <p:pic>
                    <p:nvPicPr>
                      <p:cNvPr id="0" name="图片 1128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1988840"/>
                        <a:ext cx="8128000" cy="418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310467"/>
            <a:ext cx="8128000" cy="24910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job in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hand,you</a:t>
            </a:r>
            <a:r>
              <a:rPr lang="en-US" altLang="zh-CN" sz="2200" dirty="0" err="1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soon finish it.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如果你尽全力做你目前的工作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你将能很快做完。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most important is that we should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practice.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最重要的是我们应该将理论应用于实践。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wages were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low,there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few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applicants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job.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因为工资低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没有什么人申请这份工作。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500625" y="2052807"/>
            <a:ext cx="8128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Ruins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a step back in time and explore ancient Mayan ruins in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Mexico,Guatemala,Honduras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Belize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8000" y="1114062"/>
            <a:ext cx="8128000" cy="55450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6688" y="5700478"/>
            <a:ext cx="7781905" cy="66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64639"/>
            <a:ext cx="8128000" cy="492865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令人愉快的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令人惊喜的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famous: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waterfalls,colourful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lakes,beautiful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mountains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为什么著名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令人惊奇的瀑布、多彩的湖泊、美丽的山峦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amazing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是形容词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常表示主动关系或特性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一般用来说明事或物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令人惊喜的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。修饰人时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表示人的心理状态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感到惊奇的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。有时也可用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amazed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修饰表情和声音。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he knew nothing about the event.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他对这个事件毫不知情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真让人感到诧异。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are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sight of Hong Kong-Zhuhai-Macao Bridge.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人们看到港珠澳大桥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无比惊讶。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418043"/>
            <a:ext cx="2225289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r>
              <a:rPr lang="en-US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08000" y="1988840"/>
          <a:ext cx="8128000" cy="3483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文档" r:id="rId6" imgW="3843020" imgH="1647825" progId="Word.Document.12">
                  <p:embed/>
                </p:oleObj>
              </mc:Choice>
              <mc:Fallback>
                <p:oleObj name="文档" r:id="rId6" imgW="3843020" imgH="1647825" progId="Word.Document.12">
                  <p:embed/>
                  <p:pic>
                    <p:nvPicPr>
                      <p:cNvPr id="0" name="图片 1230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1988840"/>
                        <a:ext cx="8128000" cy="3483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521133"/>
            <a:ext cx="8128000" cy="206973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amazement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,we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amazed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at/by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amazing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achievements.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让他吃惊的是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我们没有对他令人吃惊的成就感到吃惊。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amazed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girl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calmness and quick mind.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汤姆惊讶于这个女孩的镇定和机智。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77455" y="1151979"/>
            <a:ext cx="7389091" cy="55276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38567" y="5836176"/>
            <a:ext cx="6701785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911735"/>
            <a:ext cx="8128000" cy="32885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安排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筹备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Actually,I</a:t>
            </a:r>
            <a:r>
              <a:rPr lang="en-US" altLang="zh-CN" sz="2200" dirty="0" err="1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just finished the travel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事实上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我刚刚完成了旅行安排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为名词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安排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筹备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agreeable to both sides.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这样安排对双方都合适。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made all the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conference.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我们已做好会议的全部筹备工作。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110379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 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筹备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安排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整理</a:t>
            </a: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someone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drive him home.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戴夫安排人开车送他回家。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told us that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had to have supper at the airport.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他告诉我们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根据安排我们必须在机场吃晚饭。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arrangements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important meeting.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他们正在为这次重要的会议做准备。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79512" y="2110696"/>
          <a:ext cx="8128000" cy="131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文档" r:id="rId6" imgW="3843020" imgH="623570" progId="Word.Document.12">
                  <p:embed/>
                </p:oleObj>
              </mc:Choice>
              <mc:Fallback>
                <p:oleObj name="文档" r:id="rId6" imgW="3843020" imgH="623570" progId="Word.Document.12">
                  <p:embed/>
                  <p:pic>
                    <p:nvPicPr>
                      <p:cNvPr id="0" name="图片 133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512" y="2110696"/>
                        <a:ext cx="8128000" cy="1317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8000" y="1196752"/>
            <a:ext cx="8128000" cy="50601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96414" y="5303001"/>
            <a:ext cx="7781905" cy="695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94804"/>
            <a:ext cx="8128000" cy="45223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08305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tickets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一旦我获得签证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我们将在网上预订机票。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【句式剖析】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本句中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引导条件状语从句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主句用一般将来时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从句使用一般现在时表示将来的动作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主将从现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you pass 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exam,you</a:t>
            </a:r>
            <a:r>
              <a:rPr lang="en-US" altLang="zh-CN" sz="2200" dirty="0" err="1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able to relax.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一旦通过考试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你就可以放松一下了。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【句式拓展】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适用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主将从现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的情况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主将从现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常用于时间状语从句、条件状语从句、让步状语从句等。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祈使句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状语从句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一般现在时表将来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94804"/>
            <a:ext cx="8128000" cy="45223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含有情态动词的现在式形式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状语从句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一般现在时表将来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 with my work I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我工作一做完就来找你们。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hard,you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good footballer.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你要刻苦训练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就能成为一名优秀的足球运动员。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 definitely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win,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即使他跌倒了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他也必胜。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it in your diary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forget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用记事本记下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免得忘了。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you leave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film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电影还没散场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你怎么能离开呢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508000" y="908720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Mayapan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Ruins</a:t>
            </a: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 dirty="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 dirty="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the Banner of 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Mayas,Mayapan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thought of as the last great Maya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capital.The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Pre-Columbian Maya site is in south of the town of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Telchaquillo,Yucat</a:t>
            </a:r>
            <a:r>
              <a:rPr lang="en-US" altLang="zh-CN" sz="2200" dirty="0" err="1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á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n,Mexico.More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4000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structures,most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residences</a:t>
            </a:r>
            <a:r>
              <a:rPr lang="zh-CN" altLang="zh-CN" sz="2200" baseline="300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,are packed with the ancient city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walls.Archeologists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believe that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Mayapan</a:t>
            </a:r>
            <a:r>
              <a:rPr lang="en-US" altLang="zh-CN" sz="2200" dirty="0" err="1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main temple is a smaller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</a:t>
            </a:r>
            <a:r>
              <a:rPr lang="zh-CN" altLang="zh-CN" sz="2200" baseline="300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Chichen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Itza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Temple of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Kukulkan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08000" y="1309939"/>
          <a:ext cx="8128000" cy="2360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文档" r:id="rId3" imgW="3843020" imgH="1116965" progId="Word.Document.12">
                  <p:embed/>
                </p:oleObj>
              </mc:Choice>
              <mc:Fallback>
                <p:oleObj name="文档" r:id="rId3" imgW="3843020" imgH="1116965" progId="Word.Document.12">
                  <p:embed/>
                  <p:pic>
                    <p:nvPicPr>
                      <p:cNvPr id="0" name="图片 106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309939"/>
                        <a:ext cx="8128000" cy="2360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8000" y="1143223"/>
            <a:ext cx="8128000" cy="5351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8000" y="1116489"/>
            <a:ext cx="8128000" cy="53801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6140" y="4529668"/>
            <a:ext cx="7781905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18414"/>
            <a:ext cx="8128000" cy="53349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单词拼写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 deadlines and what you need to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申请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)depend on 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.(2019·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全国卷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.After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收拾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suitcase,I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well as my classmates set off for our destination—a farm in the morning.(2019·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北京卷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packing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.One was that I was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惊奇的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)at the fact that a sick person could feel much more better after seeing a doctor.(2019·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全国卷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amazed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 keep practicing even when I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tired.(2018·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全国卷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Ⅲ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01069"/>
            <a:ext cx="8128000" cy="3709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 make an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安排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 you to be met at the airport.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like to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租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car for just one day.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rent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 got a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签证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to visit Germany.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 prince lived in a large and beautiful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城堡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castle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64639"/>
            <a:ext cx="8128000" cy="4928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用适当的介副词填空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 lost my card so I have to apply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one.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 visitors are amazed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waterfall.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.Listen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 and phrases while you are listening.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.He suddenly focused his attention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hobby.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.Paul and his family are travelling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 over the holiday.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904201"/>
            <a:ext cx="8128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.Would you please make an arrangement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us?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 park is famous because of its model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castle in Disneyland.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.We all look forward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day when the scientists can discover more secrets of the universe.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508000" y="935541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Chichen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Itza</a:t>
            </a: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 dirty="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 dirty="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Chichen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Itza is one of the largest Maya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cities,and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is one of the most visited archaeological sites in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Mexico.More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1 million tourists visit the Mayan ruins every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year.The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Temple of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Kukulkan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—also referred to as El Castillo—stands 98-feet tall with 9 square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terraces</a:t>
            </a:r>
            <a:r>
              <a:rPr lang="zh-CN" altLang="zh-CN" sz="2200" baseline="300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③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,and it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a big draw for crowds during the spring and fall equinoxes 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春分和秋分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As the sun </a:t>
            </a:r>
            <a:r>
              <a:rPr lang="en-US" altLang="zh-CN" sz="2200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sets,visitors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crowd around the pyramid to see the shadows on the steps that look like a snake.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367328"/>
          <a:ext cx="8128000" cy="2008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文档" r:id="rId3" imgW="3843020" imgH="951230" progId="Word.Document.12">
                  <p:embed/>
                </p:oleObj>
              </mc:Choice>
              <mc:Fallback>
                <p:oleObj name="文档" r:id="rId3" imgW="3843020" imgH="951230" progId="Word.Document.12">
                  <p:embed/>
                  <p:pic>
                    <p:nvPicPr>
                      <p:cNvPr id="0" name="图片 2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367328"/>
                        <a:ext cx="8128000" cy="2008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508000" y="1340768"/>
            <a:ext cx="8128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Lamanai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Ruins</a:t>
            </a: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Belize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Lamanai Mayan ruins are surrounded by the jungle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thick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vegetation</a:t>
            </a:r>
            <a:r>
              <a:rPr lang="zh-CN" altLang="zh-CN" sz="2200" baseline="300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④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.And in case you didn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know,the word Lamanai comes from the Maya term “submerged crocodile” —a nod to the reptiles that live along the banks of the New River.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687800"/>
          <a:ext cx="8128000" cy="2008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文档" r:id="rId3" imgW="3843020" imgH="951230" progId="Word.Document.12">
                  <p:embed/>
                </p:oleObj>
              </mc:Choice>
              <mc:Fallback>
                <p:oleObj name="文档" r:id="rId3" imgW="3843020" imgH="951230" progId="Word.Document.12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687800"/>
                        <a:ext cx="8128000" cy="2008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508000" y="1196752"/>
            <a:ext cx="8128000" cy="456124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Uxmal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Pyramid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Magician</a:t>
            </a: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Uxmal is the Maya word for “thrice-build”,which refers to the building of the Pyramid of the Magician.The Maya would often build a new temple over an existing one,and in this case,5 stages of building were found.At its height,Uxmal was home to about 25,000 Mayas.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824121"/>
          <a:ext cx="8128000" cy="2035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文档" r:id="rId3" imgW="3843020" imgH="964565" progId="Word.Document.12">
                  <p:embed/>
                </p:oleObj>
              </mc:Choice>
              <mc:Fallback>
                <p:oleObj name="文档" r:id="rId3" imgW="3843020" imgH="964565" progId="Word.Document.12">
                  <p:embed/>
                  <p:pic>
                    <p:nvPicPr>
                      <p:cNvPr id="0" name="图片 413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824121"/>
                        <a:ext cx="8128000" cy="2035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508000" y="1289463"/>
            <a:ext cx="8128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Mayan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Pyramid</a:t>
            </a: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to the Campeche,Mexico,to see the Becan Mayan ruins.Visitors can explore 20 major ruins,including a number of temple pyramids in the jungle.Becan was a major city,occupied from 550 BC and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abandoned</a:t>
            </a:r>
            <a:r>
              <a:rPr lang="zh-CN" altLang="zh-CN" sz="2200" baseline="300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⑤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around the 9th century AD.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700808"/>
          <a:ext cx="8128000" cy="2035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文档" r:id="rId3" imgW="3843020" imgH="964565" progId="Word.Document.12">
                  <p:embed/>
                </p:oleObj>
              </mc:Choice>
              <mc:Fallback>
                <p:oleObj name="文档" r:id="rId3" imgW="3843020" imgH="964565" progId="Word.Document.12">
                  <p:embed/>
                  <p:pic>
                    <p:nvPicPr>
                      <p:cNvPr id="0" name="图片 515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700808"/>
                        <a:ext cx="8128000" cy="2035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508000" y="888539"/>
            <a:ext cx="8128000" cy="53349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40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词海拾贝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residence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住宅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住处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居住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版本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说法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③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terrace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阳台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梯田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④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vegetation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植物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草木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植物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生长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⑤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abandon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放弃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抛弃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放纵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540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典句欣赏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sun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sets,visitors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crowd around the pyramid to see the shadows on the steps that look like a snake.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译文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当太阳下山的时候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游客们拥挤在金字塔周围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观看台阶上的像蛇一样的影子。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分析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这是一个主从复合句。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引导时间状语从句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主句中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引导定语从句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修饰前面的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shadows,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在从句中做主语。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508000" y="2716732"/>
            <a:ext cx="8128000" cy="167853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理解诱思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.What is considered as the last Maya capital?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.What does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Lamanai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 in Mayan language?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1.Mayapan.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2.The submerged crocodile.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  <p:tag name="KSO_WM_UNIT_DIAGRAM_ISNUMVISUAL" val="0"/>
  <p:tag name="KSO_WM_UNIT_DIAGRAM_ISREFERUNI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  <p:tag name="KSO_WM_UNIT_DIAGRAM_ISNUMVISUAL" val="0"/>
  <p:tag name="KSO_WM_UNIT_DIAGRAM_ISREFERUNI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80947_1"/>
  <p:tag name="KSO_WM_TEMPLATE_CATEGORY" val="custom"/>
  <p:tag name="KSO_WM_TEMPLATE_INDEX" val="20196575"/>
  <p:tag name="KSO_WM_TEMPLATE_SUBCATEGORY" val="0"/>
  <p:tag name="KSO_WM_TEMPLATE_THUMBS_INDEX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  <p:tag name="KSO_WM_UNIT_DIAGRAM_ISNUMVISUAL" val="0"/>
  <p:tag name="KSO_WM_UNIT_DIAGRAM_ISREFERUNIT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  <p:tag name="KSO_WM_UNIT_DIAGRAM_ISNUMVISUAL" val="0"/>
  <p:tag name="KSO_WM_UNIT_DIAGRAM_ISREFERUNIT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  <p:tag name="KSO_WM_UNIT_DIAGRAM_ISNUMVISUAL" val="0"/>
  <p:tag name="KSO_WM_UNIT_DIAGRAM_ISREFERUNIT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  <p:tag name="KSO_WM_UNIT_DIAGRAM_ISNUMVISUAL" val="0"/>
  <p:tag name="KSO_WM_UNIT_DIAGRAM_ISREFERUNIT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  <p:tag name="KSO_WM_UNIT_DIAGRAM_ISNUMVISUAL" val="0"/>
  <p:tag name="KSO_WM_UNIT_DIAGRAM_ISREFERUNI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  <p:tag name="KSO_WM_UNIT_DIAGRAM_ISNUMVISUAL" val="0"/>
  <p:tag name="KSO_WM_UNIT_DIAGRAM_ISREFERUNIT" val="0"/>
</p:tagLst>
</file>

<file path=ppt/theme/theme1.xml><?xml version="1.0" encoding="utf-8"?>
<a:theme xmlns:a="http://schemas.openxmlformats.org/drawingml/2006/main" name="WWW.2PPT.COM">
  <a:themeElements>
    <a:clrScheme name="自定义 2">
      <a:dk1>
        <a:srgbClr val="466424"/>
      </a:dk1>
      <a:lt1>
        <a:srgbClr val="FFFFFF"/>
      </a:lt1>
      <a:dk2>
        <a:srgbClr val="7A9858"/>
      </a:dk2>
      <a:lt2>
        <a:srgbClr val="FFFFFF"/>
      </a:lt2>
      <a:accent1>
        <a:srgbClr val="3B561D"/>
      </a:accent1>
      <a:accent2>
        <a:srgbClr val="98CC77"/>
      </a:accent2>
      <a:accent3>
        <a:srgbClr val="779989"/>
      </a:accent3>
      <a:accent4>
        <a:srgbClr val="354B1B"/>
      </a:accent4>
      <a:accent5>
        <a:srgbClr val="466424"/>
      </a:accent5>
      <a:accent6>
        <a:srgbClr val="BED7CB"/>
      </a:accent6>
      <a:hlink>
        <a:srgbClr val="98CC77"/>
      </a:hlink>
      <a:folHlink>
        <a:srgbClr val="AABBCB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测控设计模板14新</Template>
  <TotalTime>0</TotalTime>
  <Words>1516</Words>
  <Application>Microsoft Office PowerPoint</Application>
  <PresentationFormat>全屏显示(4:3)</PresentationFormat>
  <Paragraphs>270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NEU-BZ-S92</vt:lpstr>
      <vt:lpstr>方正书宋_GBK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WWW.2PPT.COM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2016-04-22T00:11:00Z</dcterms:created>
  <dcterms:modified xsi:type="dcterms:W3CDTF">2023-01-17T00:25:59Z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280A22A2200C4068BDD4BD85F1E7E739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