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8" r:id="rId2"/>
    <p:sldId id="315" r:id="rId3"/>
    <p:sldId id="328" r:id="rId4"/>
    <p:sldId id="332" r:id="rId5"/>
    <p:sldId id="333" r:id="rId6"/>
    <p:sldId id="305" r:id="rId7"/>
    <p:sldId id="323" r:id="rId8"/>
    <p:sldId id="334" r:id="rId9"/>
    <p:sldId id="335" r:id="rId10"/>
    <p:sldId id="336" r:id="rId11"/>
    <p:sldId id="306" r:id="rId12"/>
    <p:sldId id="294" r:id="rId13"/>
    <p:sldId id="337" r:id="rId14"/>
    <p:sldId id="330" r:id="rId15"/>
    <p:sldId id="260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C01"/>
    <a:srgbClr val="A7D559"/>
    <a:srgbClr val="FFFF99"/>
    <a:srgbClr val="CC3300"/>
    <a:srgbClr val="19884E"/>
    <a:srgbClr val="FFCC66"/>
    <a:srgbClr val="FFCC99"/>
    <a:srgbClr val="9AC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016" autoAdjust="0"/>
  </p:normalViewPr>
  <p:slideViewPr>
    <p:cSldViewPr>
      <p:cViewPr>
        <p:scale>
          <a:sx n="100" d="100"/>
          <a:sy n="100" d="100"/>
        </p:scale>
        <p:origin x="-228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8AC5D41-3FD8-47AE-A2A8-3A8200CBC32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5968C-8642-4A7B-95D4-5245A2EBC930}" type="slidenum">
              <a:rPr lang="en-US" altLang="zh-CN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4BA0-72E9-492A-ACC1-B09101A12C79}" type="slidenum">
              <a:rPr lang="en-US" altLang="zh-CN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CFD74-0CE3-4EFF-BAC6-D71A1BDB837C}" type="slidenum">
              <a:rPr lang="en-US" altLang="zh-CN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21109-324F-4F52-9083-B07005FC8976}" type="slidenum">
              <a:rPr lang="en-US" altLang="zh-CN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F8C54-5936-4D78-AEFB-D7887E926D74}" type="slidenum">
              <a:rPr lang="en-US" altLang="zh-CN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C5D41-3FD8-47AE-A2A8-3A8200CBC322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86" y="2819416"/>
            <a:ext cx="6333104" cy="773579"/>
          </a:xfrm>
        </p:spPr>
        <p:txBody>
          <a:bodyPr/>
          <a:lstStyle/>
          <a:p>
            <a:r>
              <a:rPr lang="en-US" altLang="zh-CN" sz="6600" b="1" dirty="0"/>
              <a:t>Good Manners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902" y="1066862"/>
            <a:ext cx="7545579" cy="1325880"/>
          </a:xfrm>
        </p:spPr>
        <p:txBody>
          <a:bodyPr/>
          <a:lstStyle/>
          <a:p>
            <a:r>
              <a:rPr lang="en-US" altLang="zh-CN" sz="4000" dirty="0" smtClean="0"/>
              <a:t>Unit 8  Culture Shapes Us 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502915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048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Listening</a:t>
            </a:r>
            <a:r>
              <a:rPr lang="en-US" altLang="zh-CN" sz="4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矩形 12"/>
          <p:cNvSpPr>
            <a:spLocks noChangeArrowheads="1"/>
          </p:cNvSpPr>
          <p:nvPr/>
        </p:nvSpPr>
        <p:spPr bwMode="auto">
          <a:xfrm>
            <a:off x="914400" y="2133600"/>
            <a:ext cx="7543800" cy="3694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600" dirty="0" smtClean="0">
                <a:latin typeface="Times New Roman" panose="02020603050405020304" pitchFamily="18" charset="0"/>
              </a:rPr>
              <a:t>1. Bring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a small </a:t>
            </a:r>
            <a:r>
              <a:rPr kumimoji="1" lang="en-US" altLang="zh-CN" sz="2600" dirty="0" smtClean="0">
                <a:latin typeface="Times New Roman" panose="02020603050405020304" pitchFamily="18" charset="0"/>
              </a:rPr>
              <a:t>gift,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such as sweets or flowers.</a:t>
            </a:r>
          </a:p>
          <a:p>
            <a:pPr>
              <a:lnSpc>
                <a:spcPct val="150000"/>
              </a:lnSpc>
            </a:pPr>
            <a:r>
              <a:rPr kumimoji="1" lang="en-US" altLang="zh-CN" sz="2600" dirty="0" smtClean="0">
                <a:latin typeface="Times New Roman" panose="02020603050405020304" pitchFamily="18" charset="0"/>
              </a:rPr>
              <a:t>2. ________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the rules of your host's home. Do what your host asks you to </a:t>
            </a:r>
            <a:r>
              <a:rPr kumimoji="1" lang="en-US" altLang="zh-CN" sz="2600" dirty="0" smtClean="0">
                <a:latin typeface="Times New Roman" panose="02020603050405020304" pitchFamily="18" charset="0"/>
              </a:rPr>
              <a:t>do.</a:t>
            </a:r>
          </a:p>
          <a:p>
            <a:pPr>
              <a:lnSpc>
                <a:spcPct val="150000"/>
              </a:lnSpc>
            </a:pPr>
            <a:r>
              <a:rPr kumimoji="1" lang="en-US" altLang="zh-CN" sz="2600" dirty="0" smtClean="0">
                <a:latin typeface="Times New Roman" panose="02020603050405020304" pitchFamily="18" charset="0"/>
              </a:rPr>
              <a:t>3. Don't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be </a:t>
            </a:r>
            <a:r>
              <a:rPr kumimoji="1" lang="en-US" altLang="zh-CN" sz="2600" dirty="0" smtClean="0">
                <a:latin typeface="Times New Roman" panose="02020603050405020304" pitchFamily="18" charset="0"/>
              </a:rPr>
              <a:t>_________,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especially at bedtime.</a:t>
            </a:r>
          </a:p>
          <a:p>
            <a:pPr>
              <a:lnSpc>
                <a:spcPct val="150000"/>
              </a:lnSpc>
            </a:pPr>
            <a:r>
              <a:rPr kumimoji="1" lang="en-US" altLang="zh-CN" sz="2600" dirty="0" smtClean="0">
                <a:latin typeface="Times New Roman" panose="02020603050405020304" pitchFamily="18" charset="0"/>
              </a:rPr>
              <a:t>4. Offer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to help __________ the dinner.</a:t>
            </a:r>
          </a:p>
          <a:p>
            <a:pPr>
              <a:lnSpc>
                <a:spcPct val="150000"/>
              </a:lnSpc>
            </a:pPr>
            <a:r>
              <a:rPr kumimoji="1" lang="en-US" altLang="zh-CN" sz="2600" dirty="0" smtClean="0">
                <a:latin typeface="Times New Roman" panose="02020603050405020304" pitchFamily="18" charset="0"/>
              </a:rPr>
              <a:t>5. Write </a:t>
            </a:r>
            <a:r>
              <a:rPr kumimoji="1" lang="en-US" altLang="zh-CN" sz="2600" dirty="0">
                <a:latin typeface="Times New Roman" panose="02020603050405020304" pitchFamily="18" charset="0"/>
              </a:rPr>
              <a:t>a __________ note after your visit.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422400" y="2819400"/>
            <a:ext cx="12922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Follow</a:t>
            </a: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endParaRPr lang="en-US" altLang="zh-CN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590800" y="4048125"/>
            <a:ext cx="11414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noisy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3276600" y="4572000"/>
            <a:ext cx="1600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prepare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362200" y="5267325"/>
            <a:ext cx="1981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thank-you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6063164" cy="132588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Listen and fill in the blanks.</a:t>
            </a:r>
            <a:endParaRPr lang="en-US" altLang="zh-CN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8"/>
          <p:cNvGrpSpPr/>
          <p:nvPr/>
        </p:nvGrpSpPr>
        <p:grpSpPr bwMode="auto">
          <a:xfrm>
            <a:off x="762000" y="2514600"/>
            <a:ext cx="7632700" cy="3960813"/>
            <a:chOff x="1547664" y="1556792"/>
            <a:chExt cx="6408712" cy="3528392"/>
          </a:xfrm>
        </p:grpSpPr>
        <p:sp>
          <p:nvSpPr>
            <p:cNvPr id="10" name="矩形 4"/>
            <p:cNvSpPr/>
            <p:nvPr/>
          </p:nvSpPr>
          <p:spPr>
            <a:xfrm>
              <a:off x="1698812" y="2348880"/>
              <a:ext cx="6120680" cy="2736304"/>
            </a:xfrm>
            <a:custGeom>
              <a:avLst/>
              <a:gdLst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0 w 6120680"/>
                <a:gd name="connsiteY3" fmla="*/ 2736304 h 2736304"/>
                <a:gd name="connsiteX4" fmla="*/ 0 w 6120680"/>
                <a:gd name="connsiteY4" fmla="*/ 0 h 2736304"/>
                <a:gd name="connsiteX0-1" fmla="*/ 0 w 6120680"/>
                <a:gd name="connsiteY0-2" fmla="*/ 0 h 2736304"/>
                <a:gd name="connsiteX1-3" fmla="*/ 6120680 w 6120680"/>
                <a:gd name="connsiteY1-4" fmla="*/ 0 h 2736304"/>
                <a:gd name="connsiteX2-5" fmla="*/ 6120680 w 6120680"/>
                <a:gd name="connsiteY2-6" fmla="*/ 2736304 h 2736304"/>
                <a:gd name="connsiteX3-7" fmla="*/ 3137883 w 6120680"/>
                <a:gd name="connsiteY3-8" fmla="*/ 2729535 h 2736304"/>
                <a:gd name="connsiteX4-9" fmla="*/ 0 w 6120680"/>
                <a:gd name="connsiteY4-10" fmla="*/ 2736304 h 2736304"/>
                <a:gd name="connsiteX5" fmla="*/ 0 w 6120680"/>
                <a:gd name="connsiteY5" fmla="*/ 0 h 2736304"/>
                <a:gd name="connsiteX0-11" fmla="*/ 0 w 6120680"/>
                <a:gd name="connsiteY0-12" fmla="*/ 0 h 2736304"/>
                <a:gd name="connsiteX1-13" fmla="*/ 6120680 w 6120680"/>
                <a:gd name="connsiteY1-14" fmla="*/ 0 h 2736304"/>
                <a:gd name="connsiteX2-15" fmla="*/ 6120680 w 6120680"/>
                <a:gd name="connsiteY2-16" fmla="*/ 2736304 h 2736304"/>
                <a:gd name="connsiteX3-17" fmla="*/ 3149915 w 6120680"/>
                <a:gd name="connsiteY3-18" fmla="*/ 2152019 h 2736304"/>
                <a:gd name="connsiteX4-19" fmla="*/ 0 w 6120680"/>
                <a:gd name="connsiteY4-20" fmla="*/ 2736304 h 2736304"/>
                <a:gd name="connsiteX5-21" fmla="*/ 0 w 6120680"/>
                <a:gd name="connsiteY5-22" fmla="*/ 0 h 2736304"/>
                <a:gd name="connsiteX0-23" fmla="*/ 0 w 6120680"/>
                <a:gd name="connsiteY0-24" fmla="*/ 0 h 2736304"/>
                <a:gd name="connsiteX1-25" fmla="*/ 6120680 w 6120680"/>
                <a:gd name="connsiteY1-26" fmla="*/ 0 h 2736304"/>
                <a:gd name="connsiteX2-27" fmla="*/ 6120680 w 6120680"/>
                <a:gd name="connsiteY2-28" fmla="*/ 2736304 h 2736304"/>
                <a:gd name="connsiteX3-29" fmla="*/ 3125852 w 6120680"/>
                <a:gd name="connsiteY3-30" fmla="*/ 2236240 h 2736304"/>
                <a:gd name="connsiteX4-31" fmla="*/ 0 w 6120680"/>
                <a:gd name="connsiteY4-32" fmla="*/ 2736304 h 2736304"/>
                <a:gd name="connsiteX5-33" fmla="*/ 0 w 6120680"/>
                <a:gd name="connsiteY5-34" fmla="*/ 0 h 2736304"/>
                <a:gd name="connsiteX0-35" fmla="*/ 0 w 6120680"/>
                <a:gd name="connsiteY0-36" fmla="*/ 0 h 2736304"/>
                <a:gd name="connsiteX1-37" fmla="*/ 6120680 w 6120680"/>
                <a:gd name="connsiteY1-38" fmla="*/ 0 h 2736304"/>
                <a:gd name="connsiteX2-39" fmla="*/ 6120680 w 6120680"/>
                <a:gd name="connsiteY2-40" fmla="*/ 2736304 h 2736304"/>
                <a:gd name="connsiteX3-41" fmla="*/ 3125852 w 6120680"/>
                <a:gd name="connsiteY3-42" fmla="*/ 2320461 h 2736304"/>
                <a:gd name="connsiteX4-43" fmla="*/ 0 w 6120680"/>
                <a:gd name="connsiteY4-44" fmla="*/ 2736304 h 2736304"/>
                <a:gd name="connsiteX5-45" fmla="*/ 0 w 6120680"/>
                <a:gd name="connsiteY5-46" fmla="*/ 0 h 2736304"/>
                <a:gd name="connsiteX0-47" fmla="*/ 0 w 6120680"/>
                <a:gd name="connsiteY0-48" fmla="*/ 0 h 2736304"/>
                <a:gd name="connsiteX1-49" fmla="*/ 6120680 w 6120680"/>
                <a:gd name="connsiteY1-50" fmla="*/ 0 h 2736304"/>
                <a:gd name="connsiteX2-51" fmla="*/ 6120680 w 6120680"/>
                <a:gd name="connsiteY2-52" fmla="*/ 2736304 h 2736304"/>
                <a:gd name="connsiteX3-53" fmla="*/ 2957410 w 6120680"/>
                <a:gd name="connsiteY3-54" fmla="*/ 2320461 h 2736304"/>
                <a:gd name="connsiteX4-55" fmla="*/ 0 w 6120680"/>
                <a:gd name="connsiteY4-56" fmla="*/ 2736304 h 2736304"/>
                <a:gd name="connsiteX5-57" fmla="*/ 0 w 6120680"/>
                <a:gd name="connsiteY5-58" fmla="*/ 0 h 27363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120680" h="2736304">
                  <a:moveTo>
                    <a:pt x="0" y="0"/>
                  </a:moveTo>
                  <a:lnTo>
                    <a:pt x="6120680" y="0"/>
                  </a:lnTo>
                  <a:lnTo>
                    <a:pt x="6120680" y="2736304"/>
                  </a:lnTo>
                  <a:lnTo>
                    <a:pt x="2957410" y="2320461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47664" y="1556792"/>
              <a:ext cx="6408712" cy="302494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74292" y="1664270"/>
              <a:ext cx="6144792" cy="280857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" name="文本占位符 1"/>
          <p:cNvSpPr txBox="1"/>
          <p:nvPr/>
        </p:nvSpPr>
        <p:spPr bwMode="auto">
          <a:xfrm>
            <a:off x="0" y="0"/>
            <a:ext cx="5334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Extensive thinking: 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1447800"/>
            <a:ext cx="5638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More advice for being a polite </a:t>
            </a:r>
            <a:r>
              <a:rPr lang="en-US" altLang="zh-CN" sz="2800" dirty="0" smtClean="0">
                <a:latin typeface="+mn-lt"/>
              </a:rPr>
              <a:t>guest:</a:t>
            </a:r>
            <a:endParaRPr lang="en-US" altLang="zh-CN" sz="2800" dirty="0">
              <a:latin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66800" y="2667000"/>
            <a:ext cx="6629400" cy="309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1. Make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</a:rPr>
              <a:t>an appointment(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</a:rPr>
              <a:t>预约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</a:rPr>
              <a:t>) before you go. 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</a:rPr>
              <a:t>Be on time and greet members in the order of age. </a:t>
            </a:r>
            <a:endParaRPr lang="zh-CN" altLang="en-US" sz="2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3. 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</a:rPr>
              <a:t>Ask if you should take shoes off before you walk into the house.</a:t>
            </a:r>
            <a:endParaRPr lang="zh-CN" altLang="en-US" sz="2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2286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Discussion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990600" y="1676400"/>
            <a:ext cx="6934200" cy="2339430"/>
            <a:chOff x="990600" y="1577340"/>
            <a:chExt cx="7439025" cy="104688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10468861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9"/>
              <a:ext cx="6934200" cy="100542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Imagine that a Canadian friend comes to visit your house. What should you do to make him or her feel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comfortable?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up a dialogue with your partner and act it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out!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19600"/>
            <a:ext cx="2943225" cy="20193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"/>
          <p:cNvSpPr txBox="1"/>
          <p:nvPr/>
        </p:nvSpPr>
        <p:spPr bwMode="auto">
          <a:xfrm>
            <a:off x="0" y="0"/>
            <a:ext cx="3276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Group work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762000" y="2859088"/>
            <a:ext cx="7315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Divide the students into six groups. Give the students six tasks and ask each group to choose a task. Then according to the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task,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group members discuss it and give the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advice,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write down the advice and present it.</a:t>
            </a:r>
          </a:p>
        </p:txBody>
      </p:sp>
      <p:grpSp>
        <p:nvGrpSpPr>
          <p:cNvPr id="33796" name="组合 18"/>
          <p:cNvGrpSpPr/>
          <p:nvPr/>
        </p:nvGrpSpPr>
        <p:grpSpPr bwMode="auto">
          <a:xfrm>
            <a:off x="990600" y="1517650"/>
            <a:ext cx="4572000" cy="920750"/>
            <a:chOff x="990600" y="1517277"/>
            <a:chExt cx="4572000" cy="921123"/>
          </a:xfrm>
        </p:grpSpPr>
        <p:sp>
          <p:nvSpPr>
            <p:cNvPr id="13" name="圆角矩形 12"/>
            <p:cNvSpPr/>
            <p:nvPr/>
          </p:nvSpPr>
          <p:spPr>
            <a:xfrm>
              <a:off x="1219200" y="1517277"/>
              <a:ext cx="4343400" cy="921123"/>
            </a:xfrm>
            <a:prstGeom prst="roundRect">
              <a:avLst>
                <a:gd name="adj" fmla="val 10006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dist="38100" algn="l" rotWithShape="0">
                <a:prstClr val="black">
                  <a:alpha val="49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圆角矩形 21"/>
            <p:cNvSpPr/>
            <p:nvPr/>
          </p:nvSpPr>
          <p:spPr>
            <a:xfrm>
              <a:off x="1219200" y="1523629"/>
              <a:ext cx="3024188" cy="587613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27147" y="1607939"/>
              <a:ext cx="3983053" cy="754261"/>
            </a:xfrm>
            <a:prstGeom prst="roundRect">
              <a:avLst>
                <a:gd name="adj" fmla="val 1000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802" name="矩形 9"/>
            <p:cNvSpPr>
              <a:spLocks noChangeArrowheads="1"/>
            </p:cNvSpPr>
            <p:nvPr/>
          </p:nvSpPr>
          <p:spPr bwMode="auto">
            <a:xfrm>
              <a:off x="990600" y="1676401"/>
              <a:ext cx="4044697" cy="585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514350"/>
              <a:r>
                <a:rPr lang="en-US" altLang="zh-CN" sz="320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How polite are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you?</a:t>
              </a:r>
              <a:endParaRPr lang="en-US" altLang="zh-CN" sz="320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990600" y="1219200"/>
            <a:ext cx="5867400" cy="5238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用括号中所给词语的适当形式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填空。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3048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Exercise</a:t>
            </a:r>
            <a:r>
              <a:rPr lang="en-US" altLang="zh-CN" sz="3600" kern="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endParaRPr lang="zh-CN" altLang="en-US" sz="36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838200" y="1981200"/>
            <a:ext cx="7848600" cy="429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1. We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should speak to the old people ________ (polite).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2. Li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Hong likes playing ball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games,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________ (especial) basketball.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3. Our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classroom is bigger and brighter than ______ (they).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4. What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a _________ (noise)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street!</a:t>
            </a:r>
            <a:endParaRPr lang="en-US" altLang="zh-CN" sz="2600" dirty="0">
              <a:latin typeface="+mn-lt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5. She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is the girl _________ (mention) in my letter.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5867400" y="2133600"/>
            <a:ext cx="1320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politely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5638800" y="2667000"/>
            <a:ext cx="20875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especially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6781800" y="3810000"/>
            <a:ext cx="9810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theirs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2438400" y="5105400"/>
            <a:ext cx="9826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noisy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2971800" y="5638800"/>
            <a:ext cx="16986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mentioned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9200" y="3160713"/>
            <a:ext cx="6248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Make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 poster about good manners.</a:t>
            </a:r>
          </a:p>
          <a:p>
            <a:pPr marL="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Preview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next lesson.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pic>
        <p:nvPicPr>
          <p:cNvPr id="19460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1295400" y="2895600"/>
            <a:ext cx="6934200" cy="3652376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1. To review the usage of imperative sentence.</a:t>
            </a:r>
          </a:p>
          <a:p>
            <a:pPr marL="342900" indent="-342900" algn="l">
              <a:lnSpc>
                <a:spcPct val="10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2. To learn about how to give suggestions about being a good host and a polite guest.</a:t>
            </a:r>
          </a:p>
          <a:p>
            <a:pPr marL="342900" indent="-342900" algn="l">
              <a:lnSpc>
                <a:spcPct val="100000"/>
              </a:lnSpc>
              <a:defRPr/>
            </a:pPr>
            <a:r>
              <a:rPr lang="en-US" altLang="zh-CN" sz="2400" dirty="0" smtClean="0">
                <a:ea typeface="黑体" panose="02010609060101010101" pitchFamily="49" charset="-122"/>
              </a:rPr>
              <a:t>3. To realize the importance and necessity of good manners.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228600" y="304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990600" y="2538413"/>
            <a:ext cx="6172200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Manners make the man.  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举止造就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人。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1676400" y="3962400"/>
            <a:ext cx="5257800" cy="1219200"/>
            <a:chOff x="2209800" y="3962400"/>
            <a:chExt cx="5257800" cy="1219200"/>
          </a:xfrm>
        </p:grpSpPr>
        <p:sp>
          <p:nvSpPr>
            <p:cNvPr id="20486" name="云形标注 6"/>
            <p:cNvSpPr>
              <a:spLocks noChangeArrowheads="1"/>
            </p:cNvSpPr>
            <p:nvPr/>
          </p:nvSpPr>
          <p:spPr bwMode="auto">
            <a:xfrm>
              <a:off x="2209800" y="3962400"/>
              <a:ext cx="5257800" cy="12192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7" name="矩形 4"/>
            <p:cNvSpPr>
              <a:spLocks noChangeArrowheads="1"/>
            </p:cNvSpPr>
            <p:nvPr/>
          </p:nvSpPr>
          <p:spPr bwMode="auto">
            <a:xfrm>
              <a:off x="2743200" y="4114800"/>
              <a:ext cx="4724400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Do you know its </a:t>
              </a:r>
              <a:r>
                <a:rPr lang="en-US" altLang="zh-CN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meaning?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304800" y="1295400"/>
            <a:ext cx="6063164" cy="124968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Look at this proverb:</a:t>
            </a:r>
            <a:b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304800" y="2286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981200"/>
            <a:ext cx="3048000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057400"/>
            <a:ext cx="2895600" cy="21792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20861" y="4495800"/>
            <a:ext cx="2770539" cy="20979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9700" y="4572000"/>
            <a:ext cx="2781300" cy="20357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1981200"/>
            <a:ext cx="2819400" cy="22106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-1447800" y="1066800"/>
            <a:ext cx="6063164" cy="132588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Is it good or bad?</a:t>
            </a:r>
            <a:b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152400" y="3048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080109"/>
            <a:ext cx="2667000" cy="24824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2819400"/>
            <a:ext cx="3149599" cy="2438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3080109"/>
            <a:ext cx="2743200" cy="23933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04800" y="1676400"/>
            <a:ext cx="9378398" cy="599456"/>
          </a:xfrm>
        </p:spPr>
        <p:txBody>
          <a:bodyPr/>
          <a:lstStyle/>
          <a:p>
            <a:pPr algn="l">
              <a:defRPr/>
            </a:pPr>
            <a: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How do you usually treat a guest in your home?</a:t>
            </a:r>
            <a:b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dirty="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How are you treated when you visit your friend’s house?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28600" y="3048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New words 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828800"/>
            <a:ext cx="67056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tidy            v. 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使整洁；使整齐；整理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               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adj.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整洁的；整齐的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Russian    adj.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俄罗斯的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                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俄罗斯人；俄语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noisy        adj.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喧闹的；吵闹的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524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Fast Reading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14400" y="2209800"/>
            <a:ext cx="754380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Times New Roman" panose="02020603050405020304" pitchFamily="18" charset="0"/>
              </a:rPr>
              <a:t>1.Read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the tips from Mr. Manners.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Times New Roman" panose="02020603050405020304" pitchFamily="18" charset="0"/>
              </a:rPr>
              <a:t>2.Put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all the tips in the right order in  groups.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(Have a competition)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(the left part: How to be a good host?)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0" y="0"/>
            <a:ext cx="40386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reading:</a:t>
            </a:r>
            <a:endParaRPr lang="zh-CN" altLang="en-US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66800" y="2133600"/>
          <a:ext cx="6934200" cy="37734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7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What should he </a:t>
                      </a:r>
                      <a:r>
                        <a:rPr lang="en-US" sz="2400" dirty="0" smtClean="0"/>
                        <a:t>do?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What shouldn’t he </a:t>
                      </a:r>
                      <a:r>
                        <a:rPr lang="en-US" sz="2400" dirty="0" smtClean="0"/>
                        <a:t>do?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7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1.</a:t>
                      </a:r>
                      <a:endParaRPr lang="zh-CN" sz="24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2.</a:t>
                      </a:r>
                      <a:endParaRPr lang="zh-CN" sz="24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3.</a:t>
                      </a:r>
                      <a:endParaRPr lang="zh-CN" sz="24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4.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1.</a:t>
                      </a:r>
                      <a:endParaRPr lang="zh-CN" sz="24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2.</a:t>
                      </a:r>
                      <a:endParaRPr lang="zh-CN" sz="2400" dirty="0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 the left part and fill in the form.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0" y="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Fast Reading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14400" y="2209800"/>
            <a:ext cx="7543800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Times New Roman" panose="02020603050405020304" pitchFamily="18" charset="0"/>
              </a:rPr>
              <a:t>Answer the following </a:t>
            </a:r>
            <a:r>
              <a:rPr kumimoji="1" lang="en-US" altLang="zh-CN" sz="2800" dirty="0" smtClean="0">
                <a:latin typeface="Times New Roman" panose="02020603050405020304" pitchFamily="18" charset="0"/>
              </a:rPr>
              <a:t>questions:</a:t>
            </a:r>
            <a:endParaRPr kumimoji="1"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Times New Roman" panose="02020603050405020304" pitchFamily="18" charset="0"/>
              </a:rPr>
              <a:t>1.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What gift can she </a:t>
            </a:r>
            <a:r>
              <a:rPr kumimoji="1" lang="en-US" altLang="zh-CN" sz="2800" dirty="0" smtClean="0">
                <a:latin typeface="Times New Roman" panose="02020603050405020304" pitchFamily="18" charset="0"/>
              </a:rPr>
              <a:t>bring?</a:t>
            </a:r>
            <a:endParaRPr kumimoji="1"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latin typeface="Times New Roman" panose="02020603050405020304" pitchFamily="18" charset="0"/>
              </a:rPr>
              <a:t>2. </a:t>
            </a:r>
            <a:r>
              <a:rPr kumimoji="1" lang="en-US" altLang="zh-CN" sz="2800" dirty="0">
                <a:latin typeface="Times New Roman" panose="02020603050405020304" pitchFamily="18" charset="0"/>
              </a:rPr>
              <a:t>What should she do after her </a:t>
            </a:r>
            <a:r>
              <a:rPr kumimoji="1" lang="en-US" altLang="zh-CN" sz="2800" dirty="0" smtClean="0">
                <a:latin typeface="Times New Roman" panose="02020603050405020304" pitchFamily="18" charset="0"/>
              </a:rPr>
              <a:t>visit?</a:t>
            </a:r>
            <a:endParaRPr kumimoji="1"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317369" cy="715570"/>
          </a:xfrm>
        </p:spPr>
        <p:txBody>
          <a:bodyPr/>
          <a:lstStyle/>
          <a:p>
            <a:pPr algn="l"/>
            <a:r>
              <a:rPr lang="en-US" altLang="zh-CN" dirty="0" smtClean="0"/>
              <a:t>(the right part: How to be a polite guest?)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573</Words>
  <Application>Microsoft Office PowerPoint</Application>
  <PresentationFormat>全屏显示(4:3)</PresentationFormat>
  <Paragraphs>93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华文新魏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8  Culture Shapes Us </vt:lpstr>
      <vt:lpstr>PowerPoint 演示文稿</vt:lpstr>
      <vt:lpstr>Look at this proverb: </vt:lpstr>
      <vt:lpstr>Is it good or bad? </vt:lpstr>
      <vt:lpstr>How do you usually treat a guest in your home? How are you treated when you visit your friend’s house?</vt:lpstr>
      <vt:lpstr>PowerPoint 演示文稿</vt:lpstr>
      <vt:lpstr>(the left part: How to be a good host?) </vt:lpstr>
      <vt:lpstr>Read the left part and fill in the form. </vt:lpstr>
      <vt:lpstr>(the right part: How to be a polite guest?) </vt:lpstr>
      <vt:lpstr>Listen and fill in the blanks.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2017-09-13T12:12:00Z</dcterms:created>
  <dcterms:modified xsi:type="dcterms:W3CDTF">2023-01-17T00:26:04Z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1C7EF5293FD44EB3B0874FB878C5EF0D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