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75" r:id="rId2"/>
    <p:sldId id="256" r:id="rId3"/>
    <p:sldId id="257" r:id="rId4"/>
    <p:sldId id="261" r:id="rId5"/>
    <p:sldId id="262" r:id="rId6"/>
    <p:sldId id="263" r:id="rId7"/>
    <p:sldId id="264" r:id="rId8"/>
    <p:sldId id="277" r:id="rId9"/>
    <p:sldId id="265" r:id="rId10"/>
    <p:sldId id="266" r:id="rId11"/>
    <p:sldId id="268" r:id="rId12"/>
    <p:sldId id="278" r:id="rId13"/>
    <p:sldId id="269" r:id="rId14"/>
    <p:sldId id="271" r:id="rId15"/>
    <p:sldId id="279" r:id="rId16"/>
    <p:sldId id="272" r:id="rId17"/>
    <p:sldId id="273" r:id="rId18"/>
    <p:sldId id="28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5"/>
    <a:srgbClr val="0D07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58" d="100"/>
          <a:sy n="58" d="100"/>
        </p:scale>
        <p:origin x="-102" y="-12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270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13CF01-7AA6-428E-83FD-A592D4B28397}"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EBF0E-A4BB-4D47-8AB8-EA4E47AA9B5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A062F-FB41-45BD-8F8D-C321A329950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51718-1326-4922-B0EE-F5C74A0750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51718-1326-4922-B0EE-F5C74A07506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E6DC72-D63C-426A-8CB2-7342316FC8D2}" type="slidenum">
              <a:rPr lang="zh-CN" altLang="en-US" smtClean="0"/>
              <a:t>‹#›</a:t>
            </a:fld>
            <a:endParaRPr lang="zh-CN" altLang="en-US"/>
          </a:p>
        </p:txBody>
      </p:sp>
      <p:sp>
        <p:nvSpPr>
          <p:cNvPr id="11" name="矩形 10"/>
          <p:cNvSpPr/>
          <p:nvPr userDrawn="1"/>
        </p:nvSpPr>
        <p:spPr>
          <a:xfrm>
            <a:off x="8819928" y="6431122"/>
            <a:ext cx="966254" cy="229870"/>
          </a:xfrm>
          <a:prstGeom prst="rect">
            <a:avLst/>
          </a:prstGeom>
        </p:spPr>
        <p:txBody>
          <a:bodyPr wrap="square">
            <a:spAutoFit/>
          </a:bodyPr>
          <a:lstStyle/>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模板下载：</a:t>
            </a:r>
            <a:r>
              <a:rPr lang="en-US" altLang="zh-CN" sz="100" dirty="0">
                <a:solidFill>
                  <a:prstClr val="white"/>
                </a:solidFill>
                <a:latin typeface="Calibri" panose="020F0502020204030204"/>
              </a:rPr>
              <a:t> www.2ppt.com/moban/          </a:t>
            </a:r>
            <a:r>
              <a:rPr lang="zh-CN" altLang="en-US" sz="100" dirty="0">
                <a:solidFill>
                  <a:prstClr val="white"/>
                </a:solidFill>
                <a:latin typeface="Calibri" panose="020F0502020204030204"/>
              </a:rPr>
              <a:t>行业</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www.2ppt.com/hangye/ </a:t>
            </a:r>
          </a:p>
          <a:p>
            <a:r>
              <a:rPr lang="zh-CN" altLang="en-US" sz="100" dirty="0">
                <a:solidFill>
                  <a:prstClr val="white"/>
                </a:solidFill>
                <a:latin typeface="Calibri" panose="020F0502020204030204"/>
              </a:rPr>
              <a:t>节日</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www.2ppt.com/jieri/          PPT</a:t>
            </a:r>
            <a:r>
              <a:rPr lang="zh-CN" altLang="en-US" sz="100" dirty="0">
                <a:solidFill>
                  <a:prstClr val="white"/>
                </a:solidFill>
                <a:latin typeface="Calibri" panose="020F0502020204030204"/>
              </a:rPr>
              <a:t>素材：</a:t>
            </a:r>
            <a:r>
              <a:rPr lang="en-US" altLang="zh-CN" sz="100" dirty="0">
                <a:solidFill>
                  <a:prstClr val="white"/>
                </a:solidFill>
                <a:latin typeface="Calibri" panose="020F0502020204030204"/>
              </a:rPr>
              <a:t> www.2ppt.com/sucai/</a:t>
            </a:r>
          </a:p>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背景图片：</a:t>
            </a:r>
            <a:r>
              <a:rPr lang="en-US" altLang="zh-CN" sz="100" dirty="0">
                <a:solidFill>
                  <a:prstClr val="white"/>
                </a:solidFill>
                <a:latin typeface="Calibri" panose="020F0502020204030204"/>
              </a:rPr>
              <a:t> www.2ppt.com/beijing/        PPT</a:t>
            </a:r>
            <a:r>
              <a:rPr lang="zh-CN" altLang="en-US" sz="100" dirty="0">
                <a:solidFill>
                  <a:prstClr val="white"/>
                </a:solidFill>
                <a:latin typeface="Calibri" panose="020F0502020204030204"/>
              </a:rPr>
              <a:t>图表：</a:t>
            </a:r>
            <a:r>
              <a:rPr lang="en-US" altLang="zh-CN" sz="100" dirty="0">
                <a:solidFill>
                  <a:prstClr val="white"/>
                </a:solidFill>
                <a:latin typeface="Calibri" panose="020F0502020204030204"/>
              </a:rPr>
              <a:t> www.2ppt.com/tubiao/      </a:t>
            </a:r>
          </a:p>
          <a:p>
            <a:r>
              <a:rPr lang="zh-CN" altLang="en-US" sz="100" dirty="0">
                <a:solidFill>
                  <a:prstClr val="white"/>
                </a:solidFill>
                <a:latin typeface="Calibri" panose="020F0502020204030204"/>
              </a:rPr>
              <a:t>精美</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下载：</a:t>
            </a:r>
            <a:r>
              <a:rPr lang="en-US" altLang="zh-CN" sz="100" dirty="0">
                <a:solidFill>
                  <a:prstClr val="white"/>
                </a:solidFill>
                <a:latin typeface="Calibri" panose="020F0502020204030204"/>
              </a:rPr>
              <a:t> www.2ppt.com/xiazai/         PPT</a:t>
            </a:r>
            <a:r>
              <a:rPr lang="zh-CN" altLang="en-US" sz="100" dirty="0">
                <a:solidFill>
                  <a:prstClr val="white"/>
                </a:solidFill>
                <a:latin typeface="Calibri" panose="020F0502020204030204"/>
              </a:rPr>
              <a:t>教程： </a:t>
            </a:r>
            <a:r>
              <a:rPr lang="en-US" altLang="zh-CN" sz="100" dirty="0">
                <a:solidFill>
                  <a:prstClr val="white"/>
                </a:solidFill>
                <a:latin typeface="Calibri" panose="020F0502020204030204"/>
              </a:rPr>
              <a:t> www.2ppt.com/powerpoint/      </a:t>
            </a:r>
          </a:p>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课件：</a:t>
            </a:r>
            <a:r>
              <a:rPr lang="en-US" altLang="zh-CN" sz="100" dirty="0">
                <a:solidFill>
                  <a:prstClr val="white"/>
                </a:solidFill>
                <a:latin typeface="Calibri" panose="020F0502020204030204"/>
              </a:rPr>
              <a:t> www.2ppt.com/kejian/             </a:t>
            </a:r>
            <a:r>
              <a:rPr lang="zh-CN" altLang="en-US" sz="100" dirty="0">
                <a:solidFill>
                  <a:prstClr val="white"/>
                </a:solidFill>
                <a:latin typeface="Calibri" panose="020F0502020204030204"/>
              </a:rPr>
              <a:t>字体下载：</a:t>
            </a:r>
            <a:r>
              <a:rPr lang="en-US" altLang="zh-CN" sz="100" dirty="0">
                <a:solidFill>
                  <a:prstClr val="white"/>
                </a:solidFill>
                <a:latin typeface="Calibri" panose="020F0502020204030204"/>
              </a:rPr>
              <a:t> www.2ppt.com/ziti/</a:t>
            </a:r>
          </a:p>
          <a:p>
            <a:r>
              <a:rPr lang="zh-CN" altLang="en-US" sz="100" dirty="0">
                <a:solidFill>
                  <a:prstClr val="white"/>
                </a:solidFill>
                <a:latin typeface="Calibri" panose="020F0502020204030204"/>
              </a:rPr>
              <a:t>工作总结</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www.2ppt.com/xiazai/zongjie/ </a:t>
            </a:r>
            <a:r>
              <a:rPr lang="zh-CN" altLang="en-US" sz="100" dirty="0">
                <a:solidFill>
                  <a:prstClr val="white"/>
                </a:solidFill>
                <a:latin typeface="Calibri" panose="020F0502020204030204"/>
              </a:rPr>
              <a:t>工作计划：</a:t>
            </a:r>
            <a:r>
              <a:rPr lang="en-US" altLang="zh-CN" sz="100" dirty="0">
                <a:solidFill>
                  <a:prstClr val="white"/>
                </a:solidFill>
                <a:latin typeface="Calibri" panose="020F0502020204030204"/>
              </a:rPr>
              <a:t> www.2ppt.com/xiazai/jihua/</a:t>
            </a:r>
          </a:p>
          <a:p>
            <a:r>
              <a:rPr lang="zh-CN" altLang="en-US" sz="100" dirty="0">
                <a:solidFill>
                  <a:prstClr val="white"/>
                </a:solidFill>
                <a:latin typeface="Calibri" panose="020F0502020204030204"/>
              </a:rPr>
              <a:t>商务</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www.2ppt.com/moban/shangwu/  </a:t>
            </a:r>
            <a:r>
              <a:rPr lang="zh-CN" altLang="en-US" sz="100" dirty="0">
                <a:solidFill>
                  <a:prstClr val="white"/>
                </a:solidFill>
                <a:latin typeface="Calibri" panose="020F0502020204030204"/>
              </a:rPr>
              <a:t>个人简历</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www.2ppt.com/xiazai/jianli/  </a:t>
            </a:r>
          </a:p>
          <a:p>
            <a:r>
              <a:rPr lang="zh-CN" altLang="en-US" sz="100" dirty="0">
                <a:solidFill>
                  <a:prstClr val="white"/>
                </a:solidFill>
                <a:latin typeface="Calibri" panose="020F0502020204030204"/>
              </a:rPr>
              <a:t>毕业答辩</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www.2ppt.com/xiazai/dabian/  </a:t>
            </a:r>
            <a:r>
              <a:rPr lang="zh-CN" altLang="en-US" sz="100" dirty="0">
                <a:solidFill>
                  <a:prstClr val="white"/>
                </a:solidFill>
                <a:latin typeface="Calibri" panose="020F0502020204030204"/>
              </a:rPr>
              <a:t>工作汇报</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www.2ppt.com/xiazai/huibao/    </a:t>
            </a:r>
          </a:p>
          <a:p>
            <a:r>
              <a:rPr lang="en-US" altLang="zh-CN" sz="100" dirty="0">
                <a:solidFill>
                  <a:prstClr val="white"/>
                </a:solidFill>
                <a:latin typeface="Calibri" panose="020F0502020204030204"/>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4994A1-9A1A-4F67-897B-34C76F15F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E6DC72-D63C-426A-8CB2-7342316FC8D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994A1-9A1A-4F67-897B-34C76F15F88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6DC72-D63C-426A-8CB2-7342316FC8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3542" t="36852"/>
          <a:stretch>
            <a:fillRect/>
          </a:stretch>
        </p:blipFill>
        <p:spPr>
          <a:xfrm>
            <a:off x="431800" y="2527300"/>
            <a:ext cx="11760200" cy="4330700"/>
          </a:xfrm>
          <a:prstGeom prst="rect">
            <a:avLst/>
          </a:prstGeom>
        </p:spPr>
      </p:pic>
      <p:pic>
        <p:nvPicPr>
          <p:cNvPr id="11" name="图片 10" hidden="1"/>
          <p:cNvPicPr>
            <a:picLocks noChangeAspect="1"/>
          </p:cNvPicPr>
          <p:nvPr/>
        </p:nvPicPr>
        <p:blipFill rotWithShape="1">
          <a:blip r:embed="rId6" cstate="screen"/>
          <a:srcRect/>
          <a:stretch>
            <a:fillRect/>
          </a:stretch>
        </p:blipFill>
        <p:spPr>
          <a:xfrm>
            <a:off x="2168015" y="1135626"/>
            <a:ext cx="830006" cy="5722374"/>
          </a:xfrm>
          <a:prstGeom prst="rect">
            <a:avLst/>
          </a:prstGeom>
        </p:spPr>
      </p:pic>
      <p:pic>
        <p:nvPicPr>
          <p:cNvPr id="25" name="图片 24"/>
          <p:cNvPicPr>
            <a:picLocks noChangeAspect="1"/>
          </p:cNvPicPr>
          <p:nvPr/>
        </p:nvPicPr>
        <p:blipFill rotWithShape="1">
          <a:blip r:embed="rId7" cstate="screen"/>
          <a:srcRect t="66992"/>
          <a:stretch>
            <a:fillRect/>
          </a:stretch>
        </p:blipFill>
        <p:spPr>
          <a:xfrm>
            <a:off x="0" y="4594302"/>
            <a:ext cx="12192000" cy="2263698"/>
          </a:xfrm>
          <a:prstGeom prst="rect">
            <a:avLst/>
          </a:prstGeom>
        </p:spPr>
      </p:pic>
      <p:pic>
        <p:nvPicPr>
          <p:cNvPr id="28" name="图片 27"/>
          <p:cNvPicPr>
            <a:picLocks noChangeAspect="1"/>
          </p:cNvPicPr>
          <p:nvPr/>
        </p:nvPicPr>
        <p:blipFill rotWithShape="1">
          <a:blip r:embed="rId8" cstate="screen"/>
          <a:srcRect l="11492" t="20861" r="6129" b="28100"/>
          <a:stretch>
            <a:fillRect/>
          </a:stretch>
        </p:blipFill>
        <p:spPr>
          <a:xfrm>
            <a:off x="1401097" y="1430594"/>
            <a:ext cx="10043652" cy="3500274"/>
          </a:xfrm>
          <a:prstGeom prst="rect">
            <a:avLst/>
          </a:prstGeom>
        </p:spPr>
      </p:pic>
      <p:sp>
        <p:nvSpPr>
          <p:cNvPr id="9" name="文本框 8"/>
          <p:cNvSpPr txBox="1"/>
          <p:nvPr/>
        </p:nvSpPr>
        <p:spPr>
          <a:xfrm>
            <a:off x="3337568" y="1824085"/>
            <a:ext cx="5456904" cy="1107996"/>
          </a:xfrm>
          <a:prstGeom prst="rect">
            <a:avLst/>
          </a:prstGeom>
          <a:noFill/>
        </p:spPr>
        <p:txBody>
          <a:bodyPr wrap="square" rtlCol="0">
            <a:spAutoFit/>
          </a:bodyPr>
          <a:lstStyle/>
          <a:p>
            <a:pPr algn="ctr"/>
            <a:r>
              <a:rPr lang="zh-CN" altLang="en-US" sz="6600" spc="-150" dirty="0">
                <a:solidFill>
                  <a:srgbClr val="002060"/>
                </a:solidFill>
                <a:latin typeface="汉仪大宋简" panose="02010609000101010101" pitchFamily="49" charset="-122"/>
                <a:ea typeface="汉仪大宋简" panose="02010609000101010101" pitchFamily="49" charset="-122"/>
                <a:cs typeface="+mn-ea"/>
                <a:sym typeface="+mn-lt"/>
              </a:rPr>
              <a:t>中秋月圆</a:t>
            </a:r>
          </a:p>
        </p:txBody>
      </p:sp>
      <p:sp>
        <p:nvSpPr>
          <p:cNvPr id="24" name="文本框 23"/>
          <p:cNvSpPr txBox="1"/>
          <p:nvPr/>
        </p:nvSpPr>
        <p:spPr>
          <a:xfrm>
            <a:off x="3642610" y="2998934"/>
            <a:ext cx="4901783" cy="523220"/>
          </a:xfrm>
          <a:prstGeom prst="rect">
            <a:avLst/>
          </a:prstGeom>
          <a:noFill/>
        </p:spPr>
        <p:txBody>
          <a:bodyPr wrap="square" rtlCol="0">
            <a:spAutoFit/>
          </a:bodyPr>
          <a:lstStyle/>
          <a:p>
            <a:pPr algn="ctr"/>
            <a:r>
              <a:rPr lang="zh-CN" altLang="en-US" sz="2800" dirty="0">
                <a:solidFill>
                  <a:schemeClr val="bg2">
                    <a:lumMod val="25000"/>
                  </a:schemeClr>
                </a:solidFill>
                <a:cs typeface="+mn-ea"/>
                <a:sym typeface="+mn-lt"/>
              </a:rPr>
              <a:t>欢度佳</a:t>
            </a:r>
            <a:r>
              <a:rPr lang="zh-CN" altLang="en-US" sz="2800" dirty="0" smtClean="0">
                <a:solidFill>
                  <a:schemeClr val="bg2">
                    <a:lumMod val="25000"/>
                  </a:schemeClr>
                </a:solidFill>
                <a:cs typeface="+mn-ea"/>
                <a:sym typeface="+mn-lt"/>
              </a:rPr>
              <a:t>节，喜</a:t>
            </a:r>
            <a:r>
              <a:rPr lang="zh-CN" altLang="en-US" sz="2800" dirty="0">
                <a:solidFill>
                  <a:schemeClr val="bg2">
                    <a:lumMod val="25000"/>
                  </a:schemeClr>
                </a:solidFill>
                <a:cs typeface="+mn-ea"/>
                <a:sym typeface="+mn-lt"/>
              </a:rPr>
              <a:t>迎中秋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7" name="矩形 16"/>
          <p:cNvSpPr/>
          <p:nvPr/>
        </p:nvSpPr>
        <p:spPr>
          <a:xfrm>
            <a:off x="1646009" y="2817861"/>
            <a:ext cx="2376000" cy="2160000"/>
          </a:xfrm>
          <a:prstGeom prst="rect">
            <a:avLst/>
          </a:prstGeom>
          <a:blipFill>
            <a:blip r:embed="rId5" cstate="screen"/>
            <a:tile tx="86360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4937077" y="2817861"/>
            <a:ext cx="2376000" cy="2160000"/>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8228145" y="2817861"/>
            <a:ext cx="2376000" cy="2160000"/>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1"/>
          <p:cNvSpPr txBox="1"/>
          <p:nvPr/>
        </p:nvSpPr>
        <p:spPr>
          <a:xfrm>
            <a:off x="1631019" y="1221794"/>
            <a:ext cx="8958136" cy="12730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dirty="0">
                <a:solidFill>
                  <a:schemeClr val="tx1">
                    <a:lumMod val="75000"/>
                    <a:lumOff val="25000"/>
                  </a:schemeClr>
                </a:solidFill>
                <a:cs typeface="+mn-ea"/>
                <a:sym typeface="+mn-lt"/>
              </a:rPr>
              <a:t>也有历史学家研究指出，中秋节起源应为隋末唐军于大业十三年八月十五日，唐军裴寂以圆月作为构思，成功发明月饼，并广发军中作为军饷，成功解决因大量吸收反隋义军而衍生之军粮问题。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0" grpId="0" animBg="1"/>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9" name="文本框 11"/>
          <p:cNvSpPr txBox="1"/>
          <p:nvPr/>
        </p:nvSpPr>
        <p:spPr>
          <a:xfrm>
            <a:off x="1592866" y="1481515"/>
            <a:ext cx="4328247"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400" dirty="0">
                <a:solidFill>
                  <a:schemeClr val="tx1">
                    <a:lumMod val="75000"/>
                    <a:lumOff val="25000"/>
                  </a:schemeClr>
                </a:solidFill>
                <a:cs typeface="+mn-ea"/>
                <a:sym typeface="+mn-lt"/>
              </a:rPr>
              <a:t>中秋节赏月的风俗，据历史学家推断，最初是古代宫廷文人兴起，然后扩散到民间的。早在魏晋乐府</a:t>
            </a:r>
            <a:r>
              <a:rPr lang="en-US" altLang="zh-CN" sz="2400" dirty="0">
                <a:solidFill>
                  <a:schemeClr val="tx1">
                    <a:lumMod val="75000"/>
                    <a:lumOff val="25000"/>
                  </a:schemeClr>
                </a:solidFill>
                <a:cs typeface="+mn-ea"/>
                <a:sym typeface="+mn-lt"/>
              </a:rPr>
              <a:t>《</a:t>
            </a:r>
            <a:r>
              <a:rPr lang="zh-CN" altLang="en-US" sz="2400" dirty="0">
                <a:solidFill>
                  <a:schemeClr val="tx1">
                    <a:lumMod val="75000"/>
                    <a:lumOff val="25000"/>
                  </a:schemeClr>
                </a:solidFill>
                <a:cs typeface="+mn-ea"/>
                <a:sym typeface="+mn-lt"/>
              </a:rPr>
              <a:t>子夜四十歌</a:t>
            </a:r>
            <a:r>
              <a:rPr lang="en-US" altLang="zh-CN" sz="2400" dirty="0">
                <a:solidFill>
                  <a:schemeClr val="tx1">
                    <a:lumMod val="75000"/>
                    <a:lumOff val="25000"/>
                  </a:schemeClr>
                </a:solidFill>
                <a:cs typeface="+mn-ea"/>
                <a:sym typeface="+mn-lt"/>
              </a:rPr>
              <a:t>》</a:t>
            </a:r>
            <a:r>
              <a:rPr lang="zh-CN" altLang="en-US" sz="2400" dirty="0">
                <a:solidFill>
                  <a:schemeClr val="tx1">
                    <a:lumMod val="75000"/>
                    <a:lumOff val="25000"/>
                  </a:schemeClr>
                </a:solidFill>
                <a:cs typeface="+mn-ea"/>
                <a:sym typeface="+mn-lt"/>
              </a:rPr>
              <a:t>中，就有一首</a:t>
            </a:r>
            <a:r>
              <a:rPr lang="en-US" altLang="zh-CN" sz="2400" dirty="0">
                <a:solidFill>
                  <a:schemeClr val="tx1">
                    <a:lumMod val="75000"/>
                    <a:lumOff val="25000"/>
                  </a:schemeClr>
                </a:solidFill>
                <a:cs typeface="+mn-ea"/>
                <a:sym typeface="+mn-lt"/>
              </a:rPr>
              <a:t>《</a:t>
            </a:r>
            <a:r>
              <a:rPr lang="zh-CN" altLang="en-US" sz="2400" dirty="0">
                <a:solidFill>
                  <a:schemeClr val="tx1">
                    <a:lumMod val="75000"/>
                    <a:lumOff val="25000"/>
                  </a:schemeClr>
                </a:solidFill>
                <a:cs typeface="+mn-ea"/>
                <a:sym typeface="+mn-lt"/>
              </a:rPr>
              <a:t>秋有月</a:t>
            </a:r>
            <a:r>
              <a:rPr lang="en-US" altLang="zh-CN" sz="2400" dirty="0">
                <a:solidFill>
                  <a:schemeClr val="tx1">
                    <a:lumMod val="75000"/>
                    <a:lumOff val="25000"/>
                  </a:schemeClr>
                </a:solidFill>
                <a:cs typeface="+mn-ea"/>
                <a:sym typeface="+mn-lt"/>
              </a:rPr>
              <a:t>》</a:t>
            </a:r>
            <a:r>
              <a:rPr lang="zh-CN" altLang="en-US" sz="2400" dirty="0">
                <a:solidFill>
                  <a:schemeClr val="tx1">
                    <a:lumMod val="75000"/>
                    <a:lumOff val="25000"/>
                  </a:schemeClr>
                </a:solidFill>
                <a:cs typeface="+mn-ea"/>
                <a:sym typeface="+mn-lt"/>
              </a:rPr>
              <a:t>描写道：“ 仰头望明月，寄情千里光”。</a:t>
            </a:r>
          </a:p>
        </p:txBody>
      </p:sp>
      <p:pic>
        <p:nvPicPr>
          <p:cNvPr id="4" name="图片 3"/>
          <p:cNvPicPr>
            <a:picLocks noChangeAspect="1"/>
          </p:cNvPicPr>
          <p:nvPr/>
        </p:nvPicPr>
        <p:blipFill>
          <a:blip r:embed="rId5" cstate="screen"/>
          <a:stretch>
            <a:fillRect/>
          </a:stretch>
        </p:blipFill>
        <p:spPr>
          <a:xfrm>
            <a:off x="6107482" y="1004122"/>
            <a:ext cx="5069516" cy="45380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11349" t="20526" r="5855" b="30176"/>
          <a:stretch>
            <a:fillRect/>
          </a:stretch>
        </p:blipFill>
        <p:spPr>
          <a:xfrm>
            <a:off x="1383632" y="1407694"/>
            <a:ext cx="10094494" cy="3380873"/>
          </a:xfrm>
          <a:prstGeom prst="rect">
            <a:avLst/>
          </a:prstGeom>
        </p:spPr>
      </p:pic>
      <p:pic>
        <p:nvPicPr>
          <p:cNvPr id="25" name="图片 24"/>
          <p:cNvPicPr>
            <a:picLocks noChangeAspect="1"/>
          </p:cNvPicPr>
          <p:nvPr/>
        </p:nvPicPr>
        <p:blipFill rotWithShape="1">
          <a:blip r:embed="rId6" cstate="screen"/>
          <a:srcRect t="66992"/>
          <a:stretch>
            <a:fillRect/>
          </a:stretch>
        </p:blipFill>
        <p:spPr>
          <a:xfrm>
            <a:off x="0" y="4594302"/>
            <a:ext cx="12192000" cy="2263698"/>
          </a:xfrm>
          <a:prstGeom prst="rect">
            <a:avLst/>
          </a:prstGeom>
        </p:spPr>
      </p:pic>
      <p:sp>
        <p:nvSpPr>
          <p:cNvPr id="9" name="文本框 8"/>
          <p:cNvSpPr txBox="1"/>
          <p:nvPr/>
        </p:nvSpPr>
        <p:spPr>
          <a:xfrm>
            <a:off x="4109681" y="1939723"/>
            <a:ext cx="3897444" cy="2123658"/>
          </a:xfrm>
          <a:prstGeom prst="rect">
            <a:avLst/>
          </a:prstGeom>
          <a:noFill/>
        </p:spPr>
        <p:txBody>
          <a:bodyPr wrap="square" rtlCol="0">
            <a:spAutoFit/>
          </a:bodyPr>
          <a:lstStyle>
            <a:defPPr>
              <a:defRPr lang="zh-CN"/>
            </a:defPPr>
            <a:lvl1pPr algn="ctr">
              <a:defRPr sz="6600" spc="-150">
                <a:solidFill>
                  <a:srgbClr val="002060"/>
                </a:solidFill>
                <a:latin typeface="汉仪大宋简" panose="02010609000101010101" pitchFamily="49" charset="-122"/>
                <a:ea typeface="汉仪大宋简" panose="02010609000101010101" pitchFamily="49" charset="-122"/>
                <a:cs typeface="+mn-ea"/>
              </a:defRPr>
            </a:lvl1pPr>
          </a:lstStyle>
          <a:p>
            <a:r>
              <a:rPr lang="zh-CN" altLang="en-US" dirty="0">
                <a:sym typeface="+mn-lt"/>
              </a:rPr>
              <a:t>中秋</a:t>
            </a:r>
            <a:endParaRPr lang="en-US" altLang="zh-CN" dirty="0">
              <a:sym typeface="+mn-lt"/>
            </a:endParaRPr>
          </a:p>
          <a:p>
            <a:r>
              <a:rPr lang="zh-CN" altLang="en-US" dirty="0">
                <a:sym typeface="+mn-lt"/>
              </a:rPr>
              <a:t>典故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0" name="矩形 9"/>
          <p:cNvSpPr/>
          <p:nvPr/>
        </p:nvSpPr>
        <p:spPr>
          <a:xfrm rot="522363">
            <a:off x="6959096" y="1883718"/>
            <a:ext cx="3881319" cy="3415869"/>
          </a:xfrm>
          <a:prstGeom prst="rect">
            <a:avLst/>
          </a:prstGeom>
          <a:blipFill dpi="0" rotWithShape="1">
            <a:blip r:embed="rId5" cstate="screen"/>
            <a:srcRect/>
            <a:stretch>
              <a:fillRect/>
            </a:stretch>
          </a:blip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矩形 10"/>
          <p:cNvSpPr/>
          <p:nvPr/>
        </p:nvSpPr>
        <p:spPr>
          <a:xfrm rot="20249213">
            <a:off x="4328866" y="3443138"/>
            <a:ext cx="2878983" cy="1745890"/>
          </a:xfrm>
          <a:prstGeom prst="rect">
            <a:avLst/>
          </a:prstGeom>
          <a:blipFill dpi="0" rotWithShape="1">
            <a:blip r:embed="rId6" cstate="screen"/>
            <a:srcRect/>
            <a:stretch>
              <a:fillRect/>
            </a:stretch>
          </a:blip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 name="文本框 11"/>
          <p:cNvSpPr txBox="1"/>
          <p:nvPr/>
        </p:nvSpPr>
        <p:spPr>
          <a:xfrm>
            <a:off x="1381278" y="1294522"/>
            <a:ext cx="5446083" cy="17173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dirty="0">
                <a:solidFill>
                  <a:schemeClr val="tx1">
                    <a:lumMod val="75000"/>
                    <a:lumOff val="25000"/>
                  </a:schemeClr>
                </a:solidFill>
                <a:cs typeface="+mn-ea"/>
                <a:sym typeface="+mn-lt"/>
              </a:rPr>
              <a:t>在唐代，中秋赏月、玩月颇为盛行，许多诗人的名篇中都有咏月的诗句，中秋节开始成为固定的节日，</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唐书</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太宗记</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记载就有“八月十五中秋节”。</a:t>
            </a:r>
          </a:p>
        </p:txBody>
      </p:sp>
      <p:sp>
        <p:nvSpPr>
          <p:cNvPr id="13" name="矩形 12"/>
          <p:cNvSpPr/>
          <p:nvPr/>
        </p:nvSpPr>
        <p:spPr>
          <a:xfrm rot="1070264">
            <a:off x="1736594" y="3594647"/>
            <a:ext cx="2878983" cy="1745890"/>
          </a:xfrm>
          <a:prstGeom prst="rect">
            <a:avLst/>
          </a:prstGeom>
          <a:blipFill dpi="0" rotWithShape="1">
            <a:blip r:embed="rId7" cstate="screen"/>
            <a:srcRect/>
            <a:stretch>
              <a:fillRect/>
            </a:stretch>
          </a:blip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grpSp>
        <p:nvGrpSpPr>
          <p:cNvPr id="6" name="组合 5"/>
          <p:cNvGrpSpPr/>
          <p:nvPr/>
        </p:nvGrpSpPr>
        <p:grpSpPr>
          <a:xfrm>
            <a:off x="5559949" y="1550242"/>
            <a:ext cx="5180953" cy="3440692"/>
            <a:chOff x="727363" y="3668666"/>
            <a:chExt cx="6020439" cy="3998197"/>
          </a:xfrm>
        </p:grpSpPr>
        <p:sp>
          <p:nvSpPr>
            <p:cNvPr id="7" name="矩形: 圆角 1"/>
            <p:cNvSpPr/>
            <p:nvPr/>
          </p:nvSpPr>
          <p:spPr>
            <a:xfrm>
              <a:off x="727363" y="3668666"/>
              <a:ext cx="2895238" cy="1828798"/>
            </a:xfrm>
            <a:prstGeom prst="roundRect">
              <a:avLst>
                <a:gd name="adj" fmla="val 9849"/>
              </a:avLst>
            </a:prstGeom>
            <a:blipFill dpi="0" rotWithShape="1">
              <a:blip r:embed="rId5" cstate="screen"/>
              <a:srcRect/>
              <a:stretch>
                <a:fillRect/>
              </a:stretch>
            </a:blipFill>
            <a:ln>
              <a:noFill/>
            </a:ln>
            <a:effectLst>
              <a:reflection blurRad="635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0" name="矩形: 圆角 14"/>
            <p:cNvSpPr/>
            <p:nvPr/>
          </p:nvSpPr>
          <p:spPr>
            <a:xfrm>
              <a:off x="3852564" y="3668666"/>
              <a:ext cx="2895238" cy="1828798"/>
            </a:xfrm>
            <a:prstGeom prst="roundRect">
              <a:avLst>
                <a:gd name="adj" fmla="val 9849"/>
              </a:avLst>
            </a:prstGeom>
            <a:blipFill dpi="0" rotWithShape="1">
              <a:blip r:embed="rId6" cstate="screen"/>
              <a:srcRect/>
              <a:stretch>
                <a:fillRect/>
              </a:stretch>
            </a:blipFill>
            <a:ln>
              <a:noFill/>
            </a:ln>
            <a:effectLst>
              <a:reflection blurRad="635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矩形: 圆角 15"/>
            <p:cNvSpPr/>
            <p:nvPr/>
          </p:nvSpPr>
          <p:spPr>
            <a:xfrm>
              <a:off x="727363" y="5838065"/>
              <a:ext cx="2895238" cy="1828798"/>
            </a:xfrm>
            <a:prstGeom prst="roundRect">
              <a:avLst>
                <a:gd name="adj" fmla="val 9849"/>
              </a:avLst>
            </a:prstGeom>
            <a:blipFill dpi="0" rotWithShape="1">
              <a:blip r:embed="rId7" cstate="screen"/>
              <a:srcRect/>
              <a:stretch>
                <a:fillRect/>
              </a:stretch>
            </a:blipFill>
            <a:ln>
              <a:noFill/>
            </a:ln>
            <a:effectLst>
              <a:reflection blurRad="635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2" name="矩形: 圆角 17"/>
            <p:cNvSpPr/>
            <p:nvPr/>
          </p:nvSpPr>
          <p:spPr>
            <a:xfrm>
              <a:off x="3799644" y="5838065"/>
              <a:ext cx="2895238" cy="1828798"/>
            </a:xfrm>
            <a:prstGeom prst="roundRect">
              <a:avLst>
                <a:gd name="adj" fmla="val 9849"/>
              </a:avLst>
            </a:prstGeom>
            <a:blipFill dpi="0" rotWithShape="1">
              <a:blip r:embed="rId8" cstate="screen"/>
              <a:srcRect/>
              <a:stretch>
                <a:fillRect/>
              </a:stretch>
            </a:blipFill>
            <a:ln>
              <a:noFill/>
            </a:ln>
            <a:effectLst>
              <a:reflection blurRad="635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3" name="文本框 11"/>
          <p:cNvSpPr txBox="1"/>
          <p:nvPr/>
        </p:nvSpPr>
        <p:spPr>
          <a:xfrm>
            <a:off x="1496639" y="1535899"/>
            <a:ext cx="3615244"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tx1">
                    <a:lumMod val="75000"/>
                    <a:lumOff val="25000"/>
                  </a:schemeClr>
                </a:solidFill>
                <a:cs typeface="+mn-ea"/>
                <a:sym typeface="+mn-lt"/>
              </a:rPr>
              <a:t>北宋，正式定八月十五为中秋节，并出现“小饼如嚼月，中有酥和饴”的节令食品。孟元老</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东京梦华录</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说：“中秋夜，贵家结饰台榭，民间争占酒楼玩月”；而且“弦重鼎沸，近内延居民，深夜逢闻笙芋之声，宛如云外。间里儿童，连宵婚戏；夜市骈阗，至于通晓。</a:t>
            </a:r>
            <a:endParaRPr lang="en-US" altLang="zh-CN" sz="2200" spc="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11349" t="20526" r="5855" b="30176"/>
          <a:stretch>
            <a:fillRect/>
          </a:stretch>
        </p:blipFill>
        <p:spPr>
          <a:xfrm>
            <a:off x="1383632" y="1407694"/>
            <a:ext cx="10094494" cy="3380873"/>
          </a:xfrm>
          <a:prstGeom prst="rect">
            <a:avLst/>
          </a:prstGeom>
        </p:spPr>
      </p:pic>
      <p:pic>
        <p:nvPicPr>
          <p:cNvPr id="25" name="图片 24"/>
          <p:cNvPicPr>
            <a:picLocks noChangeAspect="1"/>
          </p:cNvPicPr>
          <p:nvPr/>
        </p:nvPicPr>
        <p:blipFill rotWithShape="1">
          <a:blip r:embed="rId6" cstate="screen"/>
          <a:srcRect t="66992"/>
          <a:stretch>
            <a:fillRect/>
          </a:stretch>
        </p:blipFill>
        <p:spPr>
          <a:xfrm>
            <a:off x="0" y="4594302"/>
            <a:ext cx="12192000" cy="2263698"/>
          </a:xfrm>
          <a:prstGeom prst="rect">
            <a:avLst/>
          </a:prstGeom>
        </p:spPr>
      </p:pic>
      <p:sp>
        <p:nvSpPr>
          <p:cNvPr id="9" name="文本框 8"/>
          <p:cNvSpPr txBox="1"/>
          <p:nvPr/>
        </p:nvSpPr>
        <p:spPr>
          <a:xfrm>
            <a:off x="4109681" y="1939723"/>
            <a:ext cx="3897444" cy="2123658"/>
          </a:xfrm>
          <a:prstGeom prst="rect">
            <a:avLst/>
          </a:prstGeom>
          <a:noFill/>
        </p:spPr>
        <p:txBody>
          <a:bodyPr wrap="square" rtlCol="0">
            <a:spAutoFit/>
          </a:bodyPr>
          <a:lstStyle>
            <a:defPPr>
              <a:defRPr lang="zh-CN"/>
            </a:defPPr>
            <a:lvl1pPr algn="ctr">
              <a:defRPr sz="6600" spc="-150">
                <a:solidFill>
                  <a:srgbClr val="002060"/>
                </a:solidFill>
                <a:latin typeface="汉仪大宋简" panose="02010609000101010101" pitchFamily="49" charset="-122"/>
                <a:ea typeface="汉仪大宋简" panose="02010609000101010101" pitchFamily="49" charset="-122"/>
                <a:cs typeface="+mn-ea"/>
              </a:defRPr>
            </a:lvl1pPr>
          </a:lstStyle>
          <a:p>
            <a:r>
              <a:rPr lang="zh-CN" altLang="en-US" dirty="0">
                <a:sym typeface="+mn-lt"/>
              </a:rPr>
              <a:t>中秋</a:t>
            </a:r>
            <a:endParaRPr lang="en-US" altLang="zh-CN" dirty="0">
              <a:sym typeface="+mn-lt"/>
            </a:endParaRPr>
          </a:p>
          <a:p>
            <a:r>
              <a:rPr lang="zh-CN" altLang="en-US" dirty="0">
                <a:sym typeface="+mn-lt"/>
              </a:rPr>
              <a:t>诗歌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grpSp>
        <p:nvGrpSpPr>
          <p:cNvPr id="14" name="组合 13"/>
          <p:cNvGrpSpPr/>
          <p:nvPr/>
        </p:nvGrpSpPr>
        <p:grpSpPr>
          <a:xfrm>
            <a:off x="6397345" y="1670001"/>
            <a:ext cx="3967776" cy="3517998"/>
            <a:chOff x="1225937" y="2284331"/>
            <a:chExt cx="3967776" cy="3517998"/>
          </a:xfrm>
        </p:grpSpPr>
        <p:sp>
          <p:nvSpPr>
            <p:cNvPr id="15" name="矩形: 折角 2"/>
            <p:cNvSpPr/>
            <p:nvPr/>
          </p:nvSpPr>
          <p:spPr>
            <a:xfrm>
              <a:off x="1225937" y="2284331"/>
              <a:ext cx="3967776" cy="3517998"/>
            </a:xfrm>
            <a:prstGeom prst="foldedCorner">
              <a:avLst/>
            </a:prstGeom>
            <a:solidFill>
              <a:schemeClr val="bg1"/>
            </a:solid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矩形 15"/>
            <p:cNvSpPr/>
            <p:nvPr/>
          </p:nvSpPr>
          <p:spPr>
            <a:xfrm>
              <a:off x="1465465" y="2573623"/>
              <a:ext cx="3445261" cy="2390263"/>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7" name="文本框 11"/>
          <p:cNvSpPr txBox="1"/>
          <p:nvPr/>
        </p:nvSpPr>
        <p:spPr>
          <a:xfrm>
            <a:off x="1543328" y="1730021"/>
            <a:ext cx="4571030" cy="32885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dirty="0">
                <a:solidFill>
                  <a:schemeClr val="tx1">
                    <a:lumMod val="75000"/>
                    <a:lumOff val="25000"/>
                  </a:schemeClr>
                </a:solidFill>
                <a:cs typeface="+mn-ea"/>
                <a:sym typeface="+mn-lt"/>
              </a:rPr>
              <a:t>中秋节是中国的传统佳节。根据史籍的记载，“中秋”一词最早出现在</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周礼</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一书中。到魏晋时，有“谕尚书镇牛淆，中秋夕与左右微服泛江”的记载。直到唐朝初年，中秋节才成为固定的节日。</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唐书</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太宗记</a:t>
            </a:r>
            <a:r>
              <a:rPr lang="en-US" altLang="zh-CN" sz="2200" dirty="0">
                <a:solidFill>
                  <a:schemeClr val="tx1">
                    <a:lumMod val="75000"/>
                    <a:lumOff val="25000"/>
                  </a:schemeClr>
                </a:solidFill>
                <a:cs typeface="+mn-ea"/>
                <a:sym typeface="+mn-lt"/>
              </a:rPr>
              <a:t>》</a:t>
            </a:r>
            <a:r>
              <a:rPr lang="zh-CN" altLang="en-US" sz="2200" dirty="0">
                <a:solidFill>
                  <a:schemeClr val="tx1">
                    <a:lumMod val="75000"/>
                    <a:lumOff val="25000"/>
                  </a:schemeClr>
                </a:solidFill>
                <a:cs typeface="+mn-ea"/>
                <a:sym typeface="+mn-lt"/>
              </a:rPr>
              <a:t>记载有“八月十五中秋节”。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8" name="文本框 17"/>
          <p:cNvSpPr txBox="1"/>
          <p:nvPr/>
        </p:nvSpPr>
        <p:spPr>
          <a:xfrm>
            <a:off x="8641046" y="1125971"/>
            <a:ext cx="2700054" cy="4204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spc="600" dirty="0">
                <a:solidFill>
                  <a:schemeClr val="tx1">
                    <a:lumMod val="75000"/>
                    <a:lumOff val="25000"/>
                  </a:schemeClr>
                </a:solidFill>
                <a:cs typeface="+mn-ea"/>
                <a:sym typeface="+mn-lt"/>
              </a:rPr>
              <a:t>直到唐朝初年，中秋节才成为固定的节日。</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唐书</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太宗记</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记载有“八月十五中秋节”。中秋节的盛行始于宋朝，至明清时，已与元旦齐名，成为中国的主要节日之一。</a:t>
            </a:r>
          </a:p>
        </p:txBody>
      </p:sp>
      <p:sp>
        <p:nvSpPr>
          <p:cNvPr id="19" name="文本框 18"/>
          <p:cNvSpPr txBox="1"/>
          <p:nvPr/>
        </p:nvSpPr>
        <p:spPr>
          <a:xfrm>
            <a:off x="1194897" y="1125971"/>
            <a:ext cx="2609597" cy="41549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spc="600" dirty="0">
                <a:solidFill>
                  <a:schemeClr val="tx1">
                    <a:lumMod val="75000"/>
                    <a:lumOff val="25000"/>
                  </a:schemeClr>
                </a:solidFill>
                <a:cs typeface="+mn-ea"/>
                <a:sym typeface="+mn-lt"/>
              </a:rPr>
              <a:t>直到唐朝初年，中秋节才成为固定的节日。</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唐书</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太宗记</a:t>
            </a:r>
            <a:r>
              <a:rPr lang="en-US" altLang="zh-CN" sz="2000" spc="600" dirty="0">
                <a:solidFill>
                  <a:schemeClr val="tx1">
                    <a:lumMod val="75000"/>
                    <a:lumOff val="25000"/>
                  </a:schemeClr>
                </a:solidFill>
                <a:cs typeface="+mn-ea"/>
                <a:sym typeface="+mn-lt"/>
              </a:rPr>
              <a:t>》</a:t>
            </a:r>
            <a:r>
              <a:rPr lang="zh-CN" altLang="en-US" sz="2000" spc="600" dirty="0">
                <a:solidFill>
                  <a:schemeClr val="tx1">
                    <a:lumMod val="75000"/>
                    <a:lumOff val="25000"/>
                  </a:schemeClr>
                </a:solidFill>
                <a:cs typeface="+mn-ea"/>
                <a:sym typeface="+mn-lt"/>
              </a:rPr>
              <a:t>记载有“八月十五中秋节”。中秋节的盛行始于宋朝，至明清时，已与元旦齐名，成为中国的主要节日之一。</a:t>
            </a:r>
          </a:p>
        </p:txBody>
      </p:sp>
      <p:pic>
        <p:nvPicPr>
          <p:cNvPr id="4" name="图片 3"/>
          <p:cNvPicPr>
            <a:picLocks noChangeAspect="1"/>
          </p:cNvPicPr>
          <p:nvPr/>
        </p:nvPicPr>
        <p:blipFill>
          <a:blip r:embed="rId5" cstate="screen"/>
          <a:stretch>
            <a:fillRect/>
          </a:stretch>
        </p:blipFill>
        <p:spPr>
          <a:xfrm>
            <a:off x="3721004" y="1184494"/>
            <a:ext cx="4749992" cy="42520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3542" t="36852"/>
          <a:stretch>
            <a:fillRect/>
          </a:stretch>
        </p:blipFill>
        <p:spPr>
          <a:xfrm>
            <a:off x="431800" y="2527300"/>
            <a:ext cx="11760200" cy="4330700"/>
          </a:xfrm>
          <a:prstGeom prst="rect">
            <a:avLst/>
          </a:prstGeom>
        </p:spPr>
      </p:pic>
      <p:pic>
        <p:nvPicPr>
          <p:cNvPr id="11" name="图片 10" hidden="1"/>
          <p:cNvPicPr>
            <a:picLocks noChangeAspect="1"/>
          </p:cNvPicPr>
          <p:nvPr/>
        </p:nvPicPr>
        <p:blipFill rotWithShape="1">
          <a:blip r:embed="rId6" cstate="screen"/>
          <a:srcRect/>
          <a:stretch>
            <a:fillRect/>
          </a:stretch>
        </p:blipFill>
        <p:spPr>
          <a:xfrm>
            <a:off x="2168015" y="1135626"/>
            <a:ext cx="830006" cy="5722374"/>
          </a:xfrm>
          <a:prstGeom prst="rect">
            <a:avLst/>
          </a:prstGeom>
        </p:spPr>
      </p:pic>
      <p:pic>
        <p:nvPicPr>
          <p:cNvPr id="25" name="图片 24"/>
          <p:cNvPicPr>
            <a:picLocks noChangeAspect="1"/>
          </p:cNvPicPr>
          <p:nvPr/>
        </p:nvPicPr>
        <p:blipFill rotWithShape="1">
          <a:blip r:embed="rId7" cstate="screen"/>
          <a:srcRect t="66992"/>
          <a:stretch>
            <a:fillRect/>
          </a:stretch>
        </p:blipFill>
        <p:spPr>
          <a:xfrm>
            <a:off x="0" y="4594302"/>
            <a:ext cx="12192000" cy="2263698"/>
          </a:xfrm>
          <a:prstGeom prst="rect">
            <a:avLst/>
          </a:prstGeom>
        </p:spPr>
      </p:pic>
      <p:pic>
        <p:nvPicPr>
          <p:cNvPr id="28" name="图片 27"/>
          <p:cNvPicPr>
            <a:picLocks noChangeAspect="1"/>
          </p:cNvPicPr>
          <p:nvPr/>
        </p:nvPicPr>
        <p:blipFill rotWithShape="1">
          <a:blip r:embed="rId8" cstate="screen"/>
          <a:srcRect l="11492" t="20861" r="6129" b="28100"/>
          <a:stretch>
            <a:fillRect/>
          </a:stretch>
        </p:blipFill>
        <p:spPr>
          <a:xfrm>
            <a:off x="1401097" y="1430594"/>
            <a:ext cx="10043652" cy="3500274"/>
          </a:xfrm>
          <a:prstGeom prst="rect">
            <a:avLst/>
          </a:prstGeom>
        </p:spPr>
      </p:pic>
      <p:sp>
        <p:nvSpPr>
          <p:cNvPr id="9" name="文本框 8"/>
          <p:cNvSpPr txBox="1"/>
          <p:nvPr/>
        </p:nvSpPr>
        <p:spPr>
          <a:xfrm>
            <a:off x="3337568" y="1824085"/>
            <a:ext cx="5456904" cy="1107996"/>
          </a:xfrm>
          <a:prstGeom prst="rect">
            <a:avLst/>
          </a:prstGeom>
          <a:noFill/>
        </p:spPr>
        <p:txBody>
          <a:bodyPr wrap="square" rtlCol="0">
            <a:spAutoFit/>
          </a:bodyPr>
          <a:lstStyle>
            <a:defPPr>
              <a:defRPr lang="zh-CN"/>
            </a:defPPr>
            <a:lvl1pPr algn="ctr">
              <a:defRPr sz="6600" spc="-150">
                <a:solidFill>
                  <a:srgbClr val="002060"/>
                </a:solidFill>
                <a:latin typeface="汉仪大宋简" panose="02010609000101010101" pitchFamily="49" charset="-122"/>
                <a:ea typeface="汉仪大宋简" panose="02010609000101010101" pitchFamily="49" charset="-122"/>
                <a:cs typeface="+mn-ea"/>
              </a:defRPr>
            </a:lvl1pPr>
          </a:lstStyle>
          <a:p>
            <a:r>
              <a:rPr lang="zh-CN" altLang="en-US" dirty="0">
                <a:sym typeface="+mn-lt"/>
              </a:rPr>
              <a:t>节日快乐</a:t>
            </a:r>
          </a:p>
        </p:txBody>
      </p:sp>
      <p:sp>
        <p:nvSpPr>
          <p:cNvPr id="24" name="文本框 23"/>
          <p:cNvSpPr txBox="1"/>
          <p:nvPr/>
        </p:nvSpPr>
        <p:spPr>
          <a:xfrm>
            <a:off x="3642610" y="2933618"/>
            <a:ext cx="4901783" cy="646331"/>
          </a:xfrm>
          <a:prstGeom prst="rect">
            <a:avLst/>
          </a:prstGeom>
          <a:noFill/>
        </p:spPr>
        <p:txBody>
          <a:bodyPr wrap="square" rtlCol="0">
            <a:spAutoFit/>
          </a:bodyPr>
          <a:lstStyle/>
          <a:p>
            <a:pPr algn="ctr"/>
            <a:r>
              <a:rPr lang="zh-CN" altLang="en-US" sz="3600" dirty="0">
                <a:solidFill>
                  <a:schemeClr val="bg2">
                    <a:lumMod val="25000"/>
                  </a:schemeClr>
                </a:solidFill>
                <a:cs typeface="+mn-ea"/>
                <a:sym typeface="+mn-lt"/>
              </a:rPr>
              <a:t>欢度佳</a:t>
            </a:r>
            <a:r>
              <a:rPr lang="zh-CN" altLang="en-US" sz="3600" dirty="0" smtClean="0">
                <a:solidFill>
                  <a:schemeClr val="bg2">
                    <a:lumMod val="25000"/>
                  </a:schemeClr>
                </a:solidFill>
                <a:cs typeface="+mn-ea"/>
                <a:sym typeface="+mn-lt"/>
              </a:rPr>
              <a:t>节，喜</a:t>
            </a:r>
            <a:r>
              <a:rPr lang="zh-CN" altLang="en-US" sz="3600" dirty="0">
                <a:solidFill>
                  <a:schemeClr val="bg2">
                    <a:lumMod val="25000"/>
                  </a:schemeClr>
                </a:solidFill>
                <a:cs typeface="+mn-ea"/>
                <a:sym typeface="+mn-lt"/>
              </a:rPr>
              <a:t>迎中秋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文本框 22"/>
          <p:cNvSpPr txBox="1"/>
          <p:nvPr/>
        </p:nvSpPr>
        <p:spPr>
          <a:xfrm>
            <a:off x="0" y="900312"/>
            <a:ext cx="12191999" cy="1015663"/>
          </a:xfrm>
          <a:prstGeom prst="rect">
            <a:avLst/>
          </a:prstGeom>
          <a:noFill/>
        </p:spPr>
        <p:txBody>
          <a:bodyPr wrap="square" rtlCol="0">
            <a:spAutoFit/>
          </a:bodyPr>
          <a:lstStyle/>
          <a:p>
            <a:pPr algn="ctr"/>
            <a:r>
              <a:rPr lang="zh-CN" altLang="en-US" sz="6000" spc="600" dirty="0">
                <a:solidFill>
                  <a:schemeClr val="bg1"/>
                </a:solidFill>
                <a:latin typeface="汉仪大宋简" panose="02010609000101010101" pitchFamily="49" charset="-122"/>
                <a:ea typeface="汉仪大宋简" panose="02010609000101010101" pitchFamily="49" charset="-122"/>
                <a:cs typeface="+mn-ea"/>
                <a:sym typeface="+mn-lt"/>
              </a:rPr>
              <a:t>目录</a:t>
            </a:r>
          </a:p>
        </p:txBody>
      </p:sp>
      <p:pic>
        <p:nvPicPr>
          <p:cNvPr id="25" name="图片 24"/>
          <p:cNvPicPr>
            <a:picLocks noChangeAspect="1"/>
          </p:cNvPicPr>
          <p:nvPr/>
        </p:nvPicPr>
        <p:blipFill rotWithShape="1">
          <a:blip r:embed="rId4" cstate="screen"/>
          <a:srcRect t="66992"/>
          <a:stretch>
            <a:fillRect/>
          </a:stretch>
        </p:blipFill>
        <p:spPr>
          <a:xfrm>
            <a:off x="0" y="4594302"/>
            <a:ext cx="12192000" cy="2263698"/>
          </a:xfrm>
          <a:prstGeom prst="rect">
            <a:avLst/>
          </a:prstGeom>
        </p:spPr>
      </p:pic>
      <p:grpSp>
        <p:nvGrpSpPr>
          <p:cNvPr id="4" name="组合 3"/>
          <p:cNvGrpSpPr/>
          <p:nvPr/>
        </p:nvGrpSpPr>
        <p:grpSpPr>
          <a:xfrm>
            <a:off x="1139253" y="2217376"/>
            <a:ext cx="2075524" cy="2075524"/>
            <a:chOff x="1049313" y="2217376"/>
            <a:chExt cx="2075524" cy="2075524"/>
          </a:xfrm>
        </p:grpSpPr>
        <p:sp>
          <p:nvSpPr>
            <p:cNvPr id="2" name="椭圆 1"/>
            <p:cNvSpPr/>
            <p:nvPr/>
          </p:nvSpPr>
          <p:spPr>
            <a:xfrm>
              <a:off x="1049313" y="2217376"/>
              <a:ext cx="2075524" cy="2075524"/>
            </a:xfrm>
            <a:prstGeom prst="ellipse">
              <a:avLst/>
            </a:prstGeom>
            <a:solidFill>
              <a:srgbClr val="FFD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大宋简" panose="02010609000101010101" pitchFamily="49" charset="-122"/>
                <a:ea typeface="汉仪大宋简" panose="02010609000101010101" pitchFamily="49" charset="-122"/>
                <a:cs typeface="+mn-ea"/>
                <a:sym typeface="+mn-lt"/>
              </a:endParaRPr>
            </a:p>
          </p:txBody>
        </p:sp>
        <p:sp>
          <p:nvSpPr>
            <p:cNvPr id="3" name="文本框 2"/>
            <p:cNvSpPr txBox="1"/>
            <p:nvPr/>
          </p:nvSpPr>
          <p:spPr>
            <a:xfrm>
              <a:off x="1304144" y="2578309"/>
              <a:ext cx="1558977" cy="1323439"/>
            </a:xfrm>
            <a:prstGeom prst="rect">
              <a:avLst/>
            </a:prstGeom>
            <a:noFill/>
          </p:spPr>
          <p:txBody>
            <a:bodyPr wrap="square" rtlCol="0">
              <a:spAutoFit/>
            </a:bodyPr>
            <a:lstStyle/>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中秋</a:t>
              </a:r>
              <a:endParaRPr lang="en-US" altLang="zh-CN" sz="4000" dirty="0">
                <a:solidFill>
                  <a:srgbClr val="002060"/>
                </a:solidFill>
                <a:latin typeface="汉仪大宋简" panose="02010609000101010101" pitchFamily="49" charset="-122"/>
                <a:ea typeface="汉仪大宋简" panose="02010609000101010101" pitchFamily="49" charset="-122"/>
                <a:cs typeface="+mn-ea"/>
                <a:sym typeface="+mn-lt"/>
              </a:endParaRPr>
            </a:p>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起源</a:t>
              </a:r>
            </a:p>
          </p:txBody>
        </p:sp>
      </p:grpSp>
      <p:grpSp>
        <p:nvGrpSpPr>
          <p:cNvPr id="5" name="组合 4"/>
          <p:cNvGrpSpPr/>
          <p:nvPr/>
        </p:nvGrpSpPr>
        <p:grpSpPr>
          <a:xfrm>
            <a:off x="3743376" y="2217376"/>
            <a:ext cx="2075524" cy="2075524"/>
            <a:chOff x="3653436" y="2217376"/>
            <a:chExt cx="2075524" cy="2075524"/>
          </a:xfrm>
        </p:grpSpPr>
        <p:sp>
          <p:nvSpPr>
            <p:cNvPr id="26" name="椭圆 25"/>
            <p:cNvSpPr/>
            <p:nvPr/>
          </p:nvSpPr>
          <p:spPr>
            <a:xfrm>
              <a:off x="3653436" y="2217376"/>
              <a:ext cx="2075524" cy="2075524"/>
            </a:xfrm>
            <a:prstGeom prst="ellipse">
              <a:avLst/>
            </a:prstGeom>
            <a:solidFill>
              <a:srgbClr val="FFD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大宋简" panose="02010609000101010101" pitchFamily="49" charset="-122"/>
                <a:ea typeface="汉仪大宋简" panose="02010609000101010101" pitchFamily="49" charset="-122"/>
                <a:cs typeface="+mn-ea"/>
                <a:sym typeface="+mn-lt"/>
              </a:endParaRPr>
            </a:p>
          </p:txBody>
        </p:sp>
        <p:sp>
          <p:nvSpPr>
            <p:cNvPr id="29" name="文本框 28"/>
            <p:cNvSpPr txBox="1"/>
            <p:nvPr/>
          </p:nvSpPr>
          <p:spPr>
            <a:xfrm>
              <a:off x="3911709" y="2593419"/>
              <a:ext cx="1558977" cy="1323439"/>
            </a:xfrm>
            <a:prstGeom prst="rect">
              <a:avLst/>
            </a:prstGeom>
            <a:noFill/>
          </p:spPr>
          <p:txBody>
            <a:bodyPr wrap="square" rtlCol="0">
              <a:spAutoFit/>
            </a:bodyPr>
            <a:lstStyle/>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中秋</a:t>
              </a:r>
              <a:endParaRPr lang="en-US" altLang="zh-CN" sz="4000" dirty="0">
                <a:solidFill>
                  <a:srgbClr val="002060"/>
                </a:solidFill>
                <a:latin typeface="汉仪大宋简" panose="02010609000101010101" pitchFamily="49" charset="-122"/>
                <a:ea typeface="汉仪大宋简" panose="02010609000101010101" pitchFamily="49" charset="-122"/>
                <a:cs typeface="+mn-ea"/>
                <a:sym typeface="+mn-lt"/>
              </a:endParaRPr>
            </a:p>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风俗</a:t>
              </a:r>
            </a:p>
          </p:txBody>
        </p:sp>
      </p:grpSp>
      <p:grpSp>
        <p:nvGrpSpPr>
          <p:cNvPr id="6" name="组合 5"/>
          <p:cNvGrpSpPr/>
          <p:nvPr/>
        </p:nvGrpSpPr>
        <p:grpSpPr>
          <a:xfrm>
            <a:off x="6347499" y="2217376"/>
            <a:ext cx="2075524" cy="2075524"/>
            <a:chOff x="6257559" y="2217376"/>
            <a:chExt cx="2075524" cy="2075524"/>
          </a:xfrm>
        </p:grpSpPr>
        <p:sp>
          <p:nvSpPr>
            <p:cNvPr id="27" name="椭圆 26"/>
            <p:cNvSpPr/>
            <p:nvPr/>
          </p:nvSpPr>
          <p:spPr>
            <a:xfrm>
              <a:off x="6257559" y="2217376"/>
              <a:ext cx="2075524" cy="2075524"/>
            </a:xfrm>
            <a:prstGeom prst="ellipse">
              <a:avLst/>
            </a:prstGeom>
            <a:solidFill>
              <a:srgbClr val="FFD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大宋简" panose="02010609000101010101" pitchFamily="49" charset="-122"/>
                <a:ea typeface="汉仪大宋简" panose="02010609000101010101" pitchFamily="49" charset="-122"/>
                <a:cs typeface="+mn-ea"/>
                <a:sym typeface="+mn-lt"/>
              </a:endParaRPr>
            </a:p>
          </p:txBody>
        </p:sp>
        <p:sp>
          <p:nvSpPr>
            <p:cNvPr id="30" name="文本框 29"/>
            <p:cNvSpPr txBox="1"/>
            <p:nvPr/>
          </p:nvSpPr>
          <p:spPr>
            <a:xfrm>
              <a:off x="6515832" y="2578308"/>
              <a:ext cx="1558977" cy="1323439"/>
            </a:xfrm>
            <a:prstGeom prst="rect">
              <a:avLst/>
            </a:prstGeom>
            <a:noFill/>
          </p:spPr>
          <p:txBody>
            <a:bodyPr wrap="square" rtlCol="0">
              <a:spAutoFit/>
            </a:bodyPr>
            <a:lstStyle/>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中秋</a:t>
              </a:r>
              <a:endParaRPr lang="en-US" altLang="zh-CN" sz="4000" dirty="0">
                <a:solidFill>
                  <a:srgbClr val="002060"/>
                </a:solidFill>
                <a:latin typeface="汉仪大宋简" panose="02010609000101010101" pitchFamily="49" charset="-122"/>
                <a:ea typeface="汉仪大宋简" panose="02010609000101010101" pitchFamily="49" charset="-122"/>
                <a:cs typeface="+mn-ea"/>
                <a:sym typeface="+mn-lt"/>
              </a:endParaRPr>
            </a:p>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典故</a:t>
              </a:r>
            </a:p>
          </p:txBody>
        </p:sp>
      </p:grpSp>
      <p:grpSp>
        <p:nvGrpSpPr>
          <p:cNvPr id="7" name="组合 6"/>
          <p:cNvGrpSpPr/>
          <p:nvPr/>
        </p:nvGrpSpPr>
        <p:grpSpPr>
          <a:xfrm>
            <a:off x="8951623" y="2217376"/>
            <a:ext cx="2075524" cy="2075524"/>
            <a:chOff x="8861683" y="2217376"/>
            <a:chExt cx="2075524" cy="2075524"/>
          </a:xfrm>
        </p:grpSpPr>
        <p:sp>
          <p:nvSpPr>
            <p:cNvPr id="28" name="椭圆 27"/>
            <p:cNvSpPr/>
            <p:nvPr/>
          </p:nvSpPr>
          <p:spPr>
            <a:xfrm>
              <a:off x="8861683" y="2217376"/>
              <a:ext cx="2075524" cy="2075524"/>
            </a:xfrm>
            <a:prstGeom prst="ellipse">
              <a:avLst/>
            </a:prstGeom>
            <a:solidFill>
              <a:srgbClr val="FFD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大宋简" panose="02010609000101010101" pitchFamily="49" charset="-122"/>
                <a:ea typeface="汉仪大宋简" panose="02010609000101010101" pitchFamily="49" charset="-122"/>
                <a:cs typeface="+mn-ea"/>
                <a:sym typeface="+mn-lt"/>
              </a:endParaRPr>
            </a:p>
          </p:txBody>
        </p:sp>
        <p:sp>
          <p:nvSpPr>
            <p:cNvPr id="31" name="文本框 30"/>
            <p:cNvSpPr txBox="1"/>
            <p:nvPr/>
          </p:nvSpPr>
          <p:spPr>
            <a:xfrm>
              <a:off x="9119956" y="2593419"/>
              <a:ext cx="1558977" cy="1323439"/>
            </a:xfrm>
            <a:prstGeom prst="rect">
              <a:avLst/>
            </a:prstGeom>
            <a:noFill/>
          </p:spPr>
          <p:txBody>
            <a:bodyPr wrap="square" rtlCol="0">
              <a:spAutoFit/>
            </a:bodyPr>
            <a:lstStyle/>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中秋</a:t>
              </a:r>
              <a:endParaRPr lang="en-US" altLang="zh-CN" sz="4000" dirty="0">
                <a:solidFill>
                  <a:srgbClr val="002060"/>
                </a:solidFill>
                <a:latin typeface="汉仪大宋简" panose="02010609000101010101" pitchFamily="49" charset="-122"/>
                <a:ea typeface="汉仪大宋简" panose="02010609000101010101" pitchFamily="49" charset="-122"/>
                <a:cs typeface="+mn-ea"/>
                <a:sym typeface="+mn-lt"/>
              </a:endParaRPr>
            </a:p>
            <a:p>
              <a:pPr algn="ctr"/>
              <a:r>
                <a:rPr lang="zh-CN" altLang="en-US" sz="4000" dirty="0">
                  <a:solidFill>
                    <a:srgbClr val="002060"/>
                  </a:solidFill>
                  <a:latin typeface="汉仪大宋简" panose="02010609000101010101" pitchFamily="49" charset="-122"/>
                  <a:ea typeface="汉仪大宋简" panose="02010609000101010101" pitchFamily="49" charset="-122"/>
                  <a:cs typeface="+mn-ea"/>
                  <a:sym typeface="+mn-lt"/>
                </a:rPr>
                <a:t>诗歌</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11349" t="20526" r="5855" b="30176"/>
          <a:stretch>
            <a:fillRect/>
          </a:stretch>
        </p:blipFill>
        <p:spPr>
          <a:xfrm>
            <a:off x="1383632" y="1407694"/>
            <a:ext cx="10094494" cy="3380873"/>
          </a:xfrm>
          <a:prstGeom prst="rect">
            <a:avLst/>
          </a:prstGeom>
        </p:spPr>
      </p:pic>
      <p:pic>
        <p:nvPicPr>
          <p:cNvPr id="25" name="图片 24"/>
          <p:cNvPicPr>
            <a:picLocks noChangeAspect="1"/>
          </p:cNvPicPr>
          <p:nvPr/>
        </p:nvPicPr>
        <p:blipFill rotWithShape="1">
          <a:blip r:embed="rId6" cstate="screen"/>
          <a:srcRect t="66992"/>
          <a:stretch>
            <a:fillRect/>
          </a:stretch>
        </p:blipFill>
        <p:spPr>
          <a:xfrm>
            <a:off x="0" y="4594302"/>
            <a:ext cx="12192000" cy="2263698"/>
          </a:xfrm>
          <a:prstGeom prst="rect">
            <a:avLst/>
          </a:prstGeom>
        </p:spPr>
      </p:pic>
      <p:sp>
        <p:nvSpPr>
          <p:cNvPr id="9" name="文本框 8"/>
          <p:cNvSpPr txBox="1"/>
          <p:nvPr/>
        </p:nvSpPr>
        <p:spPr>
          <a:xfrm>
            <a:off x="4109681" y="1939723"/>
            <a:ext cx="3897444" cy="2123658"/>
          </a:xfrm>
          <a:prstGeom prst="rect">
            <a:avLst/>
          </a:prstGeom>
          <a:noFill/>
        </p:spPr>
        <p:txBody>
          <a:bodyPr wrap="square" rtlCol="0">
            <a:spAutoFit/>
          </a:bodyPr>
          <a:lstStyle>
            <a:defPPr>
              <a:defRPr lang="zh-CN"/>
            </a:defPPr>
            <a:lvl1pPr algn="ctr">
              <a:defRPr sz="6600" spc="-150">
                <a:solidFill>
                  <a:srgbClr val="002060"/>
                </a:solidFill>
                <a:latin typeface="汉仪大宋简" panose="02010609000101010101" pitchFamily="49" charset="-122"/>
                <a:ea typeface="汉仪大宋简" panose="02010609000101010101" pitchFamily="49" charset="-122"/>
                <a:cs typeface="+mn-ea"/>
              </a:defRPr>
            </a:lvl1pPr>
          </a:lstStyle>
          <a:p>
            <a:r>
              <a:rPr lang="zh-CN" altLang="en-US" dirty="0">
                <a:sym typeface="+mn-lt"/>
              </a:rPr>
              <a:t>中秋</a:t>
            </a:r>
            <a:endParaRPr lang="en-US" altLang="zh-CN" dirty="0">
              <a:sym typeface="+mn-lt"/>
            </a:endParaRPr>
          </a:p>
          <a:p>
            <a:r>
              <a:rPr lang="zh-CN" altLang="en-US" dirty="0">
                <a:sym typeface="+mn-lt"/>
              </a:rPr>
              <a:t>起源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4" name="文本框 11"/>
          <p:cNvSpPr txBox="1"/>
          <p:nvPr/>
        </p:nvSpPr>
        <p:spPr>
          <a:xfrm>
            <a:off x="1519922" y="1261854"/>
            <a:ext cx="9258006" cy="18651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solidFill>
                  <a:schemeClr val="tx1">
                    <a:lumMod val="75000"/>
                    <a:lumOff val="25000"/>
                  </a:schemeClr>
                </a:solidFill>
                <a:cs typeface="+mn-ea"/>
                <a:sym typeface="+mn-lt"/>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6" name="图片 5"/>
          <p:cNvPicPr>
            <a:picLocks noChangeAspect="1"/>
          </p:cNvPicPr>
          <p:nvPr/>
        </p:nvPicPr>
        <p:blipFill rotWithShape="1">
          <a:blip r:embed="rId5" cstate="screen"/>
          <a:srcRect l="20779" t="51803" r="22049" b="8860"/>
          <a:stretch>
            <a:fillRect/>
          </a:stretch>
        </p:blipFill>
        <p:spPr>
          <a:xfrm>
            <a:off x="2068641" y="2978749"/>
            <a:ext cx="7794886" cy="30168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2" name="文本框 11"/>
          <p:cNvSpPr txBox="1"/>
          <p:nvPr/>
        </p:nvSpPr>
        <p:spPr>
          <a:xfrm>
            <a:off x="1525204" y="1619221"/>
            <a:ext cx="4897090"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spc="600" dirty="0">
                <a:solidFill>
                  <a:schemeClr val="tx1">
                    <a:lumMod val="75000"/>
                    <a:lumOff val="25000"/>
                  </a:schemeClr>
                </a:solidFill>
                <a:cs typeface="+mn-ea"/>
                <a:sym typeface="+mn-lt"/>
              </a:rPr>
              <a:t>中秋节始于唐朝初年，盛行于宋朝，至明清时，已成为与春节齐名的中国传统节日之一。受中华文化的影响，中秋节也是东亚和东南亚一些国家尤其是当地的华人华侨的传统节日。自</a:t>
            </a:r>
            <a:r>
              <a:rPr lang="en-US" altLang="zh-CN" sz="2000" spc="600" dirty="0">
                <a:solidFill>
                  <a:schemeClr val="tx1">
                    <a:lumMod val="75000"/>
                    <a:lumOff val="25000"/>
                  </a:schemeClr>
                </a:solidFill>
                <a:cs typeface="+mn-ea"/>
                <a:sym typeface="+mn-lt"/>
              </a:rPr>
              <a:t>2008</a:t>
            </a:r>
            <a:r>
              <a:rPr lang="zh-CN" altLang="en-US" sz="2000" spc="600" dirty="0">
                <a:solidFill>
                  <a:schemeClr val="tx1">
                    <a:lumMod val="75000"/>
                    <a:lumOff val="25000"/>
                  </a:schemeClr>
                </a:solidFill>
                <a:cs typeface="+mn-ea"/>
                <a:sym typeface="+mn-lt"/>
              </a:rPr>
              <a:t>年起中秋节被列为国家法定节假日。</a:t>
            </a:r>
            <a:r>
              <a:rPr lang="en-US" altLang="zh-CN" sz="2000" spc="600" dirty="0">
                <a:solidFill>
                  <a:schemeClr val="tx1">
                    <a:lumMod val="75000"/>
                    <a:lumOff val="25000"/>
                  </a:schemeClr>
                </a:solidFill>
                <a:cs typeface="+mn-ea"/>
                <a:sym typeface="+mn-lt"/>
              </a:rPr>
              <a:t>2006</a:t>
            </a:r>
            <a:r>
              <a:rPr lang="zh-CN" altLang="en-US" sz="2000" spc="600" dirty="0">
                <a:solidFill>
                  <a:schemeClr val="tx1">
                    <a:lumMod val="75000"/>
                    <a:lumOff val="25000"/>
                  </a:schemeClr>
                </a:solidFill>
                <a:cs typeface="+mn-ea"/>
                <a:sym typeface="+mn-lt"/>
              </a:rPr>
              <a:t>年</a:t>
            </a:r>
            <a:r>
              <a:rPr lang="en-US" altLang="zh-CN" sz="2000" spc="600" dirty="0">
                <a:solidFill>
                  <a:schemeClr val="tx1">
                    <a:lumMod val="75000"/>
                    <a:lumOff val="25000"/>
                  </a:schemeClr>
                </a:solidFill>
                <a:cs typeface="+mn-ea"/>
                <a:sym typeface="+mn-lt"/>
              </a:rPr>
              <a:t>5</a:t>
            </a:r>
            <a:r>
              <a:rPr lang="zh-CN" altLang="en-US" sz="2000" spc="600" dirty="0">
                <a:solidFill>
                  <a:schemeClr val="tx1">
                    <a:lumMod val="75000"/>
                    <a:lumOff val="25000"/>
                  </a:schemeClr>
                </a:solidFill>
                <a:cs typeface="+mn-ea"/>
                <a:sym typeface="+mn-lt"/>
              </a:rPr>
              <a:t>月</a:t>
            </a:r>
            <a:r>
              <a:rPr lang="en-US" altLang="zh-CN" sz="2000" spc="600" dirty="0">
                <a:solidFill>
                  <a:schemeClr val="tx1">
                    <a:lumMod val="75000"/>
                    <a:lumOff val="25000"/>
                  </a:schemeClr>
                </a:solidFill>
                <a:cs typeface="+mn-ea"/>
                <a:sym typeface="+mn-lt"/>
              </a:rPr>
              <a:t>20</a:t>
            </a:r>
            <a:r>
              <a:rPr lang="zh-CN" altLang="en-US" sz="2000" spc="600" dirty="0">
                <a:solidFill>
                  <a:schemeClr val="tx1">
                    <a:lumMod val="75000"/>
                    <a:lumOff val="25000"/>
                  </a:schemeClr>
                </a:solidFill>
                <a:cs typeface="+mn-ea"/>
                <a:sym typeface="+mn-lt"/>
              </a:rPr>
              <a:t>日，国务院列入首批国家级非物质文化遗产名录。</a:t>
            </a:r>
          </a:p>
        </p:txBody>
      </p:sp>
      <p:pic>
        <p:nvPicPr>
          <p:cNvPr id="4" name="图片 3"/>
          <p:cNvPicPr>
            <a:picLocks noChangeAspect="1"/>
          </p:cNvPicPr>
          <p:nvPr/>
        </p:nvPicPr>
        <p:blipFill>
          <a:blip r:embed="rId5" cstate="screen"/>
          <a:stretch>
            <a:fillRect/>
          </a:stretch>
        </p:blipFill>
        <p:spPr>
          <a:xfrm>
            <a:off x="6957956" y="783466"/>
            <a:ext cx="4034640" cy="54669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20" name="文本框 11"/>
          <p:cNvSpPr txBox="1"/>
          <p:nvPr/>
        </p:nvSpPr>
        <p:spPr>
          <a:xfrm>
            <a:off x="5843987" y="1515421"/>
            <a:ext cx="4784039" cy="36379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400" dirty="0">
                <a:solidFill>
                  <a:schemeClr val="tx1">
                    <a:lumMod val="75000"/>
                    <a:lumOff val="25000"/>
                  </a:schemeClr>
                </a:solidFill>
                <a:cs typeface="+mn-ea"/>
                <a:sym typeface="+mn-lt"/>
              </a:rPr>
              <a:t>中秋节自古便有祭月、赏月、拜月、吃月饼、赏桂花、饮桂花酒等习俗，流传至今，经久不息。中秋节以月之圆兆人之团圆，为寄托思念故乡，思念亲人之情，祈盼丰收、幸福，成为丰富多彩、弥足珍贵的文化遗产。中秋节与端午节、春节、清明节并称为中国四大传统节日。</a:t>
            </a:r>
          </a:p>
        </p:txBody>
      </p:sp>
      <p:pic>
        <p:nvPicPr>
          <p:cNvPr id="4" name="图片 3"/>
          <p:cNvPicPr>
            <a:picLocks noChangeAspect="1"/>
          </p:cNvPicPr>
          <p:nvPr/>
        </p:nvPicPr>
        <p:blipFill>
          <a:blip r:embed="rId5" cstate="screen"/>
          <a:stretch>
            <a:fillRect/>
          </a:stretch>
        </p:blipFill>
        <p:spPr>
          <a:xfrm>
            <a:off x="1016317" y="686370"/>
            <a:ext cx="5079683" cy="58642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grpSp>
        <p:nvGrpSpPr>
          <p:cNvPr id="21" name="组合 20"/>
          <p:cNvGrpSpPr/>
          <p:nvPr/>
        </p:nvGrpSpPr>
        <p:grpSpPr>
          <a:xfrm rot="378392">
            <a:off x="1489824" y="1624826"/>
            <a:ext cx="3922289" cy="3138007"/>
            <a:chOff x="2010" y="3620"/>
            <a:chExt cx="7120" cy="5129"/>
          </a:xfrm>
          <a:blipFill dpi="0" rotWithShape="1">
            <a:blip r:embed="rId5">
              <a:extLst>
                <a:ext uri="{28A0092B-C50C-407E-A947-70E740481C1C}">
                  <a14:useLocalDpi xmlns:a14="http://schemas.microsoft.com/office/drawing/2010/main" val="0"/>
                </a:ext>
              </a:extLst>
            </a:blip>
            <a:srcRect/>
            <a:stretch>
              <a:fillRect/>
            </a:stretch>
          </a:blipFill>
        </p:grpSpPr>
        <p:sp>
          <p:nvSpPr>
            <p:cNvPr id="22" name="流程图: 过程 21"/>
            <p:cNvSpPr/>
            <p:nvPr/>
          </p:nvSpPr>
          <p:spPr>
            <a:xfrm rot="20592512">
              <a:off x="2340" y="3853"/>
              <a:ext cx="6393" cy="4473"/>
            </a:xfrm>
            <a:prstGeom prst="flowChartProcess">
              <a:avLst/>
            </a:prstGeom>
            <a:grpFill/>
            <a:ln>
              <a:noFill/>
            </a:ln>
            <a:effectLst>
              <a:outerShdw blurRad="63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pic>
          <p:nvPicPr>
            <p:cNvPr id="23" name="图片 22"/>
            <p:cNvPicPr>
              <a:picLocks noChangeAspect="1"/>
            </p:cNvPicPr>
            <p:nvPr/>
          </p:nvPicPr>
          <p:blipFill>
            <a:blip r:embed="rId6" cstate="screen"/>
            <a:stretch>
              <a:fillRect/>
            </a:stretch>
          </p:blipFill>
          <p:spPr>
            <a:xfrm rot="20592512">
              <a:off x="2010" y="3620"/>
              <a:ext cx="7120" cy="5129"/>
            </a:xfrm>
            <a:prstGeom prst="rect">
              <a:avLst/>
            </a:prstGeom>
            <a:grpFill/>
          </p:spPr>
        </p:pic>
      </p:grpSp>
      <p:sp>
        <p:nvSpPr>
          <p:cNvPr id="24" name="文本框 11"/>
          <p:cNvSpPr txBox="1"/>
          <p:nvPr/>
        </p:nvSpPr>
        <p:spPr>
          <a:xfrm>
            <a:off x="6103993" y="1181990"/>
            <a:ext cx="4892869" cy="420884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dirty="0">
                <a:solidFill>
                  <a:schemeClr val="tx1">
                    <a:lumMod val="75000"/>
                    <a:lumOff val="25000"/>
                  </a:schemeClr>
                </a:solidFill>
                <a:cs typeface="+mn-ea"/>
                <a:sym typeface="+mn-lt"/>
              </a:rPr>
              <a:t>关于中秋节的起源，说法较多。中秋一词，最早见于</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周礼</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礼记</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月令</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上说：“仲秋之月养衰老，行糜粥饮食。</a:t>
            </a:r>
            <a:endParaRPr lang="en-US" altLang="zh-CN" sz="2000" dirty="0">
              <a:solidFill>
                <a:schemeClr val="tx1">
                  <a:lumMod val="75000"/>
                  <a:lumOff val="25000"/>
                </a:schemeClr>
              </a:solidFill>
              <a:cs typeface="+mn-ea"/>
              <a:sym typeface="+mn-lt"/>
            </a:endParaRPr>
          </a:p>
          <a:p>
            <a:pPr>
              <a:lnSpc>
                <a:spcPct val="150000"/>
              </a:lnSpc>
            </a:pPr>
            <a:endParaRPr lang="en-US" altLang="zh-CN" sz="2000" dirty="0">
              <a:solidFill>
                <a:schemeClr val="tx1">
                  <a:lumMod val="75000"/>
                  <a:lumOff val="25000"/>
                </a:schemeClr>
              </a:solidFill>
              <a:cs typeface="+mn-ea"/>
              <a:sym typeface="+mn-lt"/>
            </a:endParaRPr>
          </a:p>
          <a:p>
            <a:pPr>
              <a:lnSpc>
                <a:spcPct val="150000"/>
              </a:lnSpc>
            </a:pPr>
            <a:r>
              <a:rPr lang="zh-CN" altLang="en-US" sz="2000" dirty="0">
                <a:solidFill>
                  <a:schemeClr val="tx1">
                    <a:lumMod val="75000"/>
                    <a:lumOff val="25000"/>
                  </a:schemeClr>
                </a:solidFill>
                <a:cs typeface="+mn-ea"/>
                <a:sym typeface="+mn-lt"/>
              </a:rPr>
              <a:t>它起源于古代帝王的祭祀活动。</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礼记</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上记载：“天子春朝日，秋夕月”，夕月就是祭月亮，说明早在春秋时代，帝王就已开始祭月、拜月了。后来贵族官吏和文人学士也相继仿效，逐步传到民间。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srcRect l="17621" t="10539" r="18238" b="16722"/>
          <a:stretch>
            <a:fillRect/>
          </a:stretch>
        </p:blipFill>
        <p:spPr>
          <a:xfrm>
            <a:off x="2148348" y="722740"/>
            <a:ext cx="7820111" cy="4988512"/>
          </a:xfrm>
          <a:prstGeom prst="rect">
            <a:avLst/>
          </a:prstGeom>
        </p:spPr>
      </p:pic>
      <p:pic>
        <p:nvPicPr>
          <p:cNvPr id="3" name="图片 2"/>
          <p:cNvPicPr>
            <a:picLocks noChangeAspect="1"/>
          </p:cNvPicPr>
          <p:nvPr/>
        </p:nvPicPr>
        <p:blipFill rotWithShape="1">
          <a:blip r:embed="rId5" cstate="screen"/>
          <a:srcRect l="11349" t="20526" r="5855" b="30176"/>
          <a:stretch>
            <a:fillRect/>
          </a:stretch>
        </p:blipFill>
        <p:spPr>
          <a:xfrm>
            <a:off x="1383632" y="1407694"/>
            <a:ext cx="10094494" cy="3380873"/>
          </a:xfrm>
          <a:prstGeom prst="rect">
            <a:avLst/>
          </a:prstGeom>
        </p:spPr>
      </p:pic>
      <p:pic>
        <p:nvPicPr>
          <p:cNvPr id="25" name="图片 24"/>
          <p:cNvPicPr>
            <a:picLocks noChangeAspect="1"/>
          </p:cNvPicPr>
          <p:nvPr/>
        </p:nvPicPr>
        <p:blipFill rotWithShape="1">
          <a:blip r:embed="rId6" cstate="screen"/>
          <a:srcRect t="66992"/>
          <a:stretch>
            <a:fillRect/>
          </a:stretch>
        </p:blipFill>
        <p:spPr>
          <a:xfrm>
            <a:off x="0" y="4594302"/>
            <a:ext cx="12192000" cy="2263698"/>
          </a:xfrm>
          <a:prstGeom prst="rect">
            <a:avLst/>
          </a:prstGeom>
        </p:spPr>
      </p:pic>
      <p:sp>
        <p:nvSpPr>
          <p:cNvPr id="9" name="文本框 8"/>
          <p:cNvSpPr txBox="1"/>
          <p:nvPr/>
        </p:nvSpPr>
        <p:spPr>
          <a:xfrm>
            <a:off x="4109681" y="1939723"/>
            <a:ext cx="3897444" cy="2123658"/>
          </a:xfrm>
          <a:prstGeom prst="rect">
            <a:avLst/>
          </a:prstGeom>
          <a:noFill/>
        </p:spPr>
        <p:txBody>
          <a:bodyPr wrap="square" rtlCol="0">
            <a:spAutoFit/>
          </a:bodyPr>
          <a:lstStyle>
            <a:defPPr>
              <a:defRPr lang="zh-CN"/>
            </a:defPPr>
            <a:lvl1pPr algn="ctr">
              <a:defRPr sz="6600" spc="-150">
                <a:solidFill>
                  <a:srgbClr val="002060"/>
                </a:solidFill>
                <a:latin typeface="汉仪大宋简" panose="02010609000101010101" pitchFamily="49" charset="-122"/>
                <a:ea typeface="汉仪大宋简" panose="02010609000101010101" pitchFamily="49" charset="-122"/>
                <a:cs typeface="+mn-ea"/>
              </a:defRPr>
            </a:lvl1pPr>
          </a:lstStyle>
          <a:p>
            <a:r>
              <a:rPr lang="zh-CN" altLang="en-US" dirty="0">
                <a:sym typeface="+mn-lt"/>
              </a:rPr>
              <a:t>中秋</a:t>
            </a:r>
            <a:endParaRPr lang="en-US" altLang="zh-CN" dirty="0">
              <a:sym typeface="+mn-lt"/>
            </a:endParaRPr>
          </a:p>
          <a:p>
            <a:r>
              <a:rPr lang="zh-CN" altLang="en-US" dirty="0">
                <a:sym typeface="+mn-lt"/>
              </a:rPr>
              <a:t>风俗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663742" y="607596"/>
            <a:ext cx="10864517" cy="6021805"/>
          </a:xfrm>
          <a:prstGeom prst="roundRect">
            <a:avLst>
              <a:gd name="adj" fmla="val 61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 name="图片 24"/>
          <p:cNvPicPr>
            <a:picLocks noChangeAspect="1"/>
          </p:cNvPicPr>
          <p:nvPr/>
        </p:nvPicPr>
        <p:blipFill rotWithShape="1">
          <a:blip r:embed="rId4" cstate="screen"/>
          <a:srcRect/>
          <a:stretch>
            <a:fillRect/>
          </a:stretch>
        </p:blipFill>
        <p:spPr>
          <a:xfrm>
            <a:off x="0" y="5436503"/>
            <a:ext cx="12192000" cy="1421497"/>
          </a:xfrm>
          <a:prstGeom prst="rect">
            <a:avLst/>
          </a:prstGeom>
        </p:spPr>
      </p:pic>
      <p:sp>
        <p:nvSpPr>
          <p:cNvPr id="14" name="文本框 13"/>
          <p:cNvSpPr txBox="1"/>
          <p:nvPr/>
        </p:nvSpPr>
        <p:spPr>
          <a:xfrm>
            <a:off x="1372030" y="1180406"/>
            <a:ext cx="3743697" cy="41549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spc="600" dirty="0">
                <a:solidFill>
                  <a:schemeClr val="tx1">
                    <a:lumMod val="75000"/>
                    <a:lumOff val="25000"/>
                  </a:schemeClr>
                </a:solidFill>
                <a:cs typeface="+mn-ea"/>
                <a:sym typeface="+mn-lt"/>
              </a:rPr>
              <a:t>中秋节的起源和农业生产有关。秋天是收获的季节。</a:t>
            </a:r>
            <a:endParaRPr lang="en-US" altLang="zh-CN" sz="2000" spc="600" dirty="0">
              <a:solidFill>
                <a:schemeClr val="tx1">
                  <a:lumMod val="75000"/>
                  <a:lumOff val="25000"/>
                </a:schemeClr>
              </a:solidFill>
              <a:cs typeface="+mn-ea"/>
              <a:sym typeface="+mn-lt"/>
            </a:endParaRPr>
          </a:p>
          <a:p>
            <a:pPr>
              <a:lnSpc>
                <a:spcPct val="120000"/>
              </a:lnSpc>
            </a:pPr>
            <a:endParaRPr lang="en-US" altLang="zh-CN" sz="2000" spc="600" dirty="0">
              <a:solidFill>
                <a:schemeClr val="tx1">
                  <a:lumMod val="75000"/>
                  <a:lumOff val="25000"/>
                </a:schemeClr>
              </a:solidFill>
              <a:cs typeface="+mn-ea"/>
              <a:sym typeface="+mn-lt"/>
            </a:endParaRPr>
          </a:p>
          <a:p>
            <a:pPr>
              <a:lnSpc>
                <a:spcPct val="120000"/>
              </a:lnSpc>
            </a:pPr>
            <a:r>
              <a:rPr lang="zh-CN" altLang="en-US" sz="2000" spc="600" dirty="0">
                <a:solidFill>
                  <a:schemeClr val="tx1">
                    <a:lumMod val="75000"/>
                    <a:lumOff val="25000"/>
                  </a:schemeClr>
                </a:solidFill>
                <a:cs typeface="+mn-ea"/>
                <a:sym typeface="+mn-lt"/>
              </a:rPr>
              <a:t>“秋”字的解释是：“庄稼成熟曰秋”。八月中秋，农作物和各种果品陆续成熟，农民为了庆祝丰收，表达喜悦的心情，就以“中秋”这天作为节日。</a:t>
            </a:r>
          </a:p>
        </p:txBody>
      </p:sp>
      <p:pic>
        <p:nvPicPr>
          <p:cNvPr id="4" name="图片 3"/>
          <p:cNvPicPr>
            <a:picLocks noChangeAspect="1"/>
          </p:cNvPicPr>
          <p:nvPr/>
        </p:nvPicPr>
        <p:blipFill>
          <a:blip r:embed="rId5"/>
          <a:stretch>
            <a:fillRect/>
          </a:stretch>
        </p:blipFill>
        <p:spPr>
          <a:xfrm>
            <a:off x="3592829" y="1079292"/>
            <a:ext cx="5550109" cy="5550109"/>
          </a:xfrm>
          <a:prstGeom prst="rect">
            <a:avLst/>
          </a:prstGeom>
        </p:spPr>
      </p:pic>
      <p:sp>
        <p:nvSpPr>
          <p:cNvPr id="15" name="文本框 14"/>
          <p:cNvSpPr txBox="1"/>
          <p:nvPr/>
        </p:nvSpPr>
        <p:spPr>
          <a:xfrm>
            <a:off x="7940835" y="1905506"/>
            <a:ext cx="3067947"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spc="600" dirty="0">
                <a:solidFill>
                  <a:schemeClr val="tx1">
                    <a:lumMod val="75000"/>
                    <a:lumOff val="25000"/>
                  </a:schemeClr>
                </a:solidFill>
                <a:cs typeface="+mn-ea"/>
                <a:sym typeface="+mn-lt"/>
              </a:rPr>
              <a:t>“中秋”就是秋天中间的意思，农历的八月是秋季中间的一个月，十五日又是这个月中间的一天，所以中秋节可能是古人“秋报”遗传下来的习俗。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w3oq5mx">
      <a:majorFont>
        <a:latin typeface="微软雅黑"/>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宽屏</PresentationFormat>
  <Paragraphs>56</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阿里巴巴普惠体 R</vt:lpstr>
      <vt:lpstr>汉仪大宋简</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2022-03-04T03:48:25Z</dcterms:created>
  <dcterms:modified xsi:type="dcterms:W3CDTF">2023-01-10T06:55:56Z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DBE369A926D54874A6E1289520A94F15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