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430" r:id="rId4"/>
    <p:sldId id="431" r:id="rId5"/>
    <p:sldId id="432" r:id="rId6"/>
    <p:sldId id="435" r:id="rId7"/>
    <p:sldId id="433" r:id="rId8"/>
    <p:sldId id="434" r:id="rId9"/>
    <p:sldId id="436" r:id="rId10"/>
    <p:sldId id="437" r:id="rId11"/>
    <p:sldId id="438" r:id="rId12"/>
    <p:sldId id="439" r:id="rId13"/>
    <p:sldId id="444" r:id="rId14"/>
    <p:sldId id="445" r:id="rId15"/>
    <p:sldId id="446" r:id="rId16"/>
    <p:sldId id="258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6" autoAdjust="0"/>
  </p:normalViewPr>
  <p:slideViewPr>
    <p:cSldViewPr snapToGrid="0">
      <p:cViewPr>
        <p:scale>
          <a:sx n="100" d="100"/>
          <a:sy n="100" d="100"/>
        </p:scale>
        <p:origin x="-282" y="-8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84652DE-EFB3-42CA-B234-354402E9C9B9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A649337-216D-4FB8-846B-06EE7F9B2E4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49337-216D-4FB8-846B-06EE7F9B2E4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42591" y="1122365"/>
            <a:ext cx="2898038" cy="2898039"/>
          </a:xfrm>
          <a:custGeom>
            <a:avLst/>
            <a:gdLst>
              <a:gd name="connsiteX0" fmla="*/ 1932035 w 3864050"/>
              <a:gd name="connsiteY0" fmla="*/ 0 h 3864052"/>
              <a:gd name="connsiteX1" fmla="*/ 3864050 w 3864050"/>
              <a:gd name="connsiteY1" fmla="*/ 1932034 h 3864052"/>
              <a:gd name="connsiteX2" fmla="*/ 1932035 w 3864050"/>
              <a:gd name="connsiteY2" fmla="*/ 3864052 h 3864052"/>
              <a:gd name="connsiteX3" fmla="*/ 0 w 3864050"/>
              <a:gd name="connsiteY3" fmla="*/ 1932034 h 3864052"/>
              <a:gd name="connsiteX4" fmla="*/ 1932035 w 3864050"/>
              <a:gd name="connsiteY4" fmla="*/ 0 h 38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050" h="3864052">
                <a:moveTo>
                  <a:pt x="1932035" y="0"/>
                </a:moveTo>
                <a:cubicBezTo>
                  <a:pt x="3000095" y="0"/>
                  <a:pt x="3864050" y="866324"/>
                  <a:pt x="3864050" y="1932034"/>
                </a:cubicBezTo>
                <a:cubicBezTo>
                  <a:pt x="3864050" y="3000093"/>
                  <a:pt x="3000095" y="3864052"/>
                  <a:pt x="1932035" y="3864052"/>
                </a:cubicBezTo>
                <a:cubicBezTo>
                  <a:pt x="863943" y="3864052"/>
                  <a:pt x="0" y="2997727"/>
                  <a:pt x="0" y="1932034"/>
                </a:cubicBezTo>
                <a:cubicBezTo>
                  <a:pt x="0" y="863942"/>
                  <a:pt x="866325" y="0"/>
                  <a:pt x="193203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1"/>
          <p:cNvSpPr/>
          <p:nvPr userDrawn="1"/>
        </p:nvSpPr>
        <p:spPr>
          <a:xfrm>
            <a:off x="253604" y="208932"/>
            <a:ext cx="400020" cy="486394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1"/>
          <p:cNvSpPr/>
          <p:nvPr userDrawn="1"/>
        </p:nvSpPr>
        <p:spPr>
          <a:xfrm>
            <a:off x="253604" y="208932"/>
            <a:ext cx="400020" cy="486394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/>
          <p:cNvSpPr/>
          <p:nvPr/>
        </p:nvSpPr>
        <p:spPr>
          <a:xfrm>
            <a:off x="386954" y="466107"/>
            <a:ext cx="3463452" cy="4211290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42591" y="1122365"/>
            <a:ext cx="2898038" cy="2898039"/>
          </a:xfrm>
        </p:spPr>
      </p:pic>
      <p:grpSp>
        <p:nvGrpSpPr>
          <p:cNvPr id="13" name="组合 12"/>
          <p:cNvGrpSpPr/>
          <p:nvPr/>
        </p:nvGrpSpPr>
        <p:grpSpPr>
          <a:xfrm>
            <a:off x="4680943" y="1930388"/>
            <a:ext cx="4463057" cy="1092240"/>
            <a:chOff x="1571361" y="2735515"/>
            <a:chExt cx="5950742" cy="1456320"/>
          </a:xfrm>
        </p:grpSpPr>
        <p:sp>
          <p:nvSpPr>
            <p:cNvPr id="14" name="矩形 13"/>
            <p:cNvSpPr/>
            <p:nvPr/>
          </p:nvSpPr>
          <p:spPr bwMode="auto">
            <a:xfrm>
              <a:off x="1602936" y="2735515"/>
              <a:ext cx="591916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3.2.2 </a:t>
              </a:r>
              <a:r>
                <a:rPr lang="zh-CN" altLang="en-US" sz="3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/>
          <p:cNvSpPr/>
          <p:nvPr/>
        </p:nvSpPr>
        <p:spPr bwMode="auto">
          <a:xfrm>
            <a:off x="4680943" y="1393039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680944" y="29522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80944" y="2628978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（移项）</a:t>
            </a:r>
          </a:p>
        </p:txBody>
      </p:sp>
      <p:sp>
        <p:nvSpPr>
          <p:cNvPr id="20" name="矩形 19"/>
          <p:cNvSpPr/>
          <p:nvPr/>
        </p:nvSpPr>
        <p:spPr>
          <a:xfrm>
            <a:off x="3469600" y="427859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68964" y="887514"/>
            <a:ext cx="533400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相等？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783080" y="1367882"/>
                <a:ext cx="5334000" cy="129963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1800" dirty="0">
                    <a:cs typeface="+mn-ea"/>
                    <a:sym typeface="+mn-lt"/>
                  </a:rPr>
                  <a:t>                    2x+3=-5x+6</a:t>
                </a: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移项得，     </a:t>
                </a:r>
                <a:r>
                  <a:rPr lang="en-US" altLang="zh-CN" sz="1800" dirty="0">
                    <a:cs typeface="+mn-ea"/>
                    <a:sym typeface="+mn-lt"/>
                  </a:rPr>
                  <a:t>2x+5x= 6-3</a:t>
                </a: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合并同类项得，  </a:t>
                </a:r>
                <a:r>
                  <a:rPr lang="en-US" altLang="zh-CN" sz="1800" dirty="0">
                    <a:cs typeface="+mn-ea"/>
                    <a:sym typeface="+mn-lt"/>
                  </a:rPr>
                  <a:t>7x=3</a:t>
                </a: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系数化为</a:t>
                </a:r>
                <a:r>
                  <a:rPr lang="en-US" altLang="zh-CN" sz="1800" dirty="0">
                    <a:cs typeface="+mn-ea"/>
                    <a:sym typeface="+mn-lt"/>
                  </a:rPr>
                  <a:t>1</a:t>
                </a:r>
                <a:r>
                  <a:rPr lang="zh-CN" altLang="en-US" sz="1800" dirty="0">
                    <a:cs typeface="+mn-ea"/>
                    <a:sym typeface="+mn-lt"/>
                  </a:rPr>
                  <a:t>得，   </a:t>
                </a:r>
                <a:r>
                  <a:rPr lang="en-US" altLang="zh-CN" sz="1800" dirty="0"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18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1367882"/>
                <a:ext cx="5334000" cy="1299635"/>
              </a:xfrm>
              <a:prstGeom prst="rect">
                <a:avLst/>
              </a:prstGeom>
              <a:blipFill rotWithShape="1">
                <a:blip r:embed="rId3"/>
                <a:stretch>
                  <a:fillRect t="-7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768964" y="2926044"/>
            <a:ext cx="506653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互为相反数？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850572" y="3295952"/>
                <a:ext cx="5334000" cy="117724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1800" dirty="0">
                    <a:cs typeface="+mn-ea"/>
                    <a:sym typeface="+mn-lt"/>
                  </a:rPr>
                  <a:t>               2x+3=-</a:t>
                </a:r>
                <a:r>
                  <a:rPr lang="zh-CN" altLang="en-US" sz="1800" dirty="0">
                    <a:cs typeface="+mn-ea"/>
                    <a:sym typeface="+mn-lt"/>
                  </a:rPr>
                  <a:t>（</a:t>
                </a:r>
                <a:r>
                  <a:rPr lang="en-US" altLang="zh-CN" sz="1800" dirty="0">
                    <a:cs typeface="+mn-ea"/>
                    <a:sym typeface="+mn-lt"/>
                  </a:rPr>
                  <a:t>-5x+6</a:t>
                </a:r>
                <a:r>
                  <a:rPr lang="zh-CN" altLang="en-US" sz="1800" dirty="0">
                    <a:cs typeface="+mn-ea"/>
                    <a:sym typeface="+mn-lt"/>
                  </a:rPr>
                  <a:t>）</a:t>
                </a:r>
                <a:endParaRPr lang="en-US" altLang="zh-CN" sz="1800" dirty="0">
                  <a:cs typeface="+mn-ea"/>
                  <a:sym typeface="+mn-lt"/>
                </a:endParaRP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移项得，     </a:t>
                </a:r>
                <a:r>
                  <a:rPr lang="en-US" altLang="zh-CN" sz="1800" dirty="0">
                    <a:cs typeface="+mn-ea"/>
                    <a:sym typeface="+mn-lt"/>
                  </a:rPr>
                  <a:t>2x-5x=-6-3</a:t>
                </a: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合并同类项得， </a:t>
                </a:r>
                <a:r>
                  <a:rPr lang="en-US" altLang="zh-CN" sz="1800" dirty="0">
                    <a:cs typeface="+mn-ea"/>
                    <a:sym typeface="+mn-lt"/>
                  </a:rPr>
                  <a:t>-3x=-9</a:t>
                </a:r>
              </a:p>
              <a:p>
                <a:pPr defTabSz="685800"/>
                <a:r>
                  <a:rPr lang="zh-CN" altLang="en-US" sz="1800" dirty="0">
                    <a:cs typeface="+mn-ea"/>
                    <a:sym typeface="+mn-lt"/>
                  </a:rPr>
                  <a:t>系数化为</a:t>
                </a:r>
                <a:r>
                  <a:rPr lang="en-US" altLang="zh-CN" sz="1800" dirty="0">
                    <a:cs typeface="+mn-ea"/>
                    <a:sym typeface="+mn-lt"/>
                  </a:rPr>
                  <a:t>1</a:t>
                </a:r>
                <a:r>
                  <a:rPr lang="zh-CN" altLang="en-US" sz="1800" dirty="0">
                    <a:cs typeface="+mn-ea"/>
                    <a:sym typeface="+mn-lt"/>
                  </a:rPr>
                  <a:t>得，   </a:t>
                </a:r>
                <a:r>
                  <a:rPr lang="en-US" altLang="zh-CN" sz="1800" dirty="0"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</m:oMath>
                </a14:m>
                <a:endParaRPr lang="zh-CN" altLang="en-US" sz="18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72" y="3295952"/>
                <a:ext cx="5334000" cy="1177245"/>
              </a:xfrm>
              <a:prstGeom prst="rect">
                <a:avLst/>
              </a:prstGeom>
              <a:blipFill rotWithShape="1">
                <a:blip r:embed="rId4"/>
                <a:stretch>
                  <a:fillRect l="-3" t="-26" r="3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7520" y="1072505"/>
            <a:ext cx="5975435" cy="37707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685800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）当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取何值时，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2x+3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的值比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-5x+6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的值小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？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750423" y="1498511"/>
                <a:ext cx="5334000" cy="265457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en-US" altLang="zh-CN" sz="2100" dirty="0">
                    <a:cs typeface="+mn-ea"/>
                    <a:sym typeface="+mn-lt"/>
                  </a:rPr>
                  <a:t>                  2x+3+10=-5x+6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100" dirty="0">
                    <a:cs typeface="+mn-ea"/>
                    <a:sym typeface="+mn-lt"/>
                  </a:rPr>
                  <a:t>移项得，     </a:t>
                </a:r>
                <a:r>
                  <a:rPr lang="en-US" altLang="zh-CN" sz="2100" dirty="0">
                    <a:cs typeface="+mn-ea"/>
                    <a:sym typeface="+mn-lt"/>
                  </a:rPr>
                  <a:t>2x+5x= 6-13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100" dirty="0">
                    <a:cs typeface="+mn-ea"/>
                    <a:sym typeface="+mn-lt"/>
                  </a:rPr>
                  <a:t>合并同类项得，  </a:t>
                </a:r>
                <a:r>
                  <a:rPr lang="en-US" altLang="zh-CN" sz="2100" dirty="0">
                    <a:cs typeface="+mn-ea"/>
                    <a:sym typeface="+mn-lt"/>
                  </a:rPr>
                  <a:t>7x=-7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100" dirty="0">
                    <a:cs typeface="+mn-ea"/>
                    <a:sym typeface="+mn-lt"/>
                  </a:rPr>
                  <a:t>系数化为</a:t>
                </a:r>
                <a:r>
                  <a:rPr lang="en-US" altLang="zh-CN" sz="2100" dirty="0">
                    <a:cs typeface="+mn-ea"/>
                    <a:sym typeface="+mn-lt"/>
                  </a:rPr>
                  <a:t>1</a:t>
                </a:r>
                <a:r>
                  <a:rPr lang="zh-CN" altLang="en-US" sz="2100" dirty="0">
                    <a:cs typeface="+mn-ea"/>
                    <a:sym typeface="+mn-lt"/>
                  </a:rPr>
                  <a:t>得，   </a:t>
                </a:r>
                <a:r>
                  <a:rPr lang="en-US" altLang="zh-CN" sz="2100" dirty="0">
                    <a:cs typeface="+mn-ea"/>
                    <a:sym typeface="+mn-lt"/>
                  </a:rPr>
                  <a:t>x=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</m:oMath>
                </a14:m>
                <a:r>
                  <a:rPr lang="en-US" altLang="zh-CN" sz="2100" dirty="0">
                    <a:cs typeface="+mn-ea"/>
                    <a:sym typeface="+mn-lt"/>
                  </a:rPr>
                  <a:t>1</a:t>
                </a:r>
                <a:endParaRPr lang="zh-CN" altLang="en-US" sz="2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423" y="1498511"/>
                <a:ext cx="5334000" cy="2654573"/>
              </a:xfrm>
              <a:prstGeom prst="rect">
                <a:avLst/>
              </a:prstGeom>
              <a:blipFill rotWithShape="1">
                <a:blip r:embed="rId3"/>
                <a:stretch>
                  <a:fillRect l="-7" t="-21" r="7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9297" y="842555"/>
            <a:ext cx="8307474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3．若                 与                     是同类项，则m，n的值分别为（    ）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cs typeface="+mn-ea"/>
                <a:sym typeface="+mn-lt"/>
              </a:rPr>
              <a:t>A．2，-1	B．-2，1	C．-1，2	D．-2，-1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034" y="688665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7" name="对象 6" descr="eqIddd6067d4a0374370ac17424c8e0d33d3"/>
          <p:cNvGraphicFramePr>
            <a:graphicFrameLocks noChangeAspect="1"/>
          </p:cNvGraphicFramePr>
          <p:nvPr/>
        </p:nvGraphicFramePr>
        <p:xfrm>
          <a:off x="1266646" y="914139"/>
          <a:ext cx="1197392" cy="428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r:id="rId4" imgW="635000" imgH="228600" progId="Equation.DSMT4">
                  <p:embed/>
                </p:oleObj>
              </mc:Choice>
              <mc:Fallback>
                <p:oleObj r:id="rId4" imgW="635000" imgH="228600" progId="Equation.DSMT4">
                  <p:embed/>
                  <p:pic>
                    <p:nvPicPr>
                      <p:cNvPr id="0" name="对象 6" descr="eqIddd6067d4a0374370ac17424c8e0d33d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646" y="914139"/>
                        <a:ext cx="1197392" cy="428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" y="7471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" descr="eqIdebd9093bf7104f20bf8dad5b82c2b562"/>
          <p:cNvGraphicFramePr>
            <a:graphicFrameLocks noChangeAspect="1"/>
          </p:cNvGraphicFramePr>
          <p:nvPr/>
        </p:nvGraphicFramePr>
        <p:xfrm>
          <a:off x="3021790" y="842852"/>
          <a:ext cx="1137687" cy="582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r:id="rId6" imgW="774065" imgH="393700" progId="Equation.DSMT4">
                  <p:embed/>
                </p:oleObj>
              </mc:Choice>
              <mc:Fallback>
                <p:oleObj r:id="rId6" imgW="774065" imgH="393700" progId="Equation.DSMT4">
                  <p:embed/>
                  <p:pic>
                    <p:nvPicPr>
                      <p:cNvPr id="0" name="对象 8" descr="eqIdebd9093bf7104f20bf8dad5b82c2b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790" y="842852"/>
                        <a:ext cx="1137687" cy="582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529297" y="2408122"/>
            <a:ext cx="7902777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分析：因为                             与                       是同类项，所以可得方程                      和                                   .解 可得m=2；解 可得n=-1.故答案为A.</a:t>
            </a:r>
          </a:p>
        </p:txBody>
      </p:sp>
      <p:graphicFrame>
        <p:nvGraphicFramePr>
          <p:cNvPr id="24" name="对象 23" descr="eqIddd6067d4a0374370ac17424c8e0d33d3"/>
          <p:cNvGraphicFramePr>
            <a:graphicFrameLocks noChangeAspect="1"/>
          </p:cNvGraphicFramePr>
          <p:nvPr/>
        </p:nvGraphicFramePr>
        <p:xfrm>
          <a:off x="1648194" y="2560733"/>
          <a:ext cx="1197392" cy="428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r:id="rId8" imgW="635000" imgH="228600" progId="Equation.DSMT4">
                  <p:embed/>
                </p:oleObj>
              </mc:Choice>
              <mc:Fallback>
                <p:oleObj r:id="rId8" imgW="635000" imgH="228600" progId="Equation.DSMT4">
                  <p:embed/>
                  <p:pic>
                    <p:nvPicPr>
                      <p:cNvPr id="0" name="对象 23" descr="eqIddd6067d4a0374370ac17424c8e0d33d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194" y="2560733"/>
                        <a:ext cx="1197392" cy="428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 descr="eqIdebd9093bf7104f20bf8dad5b82c2b562"/>
          <p:cNvGraphicFramePr>
            <a:graphicFrameLocks noChangeAspect="1"/>
          </p:cNvGraphicFramePr>
          <p:nvPr/>
        </p:nvGraphicFramePr>
        <p:xfrm>
          <a:off x="3322779" y="2561340"/>
          <a:ext cx="1137687" cy="582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r:id="rId9" imgW="774065" imgH="393700" progId="Equation.DSMT4">
                  <p:embed/>
                </p:oleObj>
              </mc:Choice>
              <mc:Fallback>
                <p:oleObj r:id="rId9" imgW="774065" imgH="393700" progId="Equation.DSMT4">
                  <p:embed/>
                  <p:pic>
                    <p:nvPicPr>
                      <p:cNvPr id="0" name="对象 24" descr="eqIdebd9093bf7104f20bf8dad5b82c2b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779" y="2561340"/>
                        <a:ext cx="1137687" cy="582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" y="-153889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27" name="对象 26" descr="eqId73d7f1822aaf42299917029835a8d305"/>
          <p:cNvGraphicFramePr>
            <a:graphicFrameLocks noChangeAspect="1"/>
          </p:cNvGraphicFramePr>
          <p:nvPr/>
        </p:nvGraphicFramePr>
        <p:xfrm>
          <a:off x="6678639" y="2571750"/>
          <a:ext cx="1634335" cy="30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r:id="rId10" imgW="939165" imgH="177800" progId="Equation.DSMT4">
                  <p:embed/>
                </p:oleObj>
              </mc:Choice>
              <mc:Fallback>
                <p:oleObj r:id="rId10" imgW="939165" imgH="177800" progId="Equation.DSMT4">
                  <p:embed/>
                  <p:pic>
                    <p:nvPicPr>
                      <p:cNvPr id="0" name="对象 26" descr="eqId73d7f1822aaf42299917029835a8d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39" y="2571750"/>
                        <a:ext cx="1634335" cy="300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1" y="-153889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29" name="对象 28" descr="eqId73d7f1822aaf42299917029835a8d305"/>
          <p:cNvGraphicFramePr>
            <a:graphicFrameLocks noChangeAspect="1"/>
          </p:cNvGraphicFramePr>
          <p:nvPr/>
        </p:nvGraphicFramePr>
        <p:xfrm>
          <a:off x="888778" y="3170206"/>
          <a:ext cx="1518831" cy="278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r:id="rId12" imgW="939165" imgH="177800" progId="Equation.DSMT4">
                  <p:embed/>
                </p:oleObj>
              </mc:Choice>
              <mc:Fallback>
                <p:oleObj r:id="rId12" imgW="939165" imgH="177800" progId="Equation.DSMT4">
                  <p:embed/>
                  <p:pic>
                    <p:nvPicPr>
                      <p:cNvPr id="0" name="对象 28" descr="eqId73d7f1822aaf42299917029835a8d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78" y="3170206"/>
                        <a:ext cx="1518831" cy="278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笑脸 16"/>
          <p:cNvSpPr/>
          <p:nvPr/>
        </p:nvSpPr>
        <p:spPr>
          <a:xfrm>
            <a:off x="529297" y="1482730"/>
            <a:ext cx="335164" cy="346249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790366" y="925505"/>
                <a:ext cx="4572000" cy="3400675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．解下列方程：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(1)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16x-40=9x-16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(2)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x-3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(3)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3x+1=0.9x+7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(4)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3y+9-2y+2=10-4y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66" y="925505"/>
                <a:ext cx="4572000" cy="3400675"/>
              </a:xfrm>
              <a:prstGeom prst="rect">
                <a:avLst/>
              </a:prstGeom>
              <a:blipFill rotWithShape="1">
                <a:blip r:embed="rId3"/>
                <a:stretch>
                  <a:fillRect l="-9" t="-9" r="9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58783" y="7471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68" y="48684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19350" y="314676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429334" y="1030280"/>
                <a:ext cx="4572000" cy="3411800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(1)       </a:t>
                </a:r>
                <a:r>
                  <a:rPr lang="en-US" altLang="zh-CN" sz="1500" dirty="0">
                    <a:cs typeface="+mn-ea"/>
                    <a:sym typeface="+mn-lt"/>
                  </a:rPr>
                  <a:t>16x-40=9x-16</a:t>
                </a:r>
                <a:endParaRPr lang="zh-CN" altLang="en-US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解：移项：16x-9x=-16+40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合并同类项：  7x=24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系数化为1 ：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24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>.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(2)        </a:t>
                </a:r>
                <a:r>
                  <a:rPr lang="en-US" altLang="zh-CN" sz="1500" dirty="0"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cs typeface="+mn-ea"/>
                    <a:sym typeface="+mn-lt"/>
                  </a:rPr>
                  <a:t>x-3</a:t>
                </a:r>
                <a:endParaRPr lang="zh-CN" altLang="en-US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解：移项：x-</a:t>
                </a:r>
                <a:r>
                  <a:rPr lang="en-US" altLang="zh-CN" sz="15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>x=-3-2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合并同类项：</a:t>
                </a:r>
                <a:r>
                  <a:rPr lang="en-US" altLang="zh-CN" sz="15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500" dirty="0">
                    <a:cs typeface="+mn-ea"/>
                    <a:sym typeface="+mn-lt"/>
                  </a:rPr>
                  <a:t>x=-5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系数化为1 ：x=-10.</a:t>
                </a: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334" y="1030280"/>
                <a:ext cx="4572000" cy="3411800"/>
              </a:xfrm>
              <a:prstGeom prst="rect">
                <a:avLst/>
              </a:prstGeom>
              <a:blipFill rotWithShape="1">
                <a:blip r:embed="rId4"/>
                <a:stretch>
                  <a:fillRect l="-5" t="-9" r="5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  <p:bldP spid="2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824820" y="956537"/>
                <a:ext cx="4572000" cy="3711593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(3)</a:t>
                </a:r>
                <a:r>
                  <a:rPr lang="en-US" altLang="zh-CN" sz="1800" dirty="0">
                    <a:cs typeface="+mn-ea"/>
                    <a:sym typeface="+mn-lt"/>
                  </a:rPr>
                  <a:t>       3x+1=0.9x+7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解：移项：3x-0.9x=7-1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合并同类项：2.1x=6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系数化为1 ：x=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num>
                      <m:den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1800" i="1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18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800" dirty="0">
                    <a:cs typeface="+mn-ea"/>
                    <a:sym typeface="+mn-lt"/>
                  </a:rPr>
                  <a:t>(4)</a:t>
                </a:r>
                <a:r>
                  <a:rPr lang="en-US" altLang="zh-CN" sz="1800" dirty="0">
                    <a:cs typeface="+mn-ea"/>
                    <a:sym typeface="+mn-lt"/>
                  </a:rPr>
                  <a:t> 3y+9-2y+2=10-4y</a:t>
                </a:r>
                <a:endParaRPr lang="zh-CN" altLang="en-US" sz="18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解：移项：3y-2y+4y=10-9-2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合并同类项：5y=-1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800" dirty="0">
                    <a:cs typeface="+mn-ea"/>
                    <a:sym typeface="+mn-lt"/>
                  </a:rPr>
                  <a:t>系数化为1 ：y</a:t>
                </a:r>
                <a:r>
                  <a:rPr lang="en-US" altLang="zh-CN" sz="1800" dirty="0">
                    <a:cs typeface="+mn-ea"/>
                    <a:sym typeface="+mn-lt"/>
                  </a:rPr>
                  <a:t>=-</a:t>
                </a:r>
                <a14:m>
                  <m:oMath xmlns:m="http://schemas.openxmlformats.org/officeDocument/2006/math">
                    <m:r>
                      <a:rPr lang="en-US" altLang="zh-CN" sz="18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18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820" y="956537"/>
                <a:ext cx="4572000" cy="3711593"/>
              </a:xfrm>
              <a:prstGeom prst="rect">
                <a:avLst/>
              </a:prstGeom>
              <a:blipFill rotWithShape="1">
                <a:blip r:embed="rId3"/>
                <a:stretch>
                  <a:fillRect l="-2" t="-6" r="2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90366" y="925505"/>
                <a:ext cx="4572000" cy="3400675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．解下列方程：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(1)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16x-40=9x-16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(2)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+2=</m:t>
                    </m:r>
                    <m:f>
                      <m:fPr>
                        <m:ctrlP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x-3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(3)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3x+1=0.9x+7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(4) 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3y+9-2y+2=10-4y</a:t>
                </a:r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66" y="925505"/>
                <a:ext cx="4572000" cy="3400675"/>
              </a:xfrm>
              <a:prstGeom prst="rect">
                <a:avLst/>
              </a:prstGeom>
              <a:blipFill rotWithShape="1">
                <a:blip r:embed="rId4"/>
                <a:stretch>
                  <a:fillRect l="-9" t="-9" r="9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5801" y="1100908"/>
            <a:ext cx="5756624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685800"/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5.(1)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x=2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是关于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的方程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a(x+1)=0.5a+x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的解，则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的值为多少？</a:t>
            </a:r>
          </a:p>
        </p:txBody>
      </p:sp>
      <p:sp>
        <p:nvSpPr>
          <p:cNvPr id="6" name="矩形 5"/>
          <p:cNvSpPr/>
          <p:nvPr/>
        </p:nvSpPr>
        <p:spPr>
          <a:xfrm>
            <a:off x="914401" y="1493637"/>
            <a:ext cx="5826355" cy="30008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pPr defTabSz="685800"/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当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x=2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时，式子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a(x+1)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与式子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0.5a+x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的值相同，则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的值为多少？ </a:t>
            </a:r>
          </a:p>
        </p:txBody>
      </p:sp>
      <p:sp>
        <p:nvSpPr>
          <p:cNvPr id="7" name="矩形 6"/>
          <p:cNvSpPr/>
          <p:nvPr/>
        </p:nvSpPr>
        <p:spPr>
          <a:xfrm>
            <a:off x="899592" y="1886366"/>
            <a:ext cx="7772400" cy="3000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685800"/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已知关于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的方程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a(x+1)=0.5a+x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的解与方程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4x+2=12-x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的解相同，则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的值为多少？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9897" y="2498170"/>
            <a:ext cx="6400800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500" dirty="0">
                <a:cs typeface="+mn-ea"/>
                <a:sym typeface="+mn-lt"/>
              </a:rPr>
              <a:t>提示：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）将</a:t>
            </a:r>
            <a:r>
              <a:rPr lang="en-US" altLang="zh-CN" sz="1500" dirty="0">
                <a:cs typeface="+mn-ea"/>
                <a:sym typeface="+mn-lt"/>
              </a:rPr>
              <a:t>x=2</a:t>
            </a:r>
            <a:r>
              <a:rPr lang="zh-CN" altLang="en-US" sz="1500" dirty="0">
                <a:cs typeface="+mn-ea"/>
                <a:sym typeface="+mn-lt"/>
              </a:rPr>
              <a:t>带入到方程中求出</a:t>
            </a:r>
            <a:r>
              <a:rPr lang="en-US" altLang="zh-CN" sz="1500" dirty="0">
                <a:cs typeface="+mn-ea"/>
                <a:sym typeface="+mn-lt"/>
              </a:rPr>
              <a:t>a</a:t>
            </a:r>
            <a:r>
              <a:rPr lang="zh-CN" altLang="en-US" sz="1500" dirty="0">
                <a:cs typeface="+mn-ea"/>
                <a:sym typeface="+mn-lt"/>
              </a:rPr>
              <a:t>值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）将</a:t>
            </a:r>
            <a:r>
              <a:rPr lang="en-US" altLang="zh-CN" sz="1500" dirty="0">
                <a:cs typeface="+mn-ea"/>
                <a:sym typeface="+mn-lt"/>
              </a:rPr>
              <a:t>x=2</a:t>
            </a:r>
            <a:r>
              <a:rPr lang="zh-CN" altLang="en-US" sz="1500" dirty="0">
                <a:cs typeface="+mn-ea"/>
                <a:sym typeface="+mn-lt"/>
              </a:rPr>
              <a:t>带入到方程中求出</a:t>
            </a:r>
            <a:r>
              <a:rPr lang="en-US" altLang="zh-CN" sz="1500" dirty="0">
                <a:cs typeface="+mn-ea"/>
                <a:sym typeface="+mn-lt"/>
              </a:rPr>
              <a:t>a</a:t>
            </a:r>
            <a:r>
              <a:rPr lang="zh-CN" altLang="en-US" sz="1500" dirty="0">
                <a:cs typeface="+mn-ea"/>
                <a:sym typeface="+mn-lt"/>
              </a:rPr>
              <a:t>值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）先求后一个方程的解，再将所求的解带入到第一个方程中求</a:t>
            </a:r>
            <a:r>
              <a:rPr lang="en-US" altLang="zh-CN" sz="1500" dirty="0">
                <a:cs typeface="+mn-ea"/>
                <a:sym typeface="+mn-lt"/>
              </a:rPr>
              <a:t>a</a:t>
            </a:r>
            <a:r>
              <a:rPr lang="zh-CN" altLang="en-US" sz="1500" dirty="0">
                <a:cs typeface="+mn-ea"/>
                <a:sym typeface="+mn-lt"/>
              </a:rPr>
              <a:t>值。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/>
          <p:cNvSpPr/>
          <p:nvPr/>
        </p:nvSpPr>
        <p:spPr>
          <a:xfrm>
            <a:off x="386954" y="466107"/>
            <a:ext cx="3463452" cy="4211290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lIns="68580" tIns="34290" rIns="68580" bIns="34290" rtlCol="0" anchor="ctr">
            <a:noAutofit/>
          </a:bodyPr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42591" y="1122365"/>
            <a:ext cx="2898038" cy="2898039"/>
          </a:xfrm>
        </p:spPr>
      </p:pic>
      <p:grpSp>
        <p:nvGrpSpPr>
          <p:cNvPr id="13" name="组合 12"/>
          <p:cNvGrpSpPr/>
          <p:nvPr/>
        </p:nvGrpSpPr>
        <p:grpSpPr>
          <a:xfrm>
            <a:off x="4680944" y="1930388"/>
            <a:ext cx="3847742" cy="1092240"/>
            <a:chOff x="1571361" y="2735515"/>
            <a:chExt cx="5130323" cy="1456320"/>
          </a:xfrm>
        </p:grpSpPr>
        <p:sp>
          <p:nvSpPr>
            <p:cNvPr id="14" name="矩形 13"/>
            <p:cNvSpPr/>
            <p:nvPr/>
          </p:nvSpPr>
          <p:spPr bwMode="auto">
            <a:xfrm>
              <a:off x="1602934" y="2735515"/>
              <a:ext cx="509875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  <a:endParaRPr lang="en-US" altLang="zh-CN" sz="3000" b="1" kern="100" dirty="0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8" name="文本框 17"/>
          <p:cNvSpPr txBox="1"/>
          <p:nvPr/>
        </p:nvSpPr>
        <p:spPr>
          <a:xfrm>
            <a:off x="4680944" y="29522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969182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进一步熟悉利用等式的性质解一元一次方程的基本技能。 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en-US" altLang="zh-CN" dirty="0" smtClean="0">
                <a:cs typeface="+mn-ea"/>
                <a:sym typeface="+mn-lt"/>
              </a:rPr>
              <a:t>.</a:t>
            </a:r>
            <a:r>
              <a:rPr lang="zh-CN" altLang="en-US" dirty="0" smtClean="0">
                <a:cs typeface="+mn-ea"/>
                <a:sym typeface="+mn-lt"/>
              </a:rPr>
              <a:t>在</a:t>
            </a:r>
            <a:r>
              <a:rPr lang="zh-CN" altLang="en-US" dirty="0">
                <a:cs typeface="+mn-ea"/>
                <a:sym typeface="+mn-lt"/>
              </a:rPr>
              <a:t>解方程的过程中分析、归纳出移项法则，并能运用这一法则解方程。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022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2827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掌握用合并同类项、移项解一元一次方程。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灵活用合并同类项、移项解一元一次方程。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4310" y="748622"/>
            <a:ext cx="8208963" cy="7617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把一些图书分给七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班学生阅读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如果每人分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则剩余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;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如果每人分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则还缺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25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本</a:t>
            </a:r>
            <a:r>
              <a:rPr lang="en-US" altLang="zh-CN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5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这个班有多少学生？</a:t>
            </a:r>
          </a:p>
        </p:txBody>
      </p:sp>
      <p:sp>
        <p:nvSpPr>
          <p:cNvPr id="6" name="矩形 5"/>
          <p:cNvSpPr/>
          <p:nvPr/>
        </p:nvSpPr>
        <p:spPr>
          <a:xfrm>
            <a:off x="467518" y="1558701"/>
            <a:ext cx="9081431" cy="21467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8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设这个班有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名学生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每人分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本，还剩余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本，则这批书共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每人分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本，还缺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本，则这批书共</a:t>
            </a:r>
            <a:r>
              <a:rPr lang="zh-CN" altLang="en-US" sz="1800" u="sng" dirty="0">
                <a:solidFill>
                  <a:prstClr val="black"/>
                </a:solidFill>
                <a:cs typeface="+mn-ea"/>
                <a:sym typeface="+mn-lt"/>
              </a:rPr>
              <a:t>            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本；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4447989" y="2757412"/>
            <a:ext cx="2952750" cy="30008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5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33CC"/>
                </a:solidFill>
                <a:cs typeface="+mn-ea"/>
                <a:sym typeface="+mn-lt"/>
              </a:rPr>
              <a:t>3x</a:t>
            </a:r>
            <a:r>
              <a:rPr lang="zh-CN" altLang="en-US" sz="1500" dirty="0">
                <a:solidFill>
                  <a:srgbClr val="0033CC"/>
                </a:solidFill>
                <a:cs typeface="+mn-ea"/>
                <a:sym typeface="+mn-lt"/>
              </a:rPr>
              <a:t>＋</a:t>
            </a:r>
            <a:r>
              <a:rPr lang="en-US" altLang="zh-CN" sz="1500" dirty="0">
                <a:solidFill>
                  <a:srgbClr val="0033CC"/>
                </a:solidFill>
                <a:cs typeface="+mn-ea"/>
                <a:sym typeface="+mn-lt"/>
              </a:rPr>
              <a:t>20</a:t>
            </a:r>
            <a:r>
              <a:rPr lang="zh-CN" altLang="en-US" sz="15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4200160" y="3275003"/>
            <a:ext cx="2148652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srgbClr val="0033CC"/>
                </a:solidFill>
                <a:cs typeface="+mn-ea"/>
                <a:sym typeface="+mn-lt"/>
              </a:rPr>
              <a:t>4x</a:t>
            </a:r>
            <a:r>
              <a:rPr lang="zh-CN" altLang="en-US" sz="1500" dirty="0">
                <a:solidFill>
                  <a:srgbClr val="0033CC"/>
                </a:solidFill>
                <a:cs typeface="+mn-ea"/>
                <a:sym typeface="+mn-lt"/>
              </a:rPr>
              <a:t>－</a:t>
            </a:r>
            <a:r>
              <a:rPr lang="en-US" altLang="zh-CN" sz="1500" dirty="0">
                <a:solidFill>
                  <a:srgbClr val="0033CC"/>
                </a:solidFill>
                <a:cs typeface="+mn-ea"/>
                <a:sym typeface="+mn-lt"/>
              </a:rPr>
              <a:t>25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3356582" y="3737691"/>
            <a:ext cx="3097213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3x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＋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20=4x</a:t>
            </a:r>
            <a:r>
              <a:rPr lang="zh-CN" altLang="en-US" sz="1800" dirty="0">
                <a:solidFill>
                  <a:srgbClr val="0033CC"/>
                </a:solidFill>
                <a:cs typeface="+mn-ea"/>
                <a:sym typeface="+mn-lt"/>
              </a:rPr>
              <a:t>－</a:t>
            </a:r>
            <a:r>
              <a:rPr lang="en-US" altLang="zh-CN" sz="1800" dirty="0">
                <a:solidFill>
                  <a:srgbClr val="0033CC"/>
                </a:solidFill>
                <a:cs typeface="+mn-ea"/>
                <a:sym typeface="+mn-lt"/>
              </a:rPr>
              <a:t>25</a:t>
            </a:r>
            <a:endParaRPr lang="zh-CN" altLang="en-US" sz="1800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5125" y="3789075"/>
            <a:ext cx="564962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________________________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/>
          <p:cNvSpPr/>
          <p:nvPr/>
        </p:nvSpPr>
        <p:spPr>
          <a:xfrm>
            <a:off x="3925846" y="1282043"/>
            <a:ext cx="4643845" cy="976224"/>
          </a:xfrm>
          <a:prstGeom prst="horizontalScroll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b="1" dirty="0">
                <a:solidFill>
                  <a:schemeClr val="bg1"/>
                </a:solidFill>
                <a:cs typeface="+mn-ea"/>
                <a:sym typeface="+mn-lt"/>
              </a:rPr>
              <a:t>因为这批书的总数是一个定值，</a:t>
            </a:r>
            <a:endParaRPr lang="en-US" altLang="zh-CN" sz="18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1800" b="1" dirty="0">
                <a:solidFill>
                  <a:schemeClr val="bg1"/>
                </a:solidFill>
                <a:cs typeface="+mn-ea"/>
                <a:sym typeface="+mn-lt"/>
              </a:rPr>
              <a:t>表示它的两个式子应相等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96279" y="3600315"/>
            <a:ext cx="1494731" cy="149473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332446" y="2780318"/>
            <a:ext cx="2450827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等式左右两边都有未知数，</a:t>
            </a:r>
            <a:endParaRPr lang="en-US" altLang="zh-CN" sz="15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如何求得方程的解呢？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0003" y="938841"/>
            <a:ext cx="6118225" cy="377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如何求方程</a:t>
            </a:r>
            <a:r>
              <a:rPr lang="en-US" altLang="zh-CN" sz="2000" b="1" dirty="0">
                <a:cs typeface="+mn-ea"/>
                <a:sym typeface="+mn-lt"/>
              </a:rPr>
              <a:t>3x+20=4x-25</a:t>
            </a:r>
            <a:r>
              <a:rPr lang="zh-CN" altLang="en-US" sz="2000" b="1" dirty="0">
                <a:cs typeface="+mn-ea"/>
                <a:sym typeface="+mn-lt"/>
              </a:rPr>
              <a:t>的解？</a:t>
            </a:r>
          </a:p>
        </p:txBody>
      </p:sp>
      <p:sp>
        <p:nvSpPr>
          <p:cNvPr id="6" name="双波形 5"/>
          <p:cNvSpPr/>
          <p:nvPr/>
        </p:nvSpPr>
        <p:spPr>
          <a:xfrm>
            <a:off x="5047250" y="839995"/>
            <a:ext cx="3376748" cy="574766"/>
          </a:xfrm>
          <a:prstGeom prst="doubleWave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把它变成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sp>
        <p:nvSpPr>
          <p:cNvPr id="7" name="矩形 6"/>
          <p:cNvSpPr/>
          <p:nvPr/>
        </p:nvSpPr>
        <p:spPr>
          <a:xfrm>
            <a:off x="724990" y="1450563"/>
            <a:ext cx="3687194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3x+20 = 4x-25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23478" y="1879165"/>
            <a:ext cx="422429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等式两边都含有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的项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不含字母的常数项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72000" y="3104113"/>
            <a:ext cx="422429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利用等式性质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，将等式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变为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sp>
        <p:nvSpPr>
          <p:cNvPr id="10" name="矩形 9"/>
          <p:cNvSpPr/>
          <p:nvPr/>
        </p:nvSpPr>
        <p:spPr>
          <a:xfrm>
            <a:off x="-52389" y="2318235"/>
            <a:ext cx="5912462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3x+20-4x-20=4x-25-4x-20</a:t>
            </a:r>
            <a:endParaRPr lang="zh-CN" altLang="en-US" sz="2400" dirty="0">
              <a:cs typeface="+mn-ea"/>
              <a:sym typeface="+mn-lt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97563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68586" y="2747645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-397170" y="3217846"/>
            <a:ext cx="5912462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3x-4x=-25-20</a:t>
            </a:r>
            <a:endParaRPr lang="zh-CN" altLang="en-US" sz="2400" dirty="0">
              <a:cs typeface="+mn-ea"/>
              <a:sym typeface="+mn-lt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2568586" y="387334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-221996" y="4225800"/>
            <a:ext cx="5912462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-x=-45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559061" y="3895546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438356" y="4445090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907757" y="4219996"/>
            <a:ext cx="1524627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x=45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04456" y="1690473"/>
            <a:ext cx="3687194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3600" b="1" dirty="0">
                <a:cs typeface="+mn-ea"/>
                <a:sym typeface="+mn-lt"/>
              </a:rPr>
              <a:t>3x+20 = 4x-25</a:t>
            </a:r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5288" y="2621997"/>
            <a:ext cx="5912462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altLang="zh-CN" sz="3600" b="1" dirty="0">
                <a:cs typeface="+mn-ea"/>
                <a:sym typeface="+mn-lt"/>
              </a:rPr>
              <a:t>3x-4x = -25-20</a:t>
            </a:r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8356" y="913885"/>
            <a:ext cx="879437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下面方程的变形，把某项从等式的一边移动到另一边时有什么变化？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914592" y="1630969"/>
            <a:ext cx="2877059" cy="1667111"/>
            <a:chOff x="3731019" y="1448356"/>
            <a:chExt cx="2877059" cy="1667111"/>
          </a:xfrm>
        </p:grpSpPr>
        <p:sp>
          <p:nvSpPr>
            <p:cNvPr id="8" name="矩形 7"/>
            <p:cNvSpPr/>
            <p:nvPr/>
          </p:nvSpPr>
          <p:spPr>
            <a:xfrm>
              <a:off x="3731019" y="1448356"/>
              <a:ext cx="787585" cy="7058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820493" y="2409631"/>
              <a:ext cx="787585" cy="7058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连接符: 肘形 10"/>
            <p:cNvCxnSpPr>
              <a:stCxn id="8" idx="2"/>
              <a:endCxn id="9" idx="0"/>
            </p:cNvCxnSpPr>
            <p:nvPr/>
          </p:nvCxnSpPr>
          <p:spPr>
            <a:xfrm rot="16200000" flipH="1">
              <a:off x="5041830" y="1237174"/>
              <a:ext cx="255439" cy="208947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2914592" y="1660721"/>
            <a:ext cx="1864697" cy="1637359"/>
            <a:chOff x="3731019" y="1478108"/>
            <a:chExt cx="1864697" cy="1637359"/>
          </a:xfrm>
        </p:grpSpPr>
        <p:sp>
          <p:nvSpPr>
            <p:cNvPr id="12" name="椭圆 11"/>
            <p:cNvSpPr/>
            <p:nvPr/>
          </p:nvSpPr>
          <p:spPr>
            <a:xfrm>
              <a:off x="4928271" y="1478108"/>
              <a:ext cx="667445" cy="70583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731019" y="2409631"/>
              <a:ext cx="787585" cy="70583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连接符: 肘形 14"/>
            <p:cNvCxnSpPr>
              <a:stCxn id="12" idx="4"/>
            </p:cNvCxnSpPr>
            <p:nvPr/>
          </p:nvCxnSpPr>
          <p:spPr>
            <a:xfrm rot="5400000">
              <a:off x="4696396" y="2006152"/>
              <a:ext cx="387806" cy="743390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769815" y="3531062"/>
            <a:ext cx="8316913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50000"/>
              </a:spcBef>
              <a:buClr>
                <a:srgbClr val="FFFF00"/>
              </a:buClr>
            </a:pPr>
            <a:r>
              <a:rPr lang="zh-CN" altLang="en-US" sz="1800" dirty="0">
                <a:cs typeface="+mn-ea"/>
                <a:sym typeface="+mn-lt"/>
              </a:rPr>
              <a:t>把等式一边的某项变号后移到另一边，叫做移项</a:t>
            </a:r>
            <a:r>
              <a:rPr lang="zh-CN" altLang="en-US" sz="1800" i="1" dirty="0">
                <a:cs typeface="+mn-ea"/>
                <a:sym typeface="+mn-lt"/>
              </a:rPr>
              <a:t>．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201317" y="2040507"/>
            <a:ext cx="208947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符号发生变化</a:t>
            </a:r>
          </a:p>
        </p:txBody>
      </p:sp>
      <p:sp>
        <p:nvSpPr>
          <p:cNvPr id="18" name="TextBox 31"/>
          <p:cNvSpPr txBox="1"/>
          <p:nvPr/>
        </p:nvSpPr>
        <p:spPr>
          <a:xfrm>
            <a:off x="797943" y="4136646"/>
            <a:ext cx="2160588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1800" dirty="0">
                <a:cs typeface="+mn-ea"/>
                <a:sym typeface="+mn-lt"/>
              </a:rPr>
              <a:t>移项的依据：</a:t>
            </a:r>
          </a:p>
        </p:txBody>
      </p:sp>
      <p:sp>
        <p:nvSpPr>
          <p:cNvPr id="19" name="TextBox 32"/>
          <p:cNvSpPr txBox="1"/>
          <p:nvPr/>
        </p:nvSpPr>
        <p:spPr>
          <a:xfrm>
            <a:off x="2245119" y="4136645"/>
            <a:ext cx="2519362" cy="3924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等式的性质</a:t>
            </a:r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观察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9"/>
          <p:cNvSpPr txBox="1"/>
          <p:nvPr/>
        </p:nvSpPr>
        <p:spPr>
          <a:xfrm>
            <a:off x="724991" y="895780"/>
            <a:ext cx="4129088" cy="377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 eaLnBrk="0" hangingPunct="0"/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判断下面的移项是否正确？</a:t>
            </a:r>
            <a:endParaRPr lang="en-US" altLang="zh-CN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TextBox 38"/>
          <p:cNvSpPr txBox="1"/>
          <p:nvPr/>
        </p:nvSpPr>
        <p:spPr>
          <a:xfrm>
            <a:off x="724991" y="1452558"/>
            <a:ext cx="8836120" cy="28392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(1) 10+x=10    </a:t>
            </a:r>
            <a:r>
              <a:rPr lang="zh-CN" altLang="en-US" sz="1500" dirty="0">
                <a:cs typeface="+mn-ea"/>
                <a:sym typeface="+mn-lt"/>
              </a:rPr>
              <a:t>移项，得</a:t>
            </a:r>
            <a:r>
              <a:rPr lang="en-US" altLang="zh-CN" sz="2400" dirty="0">
                <a:cs typeface="+mn-ea"/>
                <a:sym typeface="+mn-lt"/>
              </a:rPr>
              <a:t> x=10+10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(2) 3x=x-5     </a:t>
            </a:r>
            <a:r>
              <a:rPr lang="zh-CN" altLang="en-US" sz="1500" dirty="0">
                <a:cs typeface="+mn-ea"/>
                <a:sym typeface="+mn-lt"/>
              </a:rPr>
              <a:t>移项，得</a:t>
            </a:r>
            <a:r>
              <a:rPr lang="en-US" altLang="zh-CN" sz="2400" dirty="0">
                <a:cs typeface="+mn-ea"/>
                <a:sym typeface="+mn-lt"/>
              </a:rPr>
              <a:t> 3x+x=-5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(3) 3x=6-2x    </a:t>
            </a:r>
            <a:r>
              <a:rPr lang="zh-CN" altLang="en-US" sz="1500" dirty="0">
                <a:cs typeface="+mn-ea"/>
                <a:sym typeface="+mn-lt"/>
              </a:rPr>
              <a:t>移项，得</a:t>
            </a:r>
            <a:r>
              <a:rPr lang="en-US" altLang="zh-CN" sz="2400" dirty="0">
                <a:cs typeface="+mn-ea"/>
                <a:sym typeface="+mn-lt"/>
              </a:rPr>
              <a:t> 3x+2x=-6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(4) 1-2x=-3x   </a:t>
            </a:r>
            <a:r>
              <a:rPr lang="zh-CN" altLang="en-US" sz="1500" dirty="0">
                <a:cs typeface="+mn-ea"/>
                <a:sym typeface="+mn-lt"/>
              </a:rPr>
              <a:t>移项，得</a:t>
            </a:r>
            <a:r>
              <a:rPr lang="en-US" altLang="zh-CN" sz="2400" dirty="0">
                <a:cs typeface="+mn-ea"/>
                <a:sym typeface="+mn-lt"/>
              </a:rPr>
              <a:t> 3x-2x=-1</a:t>
            </a:r>
          </a:p>
          <a:p>
            <a:pPr defTabSz="6858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(5) 2x+8=12-6x </a:t>
            </a:r>
            <a:r>
              <a:rPr lang="zh-CN" altLang="en-US" sz="1500" dirty="0">
                <a:cs typeface="+mn-ea"/>
                <a:sym typeface="+mn-lt"/>
              </a:rPr>
              <a:t>移项，得</a:t>
            </a:r>
            <a:r>
              <a:rPr lang="en-US" altLang="zh-CN" sz="2400" dirty="0">
                <a:cs typeface="+mn-ea"/>
                <a:sym typeface="+mn-lt"/>
              </a:rPr>
              <a:t> 2x+6x=12-8</a:t>
            </a:r>
          </a:p>
        </p:txBody>
      </p:sp>
      <p:sp>
        <p:nvSpPr>
          <p:cNvPr id="7" name="笑脸 6"/>
          <p:cNvSpPr/>
          <p:nvPr/>
        </p:nvSpPr>
        <p:spPr>
          <a:xfrm>
            <a:off x="5133525" y="1606387"/>
            <a:ext cx="279772" cy="288605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5015470" y="2191212"/>
            <a:ext cx="279772" cy="288605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5413297" y="2693659"/>
            <a:ext cx="279772" cy="288605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5499021" y="3314209"/>
            <a:ext cx="279772" cy="288605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笑脸 10"/>
          <p:cNvSpPr/>
          <p:nvPr/>
        </p:nvSpPr>
        <p:spPr>
          <a:xfrm>
            <a:off x="6178179" y="3842499"/>
            <a:ext cx="279772" cy="288605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知识巩固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74453" y="1226469"/>
            <a:ext cx="8794376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上述解方程中“  移项”起了什么作用？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4453" y="2018941"/>
            <a:ext cx="8794376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解方程时经常要“  合并同类项”和“移项”，已达到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化简的目的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/>
          <p:nvPr/>
        </p:nvSpPr>
        <p:spPr>
          <a:xfrm>
            <a:off x="754513" y="675841"/>
            <a:ext cx="4186589" cy="816777"/>
          </a:xfrm>
          <a:prstGeom prst="roundRect">
            <a:avLst>
              <a:gd name="adj" fmla="val 16667"/>
            </a:avLst>
          </a:prstGeom>
          <a:noFill/>
          <a:ln w="28575">
            <a:noFill/>
          </a:ln>
        </p:spPr>
        <p:txBody>
          <a:bodyPr wrap="none" lIns="68580" tIns="34290" rIns="68580" bIns="34290" anchor="ctr"/>
          <a:lstStyle/>
          <a:p>
            <a:pPr defTabSz="685800"/>
            <a:r>
              <a:rPr lang="zh-CN" altLang="en-US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3x+7=32-2x</a:t>
            </a:r>
          </a:p>
        </p:txBody>
      </p:sp>
      <p:sp>
        <p:nvSpPr>
          <p:cNvPr id="9" name="矩形 8"/>
          <p:cNvSpPr/>
          <p:nvPr/>
        </p:nvSpPr>
        <p:spPr>
          <a:xfrm>
            <a:off x="419037" y="1366246"/>
            <a:ext cx="6121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04081" y="1368500"/>
            <a:ext cx="10858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移项得：</a:t>
            </a:r>
          </a:p>
        </p:txBody>
      </p:sp>
      <p:sp>
        <p:nvSpPr>
          <p:cNvPr id="11" name="矩形 10"/>
          <p:cNvSpPr/>
          <p:nvPr/>
        </p:nvSpPr>
        <p:spPr>
          <a:xfrm>
            <a:off x="1932869" y="1374510"/>
            <a:ext cx="13852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3x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2x=32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7</a:t>
            </a:r>
          </a:p>
        </p:txBody>
      </p:sp>
      <p:sp>
        <p:nvSpPr>
          <p:cNvPr id="12" name="矩形 11"/>
          <p:cNvSpPr/>
          <p:nvPr/>
        </p:nvSpPr>
        <p:spPr>
          <a:xfrm>
            <a:off x="974986" y="1779864"/>
            <a:ext cx="20332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合并同类项，得：</a:t>
            </a:r>
          </a:p>
        </p:txBody>
      </p:sp>
      <p:sp>
        <p:nvSpPr>
          <p:cNvPr id="13" name="矩形 12"/>
          <p:cNvSpPr/>
          <p:nvPr/>
        </p:nvSpPr>
        <p:spPr>
          <a:xfrm>
            <a:off x="2354645" y="2177856"/>
            <a:ext cx="7877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5x=25</a:t>
            </a:r>
          </a:p>
        </p:txBody>
      </p:sp>
      <p:sp>
        <p:nvSpPr>
          <p:cNvPr id="14" name="矩形 13"/>
          <p:cNvSpPr/>
          <p:nvPr/>
        </p:nvSpPr>
        <p:spPr>
          <a:xfrm>
            <a:off x="1004081" y="2611365"/>
            <a:ext cx="168820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系数化为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，得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65166" y="2938508"/>
            <a:ext cx="5304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x=5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对象 17"/>
              <p:cNvSpPr txBox="1"/>
              <p:nvPr/>
            </p:nvSpPr>
            <p:spPr>
              <a:xfrm>
                <a:off x="4861901" y="675841"/>
                <a:ext cx="3873213" cy="816777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 lIns="68580" tIns="34290" rIns="68580" bIns="34290">
                <a:no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−3=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240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zh-CN" altLang="en-US" sz="2400" i="1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</m:oMath>
                  </m:oMathPara>
                </a14:m>
                <a:endParaRPr lang="zh-CN" altLang="en-US" sz="24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对象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01" y="675841"/>
                <a:ext cx="3873213" cy="816777"/>
              </a:xfrm>
              <a:prstGeom prst="rect">
                <a:avLst/>
              </a:prstGeom>
              <a:blipFill rotWithShape="1">
                <a:blip r:embed="rId3"/>
                <a:stretch>
                  <a:fillRect l="-9" t="-25" r="1" b="45"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4820370" y="1352756"/>
            <a:ext cx="6121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解：</a:t>
            </a:r>
          </a:p>
        </p:txBody>
      </p:sp>
      <p:sp>
        <p:nvSpPr>
          <p:cNvPr id="23" name="矩形 22"/>
          <p:cNvSpPr/>
          <p:nvPr/>
        </p:nvSpPr>
        <p:spPr>
          <a:xfrm>
            <a:off x="5331848" y="1352755"/>
            <a:ext cx="13227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移项，得：</a:t>
            </a:r>
          </a:p>
        </p:txBody>
      </p:sp>
      <p:sp>
        <p:nvSpPr>
          <p:cNvPr id="24" name="矩形 23"/>
          <p:cNvSpPr/>
          <p:nvPr/>
        </p:nvSpPr>
        <p:spPr>
          <a:xfrm>
            <a:off x="4765258" y="2332960"/>
            <a:ext cx="20332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合并同类项，得：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821249" y="1611916"/>
                <a:ext cx="4572000" cy="86485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𝟏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</m:oMath>
                  </m:oMathPara>
                </a14:m>
                <a:r>
                  <a:rPr lang="zh-CN" altLang="en-US" sz="18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18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endParaRPr lang="zh-CN" altLang="en-US" sz="1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249" y="1611916"/>
                <a:ext cx="4572000" cy="864852"/>
              </a:xfrm>
              <a:prstGeom prst="rect">
                <a:avLst/>
              </a:prstGeom>
              <a:blipFill rotWithShape="1">
                <a:blip r:embed="rId4"/>
                <a:stretch>
                  <a:fillRect l="-7" t="-33" r="7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821249" y="2587622"/>
                <a:ext cx="4572000" cy="757130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1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zh-CN" altLang="en-US" sz="1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</m:oMath>
                  </m:oMathPara>
                </a14:m>
                <a:r>
                  <a:rPr lang="zh-CN" altLang="en-US" sz="11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  <a:t/>
                </a:r>
                <a:br>
                  <a:rPr lang="zh-CN" altLang="en-US" sz="11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endParaRPr lang="zh-CN" altLang="en-US" sz="11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249" y="2587622"/>
                <a:ext cx="4572000" cy="757130"/>
              </a:xfrm>
              <a:prstGeom prst="rect">
                <a:avLst/>
              </a:prstGeom>
              <a:blipFill rotWithShape="1">
                <a:blip r:embed="rId5"/>
                <a:stretch>
                  <a:fillRect l="-7" t="-83" r="7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4966364" y="3347120"/>
            <a:ext cx="168820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系数化为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，得</a:t>
            </a:r>
            <a:endParaRPr lang="zh-CN" altLang="en-US" sz="1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34226" y="3712853"/>
            <a:ext cx="60737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x=-8</a:t>
            </a:r>
            <a:endParaRPr lang="zh-CN" altLang="en-US" sz="1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流程图: 预定义过程 30"/>
          <p:cNvSpPr/>
          <p:nvPr/>
        </p:nvSpPr>
        <p:spPr>
          <a:xfrm>
            <a:off x="908549" y="3839803"/>
            <a:ext cx="3878515" cy="677465"/>
          </a:xfrm>
          <a:prstGeom prst="flowChartPredefinedProcess">
            <a:avLst/>
          </a:prstGeom>
          <a:solidFill>
            <a:srgbClr val="AD84C6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解方程时注意移项后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符号发生变化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1" grpId="0"/>
      <p:bldP spid="23" grpId="0"/>
      <p:bldP spid="24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40081" y="917025"/>
            <a:ext cx="8419010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小亮在计算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41-N 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时，误将“  -”看成“  +”，结果得13，则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41-N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的值应为（    ）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A．-28 	   B．54	      C．69	     D．-54</a:t>
            </a:r>
          </a:p>
        </p:txBody>
      </p:sp>
      <p:sp>
        <p:nvSpPr>
          <p:cNvPr id="15" name="矩形 14"/>
          <p:cNvSpPr/>
          <p:nvPr/>
        </p:nvSpPr>
        <p:spPr>
          <a:xfrm>
            <a:off x="640081" y="2014778"/>
            <a:ext cx="4572000" cy="268535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700" kern="100" dirty="0">
                <a:cs typeface="+mn-ea"/>
                <a:sym typeface="+mn-lt"/>
              </a:rPr>
              <a:t>【</a:t>
            </a:r>
            <a:r>
              <a:rPr lang="zh-CN" altLang="en-US" sz="1700" kern="100" dirty="0">
                <a:cs typeface="+mn-ea"/>
                <a:sym typeface="+mn-lt"/>
              </a:rPr>
              <a:t>分析</a:t>
            </a:r>
            <a:r>
              <a:rPr lang="zh-CN" altLang="zh-CN" sz="1700" kern="100" dirty="0">
                <a:cs typeface="+mn-ea"/>
                <a:sym typeface="+mn-lt"/>
              </a:rPr>
              <a:t>】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700" kern="100" dirty="0">
                <a:cs typeface="+mn-ea"/>
                <a:sym typeface="+mn-lt"/>
              </a:rPr>
              <a:t>根据题意，</a:t>
            </a:r>
            <a:r>
              <a:rPr lang="en-US" altLang="zh-CN" sz="1700" kern="100" dirty="0">
                <a:cs typeface="+mn-ea"/>
                <a:sym typeface="+mn-lt"/>
              </a:rPr>
              <a:t>41+N=13</a:t>
            </a:r>
            <a:r>
              <a:rPr lang="zh-CN" altLang="zh-CN" sz="17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en-US" sz="1700" kern="100" dirty="0">
                <a:cs typeface="+mn-ea"/>
                <a:sym typeface="+mn-lt"/>
              </a:rPr>
              <a:t>移项后</a:t>
            </a:r>
            <a:r>
              <a:rPr lang="zh-CN" altLang="zh-CN" sz="1700" kern="100" dirty="0">
                <a:cs typeface="+mn-ea"/>
                <a:sym typeface="+mn-lt"/>
              </a:rPr>
              <a:t>解得</a:t>
            </a:r>
            <a:r>
              <a:rPr lang="en-US" altLang="zh-CN" sz="1700" kern="100" dirty="0">
                <a:cs typeface="+mn-ea"/>
                <a:sym typeface="+mn-lt"/>
              </a:rPr>
              <a:t>N=-28</a:t>
            </a:r>
            <a:r>
              <a:rPr lang="zh-CN" altLang="zh-CN" sz="17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200000"/>
              </a:lnSpc>
            </a:pPr>
            <a:r>
              <a:rPr lang="en-US" altLang="zh-CN" sz="1700" kern="100" dirty="0">
                <a:cs typeface="+mn-ea"/>
                <a:sym typeface="+mn-lt"/>
              </a:rPr>
              <a:t>∴41-N=41-</a:t>
            </a:r>
            <a:r>
              <a:rPr lang="zh-CN" altLang="zh-CN" sz="1700" kern="100" dirty="0">
                <a:cs typeface="+mn-ea"/>
                <a:sym typeface="+mn-lt"/>
              </a:rPr>
              <a:t>（</a:t>
            </a:r>
            <a:r>
              <a:rPr lang="en-US" altLang="zh-CN" sz="1700" kern="100" dirty="0">
                <a:cs typeface="+mn-ea"/>
                <a:sym typeface="+mn-lt"/>
              </a:rPr>
              <a:t>-28</a:t>
            </a:r>
            <a:r>
              <a:rPr lang="zh-CN" altLang="zh-CN" sz="1700" kern="100" dirty="0">
                <a:cs typeface="+mn-ea"/>
                <a:sym typeface="+mn-lt"/>
              </a:rPr>
              <a:t>）</a:t>
            </a:r>
            <a:r>
              <a:rPr lang="en-US" altLang="zh-CN" sz="1700" kern="100" dirty="0">
                <a:cs typeface="+mn-ea"/>
                <a:sym typeface="+mn-lt"/>
              </a:rPr>
              <a:t>=69</a:t>
            </a:r>
            <a:r>
              <a:rPr lang="zh-CN" altLang="zh-CN" sz="1700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700" kern="100" dirty="0">
                <a:cs typeface="+mn-ea"/>
                <a:sym typeface="+mn-lt"/>
              </a:rPr>
              <a:t>故选</a:t>
            </a:r>
            <a:r>
              <a:rPr lang="en-US" altLang="zh-CN" sz="1700" kern="100" dirty="0">
                <a:cs typeface="+mn-ea"/>
                <a:sym typeface="+mn-lt"/>
              </a:rPr>
              <a:t>C</a:t>
            </a:r>
            <a:r>
              <a:rPr lang="zh-CN" altLang="zh-CN" sz="17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6" name="笑脸 15"/>
          <p:cNvSpPr/>
          <p:nvPr/>
        </p:nvSpPr>
        <p:spPr>
          <a:xfrm>
            <a:off x="3782358" y="1695783"/>
            <a:ext cx="280055" cy="27742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0104" y="276286"/>
            <a:ext cx="2601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yxq354c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全屏显示(16:9)</PresentationFormat>
  <Paragraphs>159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R</vt:lpstr>
      <vt:lpstr>思源黑体 CN Regular</vt:lpstr>
      <vt:lpstr>微软雅黑</vt:lpstr>
      <vt:lpstr>Arial</vt:lpstr>
      <vt:lpstr>Arial Black</vt:lpstr>
      <vt:lpstr>Cambria Math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2020-04-04T15:10:00Z</dcterms:created>
  <dcterms:modified xsi:type="dcterms:W3CDTF">2023-01-17T00:26:16Z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1CD5CCF1963147D7ACFF0F63432656DA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