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63" r:id="rId3"/>
    <p:sldId id="482" r:id="rId4"/>
    <p:sldId id="425" r:id="rId5"/>
    <p:sldId id="423" r:id="rId6"/>
    <p:sldId id="455" r:id="rId7"/>
    <p:sldId id="571" r:id="rId8"/>
    <p:sldId id="573" r:id="rId9"/>
    <p:sldId id="572" r:id="rId10"/>
    <p:sldId id="491" r:id="rId11"/>
    <p:sldId id="545" r:id="rId12"/>
    <p:sldId id="490" r:id="rId13"/>
    <p:sldId id="495" r:id="rId14"/>
    <p:sldId id="589" r:id="rId15"/>
    <p:sldId id="574" r:id="rId16"/>
    <p:sldId id="575" r:id="rId17"/>
    <p:sldId id="415" r:id="rId18"/>
    <p:sldId id="417" r:id="rId19"/>
    <p:sldId id="418" r:id="rId20"/>
    <p:sldId id="512" r:id="rId21"/>
    <p:sldId id="422" r:id="rId22"/>
    <p:sldId id="421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9">
          <p15:clr>
            <a:srgbClr val="A4A3A4"/>
          </p15:clr>
        </p15:guide>
        <p15:guide id="2" pos="3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BV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3919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5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lstStyle>
            <a:lvl1pPr algn="r" eaLnBrk="0" hangingPunct="0">
              <a:defRPr noProof="1" dirty="0"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第二级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第三级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第四级</a:t>
            </a:r>
          </a:p>
          <a:p>
            <a:pPr eaLnBrk="0" hangingPunct="0">
              <a:spcBef>
                <a:spcPct val="30000"/>
              </a:spcBef>
            </a:pPr>
            <a:r>
              <a:rPr lang="zh-CN" altLang="en-US" sz="1200">
                <a:sym typeface="宋体" panose="02010600030101010101" pitchFamily="2" charset="-122"/>
              </a:rP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b"/>
          <a:lstStyle>
            <a:lvl1pPr eaLnBrk="0" hangingPunct="0"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CA2308D6-A1ED-4BF8-BDA0-0A6CB1E8993C}" type="slidenum">
              <a:rPr lang="zh-CN" altLang="en-US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ctr" latinLnBrk="1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ctr" latinLnBrk="1" hangingPunct="0">
      <a:spcBef>
        <a:spcPct val="30000"/>
      </a:spcBef>
      <a:spcAft>
        <a:spcPct val="0"/>
      </a:spcAft>
      <a:buChar char="•"/>
      <a:defRPr sz="1200" b="1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6pPr>
    <a:lvl7pPr marL="2743200" lvl="6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7pPr>
    <a:lvl8pPr marL="3200400" lvl="7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8pPr>
    <a:lvl9pPr marL="3657600" lvl="8" indent="0" algn="l" defTabSz="0" eaLnBrk="0" fontAlgn="ctr" latinLnBrk="1" hangingPunct="0">
      <a:lnSpc>
        <a:spcPct val="100000"/>
      </a:lnSpc>
      <a:spcBef>
        <a:spcPct val="30000"/>
      </a:spcBef>
      <a:spcAft>
        <a:spcPct val="0"/>
      </a:spcAft>
      <a:buChar char="•"/>
      <a:defRPr sz="1200" b="1" i="0" u="none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08D6-A1ED-4BF8-BDA0-0A6CB1E8993C}" type="slidenum">
              <a:rPr lang="zh-CN" altLang="en-US" smtClean="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76013-F2B0-48DA-B5BF-CC506DED405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B6512-4B73-48C2-874F-5141A266E9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405B6-BE10-418C-8860-582B8AC9F54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4112C-3564-40FD-A78B-2A804F611D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34D98-16A8-475E-A2CE-366DB6EDB5A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6C8F2-845A-46C2-ACDE-7863C5F87A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8F345-5744-43C5-9B6E-3CD2236180D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4CF4-6EE8-45B7-970F-F00C87665EB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E165F-39F5-47E3-B156-76B185BD234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386FB-AE71-4524-878E-5EC57030AED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CC027-863A-42CF-B80A-63C1C6E7361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CC50D-A5F5-448B-BD1C-D4D1D9A3D18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8D10-AB20-48DE-9925-AEA4A5C8AC5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E5174-6213-445A-850E-1B99ED6B8D9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1E6EB-5FBF-4BB3-9FDC-06A02F035B2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FE404-4DB0-49C7-A237-7246FF409D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4492B-30EF-4D17-A0CC-64C063477D8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8166-33EA-4536-B96F-9E87A9B66C9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A46D1-415F-4F2A-8199-44CFC1C44DA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6965B-A6DA-4878-8FA3-594B98AC1B5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F78D0-CC24-4BD2-9138-70788FCC49F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8D58E-DDB8-46ED-8FD6-6E7ECE22496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DA20380-FBF8-443C-807C-4961A6A72F4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d"/>
  </p:transition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BB962C8B-B14F-4D97-AF65-F5344CB8AC3E}" type="datetime1">
              <a:rPr lang="zh-CN" altLang="en-US"/>
              <a:t>2023-01-17</a:t>
            </a:fld>
            <a:endParaRPr lang="zh-CN" altLang="en-US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indent="0" algn="ctr" eaLnBrk="0" hangingPunct="0">
              <a:defRPr sz="1200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2B8B794-A8A3-4DF2-BA2C-1628155CE5C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 dir="d"/>
  </p:transition>
  <p:hf sldNum="0" hdr="0" ftr="0"/>
  <p:txStyles>
    <p:titleStyle>
      <a:lvl1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2pPr>
      <a:lvl3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3pPr>
      <a:lvl4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4pPr>
      <a:lvl5pPr marL="9144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5pPr>
      <a:lvl6pPr marL="13716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6pPr>
      <a:lvl7pPr marL="18288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7pPr>
      <a:lvl8pPr marL="22860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8pPr>
      <a:lvl9pPr marL="2743200" indent="-914400" algn="ctr" rtl="0" eaLnBrk="0" fontAlgn="base" latinLnBrk="1" hangingPunct="0">
        <a:spcBef>
          <a:spcPct val="0"/>
        </a:spcBef>
        <a:spcAft>
          <a:spcPct val="0"/>
        </a:spcAft>
        <a:defRPr sz="3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4572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342900" lvl="2" indent="9144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342900" lvl="3" indent="1371600" algn="l" rtl="0" fontAlgn="b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42900" lvl="4" indent="18288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800" b="1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lvl="5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6pPr>
      <a:lvl7pPr marL="2971800" lvl="6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7pPr>
      <a:lvl8pPr marL="3429000" lvl="7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8pPr>
      <a:lvl9pPr marL="3886200" lvl="8" indent="-228600" algn="l" defTabSz="914400" eaLnBrk="0" fontAlgn="base" latinLnBrk="1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800" b="1" i="0" u="none" kern="1200">
          <a:latin typeface="Arial" panose="020B0604020202020204" pitchFamily="34" charset="0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1738" y="5199063"/>
            <a:ext cx="41322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337175"/>
            <a:ext cx="38512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文本框 22"/>
          <p:cNvSpPr>
            <a:spLocks noChangeArrowheads="1"/>
          </p:cNvSpPr>
          <p:nvPr/>
        </p:nvSpPr>
        <p:spPr bwMode="auto">
          <a:xfrm>
            <a:off x="242888" y="2633663"/>
            <a:ext cx="852011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ts val="5500"/>
              </a:lnSpc>
            </a:pP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Lesson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2</a:t>
            </a:r>
            <a:r>
              <a:rPr 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ea typeface="Kozuka Gothic Pro H" pitchFamily="34" charset="-128"/>
                <a:sym typeface="方正大黑简体" charset="0"/>
              </a:rPr>
              <a:t>1  </a:t>
            </a:r>
            <a:r>
              <a:rPr lang="zh-CN" altLang="en-US" sz="4300" b="1" dirty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Christmas </a:t>
            </a:r>
            <a:r>
              <a:rPr lang="zh-CN" altLang="en-US" sz="4300" b="1" dirty="0" smtClean="0">
                <a:solidFill>
                  <a:srgbClr val="000000"/>
                </a:solidFill>
                <a:latin typeface="Baskerville Old Face" panose="02020602080505020303" pitchFamily="18" charset="0"/>
                <a:sym typeface="方正大黑简体" charset="0"/>
              </a:rPr>
              <a:t>Cards</a:t>
            </a:r>
            <a:endParaRPr lang="zh-CN" altLang="en-US" sz="4300" b="1" dirty="0">
              <a:solidFill>
                <a:srgbClr val="000000"/>
              </a:solidFill>
              <a:latin typeface="Baskerville Old Face" panose="02020602080505020303" pitchFamily="18" charset="0"/>
              <a:ea typeface="Kozuka Gothic Pro H" pitchFamily="34" charset="-128"/>
              <a:sym typeface="方正大黑简体" charset="0"/>
            </a:endParaRPr>
          </a:p>
        </p:txBody>
      </p:sp>
      <p:sp>
        <p:nvSpPr>
          <p:cNvPr id="4109" name="TextBox 3"/>
          <p:cNvSpPr>
            <a:spLocks noChangeArrowheads="1"/>
          </p:cNvSpPr>
          <p:nvPr/>
        </p:nvSpPr>
        <p:spPr bwMode="auto">
          <a:xfrm>
            <a:off x="730360" y="1223159"/>
            <a:ext cx="7358062" cy="71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466" tIns="48733" rIns="97466" bIns="48733">
            <a:spAutoFit/>
          </a:bodyPr>
          <a:lstStyle/>
          <a:p>
            <a:pPr algn="ctr" eaLnBrk="0" hangingPunct="0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Unit </a:t>
            </a:r>
            <a:r>
              <a:rPr lang="zh-CN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4   </a:t>
            </a:r>
            <a:r>
              <a:rPr lang="zh-CN" altLang="en-US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Times New Roman" panose="02020603050405020304" pitchFamily="18" charset="0"/>
              </a:rPr>
              <a:t>Christmas</a:t>
            </a:r>
            <a:endParaRPr lang="zh-CN" alt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62145" y="55244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4000" indent="-2540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434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grpSp>
        <p:nvGrpSpPr>
          <p:cNvPr id="14346" name="组合 14345"/>
          <p:cNvGrpSpPr/>
          <p:nvPr/>
        </p:nvGrpSpPr>
        <p:grpSpPr bwMode="auto">
          <a:xfrm>
            <a:off x="450850" y="1403350"/>
            <a:ext cx="1685925" cy="523875"/>
            <a:chOff x="0" y="0"/>
            <a:chExt cx="1685923" cy="521317"/>
          </a:xfrm>
        </p:grpSpPr>
        <p:sp>
          <p:nvSpPr>
            <p:cNvPr id="2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注意</a:t>
              </a:r>
            </a:p>
          </p:txBody>
        </p:sp>
        <p:pic>
          <p:nvPicPr>
            <p:cNvPr id="1434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49" name="矩形 8"/>
          <p:cNvSpPr>
            <a:spLocks noChangeArrowheads="1"/>
          </p:cNvSpPr>
          <p:nvPr/>
        </p:nvSpPr>
        <p:spPr bwMode="auto">
          <a:xfrm>
            <a:off x="1917700" y="1333500"/>
            <a:ext cx="70834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dirty="0">
                <a:solidFill>
                  <a:srgbClr val="0000FF"/>
                </a:solidFill>
                <a:sym typeface="楷体" panose="02010609060101010101" pitchFamily="1" charset="-122"/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I want to send her an email. =I want to send an email to her. 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我想要给她发一封邮件。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sym typeface="楷体" panose="02010609060101010101" pitchFamily="1" charset="-122"/>
            </a:endParaRPr>
          </a:p>
        </p:txBody>
      </p:sp>
      <p:sp>
        <p:nvSpPr>
          <p:cNvPr id="14350" name="矩形 7"/>
          <p:cNvSpPr>
            <a:spLocks noChangeArrowheads="1"/>
          </p:cNvSpPr>
          <p:nvPr/>
        </p:nvSpPr>
        <p:spPr bwMode="auto">
          <a:xfrm>
            <a:off x="1847850" y="2590800"/>
            <a:ext cx="569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send an email </a:t>
            </a:r>
            <a:r>
              <a:rPr lang="zh-CN" altLang="en-US" sz="2800" dirty="0">
                <a:solidFill>
                  <a:srgbClr val="0000FF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发一封电子邮件</a:t>
            </a:r>
            <a:endParaRPr lang="zh-CN" altLang="en-US" sz="2800" dirty="0">
              <a:solidFill>
                <a:srgbClr val="0000FF"/>
              </a:solidFill>
              <a:sym typeface="楷体" panose="02010609060101010101" pitchFamily="1" charset="-122"/>
            </a:endParaRPr>
          </a:p>
        </p:txBody>
      </p:sp>
      <p:grpSp>
        <p:nvGrpSpPr>
          <p:cNvPr id="14351" name="组合 14350"/>
          <p:cNvGrpSpPr/>
          <p:nvPr/>
        </p:nvGrpSpPr>
        <p:grpSpPr bwMode="auto">
          <a:xfrm>
            <a:off x="450850" y="259080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短语</a:t>
              </a:r>
            </a:p>
          </p:txBody>
        </p:sp>
        <p:pic>
          <p:nvPicPr>
            <p:cNvPr id="14352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54" name="矩形 7"/>
          <p:cNvSpPr>
            <a:spLocks noChangeArrowheads="1"/>
          </p:cNvSpPr>
          <p:nvPr/>
        </p:nvSpPr>
        <p:spPr bwMode="auto">
          <a:xfrm>
            <a:off x="2266950" y="3638550"/>
            <a:ext cx="2444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sym typeface="楷体" panose="02010609060101010101" pitchFamily="1" charset="-122"/>
              </a:rPr>
              <a:t>lend 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  <a:sym typeface="楷体" panose="02010609060101010101" pitchFamily="1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sym typeface="楷体" panose="02010609060101010101" pitchFamily="1" charset="-122"/>
              </a:rPr>
              <a:t>动词</a:t>
            </a:r>
            <a:r>
              <a:rPr lang="en-US" altLang="zh-CN" sz="2800" dirty="0">
                <a:solidFill>
                  <a:srgbClr val="0000FF"/>
                </a:solidFill>
                <a:latin typeface="宋体" panose="02010600030101010101" pitchFamily="2" charset="-122"/>
                <a:sym typeface="楷体" panose="02010609060101010101" pitchFamily="1" charset="-122"/>
              </a:rPr>
              <a:t>)</a:t>
            </a:r>
            <a:r>
              <a:rPr lang="zh-CN" altLang="en-US" sz="2800" dirty="0">
                <a:solidFill>
                  <a:srgbClr val="0000FF"/>
                </a:solidFill>
                <a:latin typeface="宋体" panose="02010600030101010101" pitchFamily="2" charset="-122"/>
                <a:sym typeface="楷体" panose="02010609060101010101" pitchFamily="1" charset="-122"/>
              </a:rPr>
              <a:t>借</a:t>
            </a:r>
          </a:p>
        </p:txBody>
      </p:sp>
      <p:grpSp>
        <p:nvGrpSpPr>
          <p:cNvPr id="14355" name="组合 14354"/>
          <p:cNvGrpSpPr/>
          <p:nvPr/>
        </p:nvGrpSpPr>
        <p:grpSpPr bwMode="auto">
          <a:xfrm>
            <a:off x="450850" y="3638550"/>
            <a:ext cx="1685925" cy="523875"/>
            <a:chOff x="0" y="0"/>
            <a:chExt cx="1685923" cy="521317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形似词</a:t>
              </a:r>
            </a:p>
          </p:txBody>
        </p:sp>
        <p:pic>
          <p:nvPicPr>
            <p:cNvPr id="14356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58" name="图片 1435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0700" y="4337050"/>
            <a:ext cx="13271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文本框 14358"/>
          <p:cNvSpPr txBox="1">
            <a:spLocks noChangeArrowheads="1"/>
          </p:cNvSpPr>
          <p:nvPr/>
        </p:nvSpPr>
        <p:spPr bwMode="auto">
          <a:xfrm>
            <a:off x="1987550" y="4616450"/>
            <a:ext cx="6565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want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send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letter</a:t>
            </a:r>
            <a:r>
              <a:rPr lang="zh-CN" altLang="en-US" sz="2800" u="sng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　　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(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for/to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) </a:t>
            </a:r>
            <a:r>
              <a:rPr lang="zh-CN" altLang="en-US" sz="280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him.</a:t>
            </a:r>
            <a:r>
              <a:rPr lang="zh-CN" altLang="en-US" sz="1200" b="1">
                <a:solidFill>
                  <a:srgbClr val="000000"/>
                </a:solidFill>
                <a:latin typeface="NEU-FZ-S92" charset="0"/>
                <a:sym typeface="NEU-FZ-S92" charset="0"/>
              </a:rPr>
              <a:t> </a:t>
            </a:r>
            <a:endParaRPr lang="zh-CN" altLang="en-US"/>
          </a:p>
        </p:txBody>
      </p:sp>
      <p:grpSp>
        <p:nvGrpSpPr>
          <p:cNvPr id="14360" name="组合 14359"/>
          <p:cNvGrpSpPr/>
          <p:nvPr/>
        </p:nvGrpSpPr>
        <p:grpSpPr bwMode="auto">
          <a:xfrm>
            <a:off x="520700" y="5454650"/>
            <a:ext cx="1685925" cy="523875"/>
            <a:chOff x="0" y="0"/>
            <a:chExt cx="1685923" cy="521317"/>
          </a:xfrm>
        </p:grpSpPr>
        <p:sp>
          <p:nvSpPr>
            <p:cNvPr id="5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解析</a:t>
              </a:r>
            </a:p>
          </p:txBody>
        </p:sp>
        <p:pic>
          <p:nvPicPr>
            <p:cNvPr id="1436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79278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363" name="文本框 14362"/>
          <p:cNvSpPr txBox="1">
            <a:spLocks noChangeArrowheads="1"/>
          </p:cNvSpPr>
          <p:nvPr/>
        </p:nvSpPr>
        <p:spPr bwMode="auto">
          <a:xfrm>
            <a:off x="1917700" y="5454650"/>
            <a:ext cx="5937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send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 err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sth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.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sb.</a:t>
            </a:r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sym typeface="方正楷体_GBK" charset="0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是一个固定搭配</a:t>
            </a:r>
            <a:r>
              <a:rPr lang="en-US" altLang="zh-CN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,</a:t>
            </a:r>
            <a:r>
              <a:rPr lang="zh-CN" altLang="en-US" sz="28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楷体_GBK" charset="0"/>
              </a:rPr>
              <a:t>表示“把某物寄给某人”。</a:t>
            </a:r>
          </a:p>
        </p:txBody>
      </p:sp>
      <p:sp>
        <p:nvSpPr>
          <p:cNvPr id="14364" name="文本框 14363"/>
          <p:cNvSpPr txBox="1">
            <a:spLocks noChangeArrowheads="1"/>
          </p:cNvSpPr>
          <p:nvPr/>
        </p:nvSpPr>
        <p:spPr bwMode="auto">
          <a:xfrm>
            <a:off x="5270500" y="4546600"/>
            <a:ext cx="579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</a:p>
        </p:txBody>
      </p:sp>
      <p:sp>
        <p:nvSpPr>
          <p:cNvPr id="1436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BEBE017-EA18-49EC-938E-C3F561DA739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7" dur="2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bldLvl="0"/>
      <p:bldP spid="14350" grpId="0" bldLvl="0"/>
      <p:bldP spid="14354" grpId="0" bldLvl="0"/>
      <p:bldP spid="14359" grpId="0" bldLvl="0"/>
      <p:bldP spid="14363" grpId="0" bldLvl="0"/>
      <p:bldP spid="1436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6"/>
          <p:cNvSpPr>
            <a:spLocks noChangeArrowheads="1"/>
          </p:cNvSpPr>
          <p:nvPr/>
        </p:nvSpPr>
        <p:spPr bwMode="auto">
          <a:xfrm>
            <a:off x="2476500" y="984250"/>
            <a:ext cx="593725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Are you going to send a card, Li Ming? </a:t>
            </a:r>
            <a:r>
              <a:rPr lang="en-US" sz="2800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李明,你要去寄贺卡吗</a:t>
            </a:r>
            <a:r>
              <a:rPr 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</a:t>
            </a:r>
          </a:p>
        </p:txBody>
      </p:sp>
      <p:sp>
        <p:nvSpPr>
          <p:cNvPr id="15365" name="矩形 7"/>
          <p:cNvSpPr>
            <a:spLocks noChangeArrowheads="1"/>
          </p:cNvSpPr>
          <p:nvPr/>
        </p:nvSpPr>
        <p:spPr bwMode="auto">
          <a:xfrm>
            <a:off x="1638300" y="2171700"/>
            <a:ext cx="6948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此句是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be going to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结构的一般疑问句形式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用于询问某人是否将要做某事。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组合 15369"/>
          <p:cNvGrpSpPr/>
          <p:nvPr/>
        </p:nvGrpSpPr>
        <p:grpSpPr bwMode="auto">
          <a:xfrm>
            <a:off x="539750" y="1123950"/>
            <a:ext cx="1795463" cy="461963"/>
            <a:chOff x="0" y="0"/>
            <a:chExt cx="1794903" cy="461665"/>
          </a:xfrm>
        </p:grpSpPr>
        <p:sp>
          <p:nvSpPr>
            <p:cNvPr id="15370" name="圆角矩形 20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371" name="文本框 19"/>
            <p:cNvSpPr>
              <a:spLocks noChangeArrowheads="1"/>
            </p:cNvSpPr>
            <p:nvPr/>
          </p:nvSpPr>
          <p:spPr bwMode="auto">
            <a:xfrm>
              <a:off x="89928" y="0"/>
              <a:ext cx="17049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重点句型</a:t>
              </a:r>
            </a:p>
          </p:txBody>
        </p:sp>
      </p:grpSp>
      <p:grpSp>
        <p:nvGrpSpPr>
          <p:cNvPr id="15373" name="组合 15372"/>
          <p:cNvGrpSpPr/>
          <p:nvPr/>
        </p:nvGrpSpPr>
        <p:grpSpPr bwMode="auto">
          <a:xfrm>
            <a:off x="311150" y="2241550"/>
            <a:ext cx="1516063" cy="523875"/>
            <a:chOff x="0" y="0"/>
            <a:chExt cx="1515554" cy="523220"/>
          </a:xfrm>
        </p:grpSpPr>
        <p:sp>
          <p:nvSpPr>
            <p:cNvPr id="3" name="矩形 23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详解</a:t>
              </a:r>
            </a:p>
          </p:txBody>
        </p:sp>
        <p:pic>
          <p:nvPicPr>
            <p:cNvPr id="1537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6" name="对角圆角矩形 16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5377" name="矩形 7"/>
          <p:cNvSpPr>
            <a:spLocks noChangeArrowheads="1"/>
          </p:cNvSpPr>
          <p:nvPr/>
        </p:nvSpPr>
        <p:spPr bwMode="auto">
          <a:xfrm>
            <a:off x="520700" y="3568700"/>
            <a:ext cx="76835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句型结构: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Be动词 + 主语 + going to + 动词原形 + 其他?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肯定回答: Yes, 主语 + be动词.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　否定回答: No, 主语 + be动词 + not.</a:t>
            </a:r>
          </a:p>
        </p:txBody>
      </p:sp>
      <p:sp>
        <p:nvSpPr>
          <p:cNvPr id="4" name="文本框 15377"/>
          <p:cNvSpPr txBox="1">
            <a:spLocks noChangeArrowheads="1"/>
          </p:cNvSpPr>
          <p:nvPr/>
        </p:nvSpPr>
        <p:spPr bwMode="auto">
          <a:xfrm>
            <a:off x="1568450" y="5314950"/>
            <a:ext cx="656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4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endParaRPr lang="en-US" altLang="zh-CN" sz="24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537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4AE094E5-3DD5-4AA3-AB78-6ACA84A64A5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ldLvl="0"/>
      <p:bldP spid="15365" grpId="0" bldLvl="0"/>
      <p:bldP spid="15377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7"/>
          <p:cNvSpPr>
            <a:spLocks noChangeArrowheads="1"/>
          </p:cNvSpPr>
          <p:nvPr/>
        </p:nvSpPr>
        <p:spPr bwMode="auto">
          <a:xfrm>
            <a:off x="1989138" y="1193800"/>
            <a:ext cx="6983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Are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you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going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walk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the park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你将要步行去公园吗?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Yes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am.</a:t>
            </a:r>
            <a:r>
              <a:rPr lang="zh-CN" altLang="en-US" sz="3200" b="1" dirty="0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 dirty="0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是的,我步行去公园。</a:t>
            </a:r>
          </a:p>
        </p:txBody>
      </p:sp>
      <p:pic>
        <p:nvPicPr>
          <p:cNvPr id="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组合 16392"/>
          <p:cNvGrpSpPr/>
          <p:nvPr/>
        </p:nvGrpSpPr>
        <p:grpSpPr bwMode="auto">
          <a:xfrm>
            <a:off x="539750" y="1412875"/>
            <a:ext cx="1619250" cy="584200"/>
            <a:chOff x="0" y="0"/>
            <a:chExt cx="1618322" cy="584775"/>
          </a:xfrm>
        </p:grpSpPr>
        <p:sp>
          <p:nvSpPr>
            <p:cNvPr id="3" name="矩形 15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r>
                <a:rPr lang="en-US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1</a:t>
              </a:r>
              <a:endParaRPr lang="zh-CN" altLang="en-US" sz="28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16394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474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96" name="组合 16395"/>
          <p:cNvGrpSpPr/>
          <p:nvPr/>
        </p:nvGrpSpPr>
        <p:grpSpPr bwMode="auto">
          <a:xfrm>
            <a:off x="381000" y="3848100"/>
            <a:ext cx="1617663" cy="585788"/>
            <a:chOff x="0" y="0"/>
            <a:chExt cx="1618322" cy="584775"/>
          </a:xfrm>
        </p:grpSpPr>
        <p:sp>
          <p:nvSpPr>
            <p:cNvPr id="4" name="矩形 18"/>
            <p:cNvSpPr>
              <a:spLocks noChangeArrowheads="1"/>
            </p:cNvSpPr>
            <p:nvPr/>
          </p:nvSpPr>
          <p:spPr bwMode="auto">
            <a:xfrm>
              <a:off x="383873" y="0"/>
              <a:ext cx="12344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例句</a:t>
              </a:r>
              <a:r>
                <a:rPr lang="en-US" b="1">
                  <a:solidFill>
                    <a:srgbClr val="7030A0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2</a:t>
              </a:r>
              <a:endParaRPr lang="zh-CN" altLang="en-US" sz="2400" b="1">
                <a:solidFill>
                  <a:srgbClr val="7030A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endParaRPr>
            </a:p>
          </p:txBody>
        </p:sp>
        <p:pic>
          <p:nvPicPr>
            <p:cNvPr id="1639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38662"/>
              <a:ext cx="419447" cy="477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9" name="对角圆角矩形 19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6400" name="文本框 16399"/>
          <p:cNvSpPr txBox="1">
            <a:spLocks noChangeArrowheads="1"/>
          </p:cNvSpPr>
          <p:nvPr/>
        </p:nvSpPr>
        <p:spPr bwMode="auto">
          <a:xfrm>
            <a:off x="2127250" y="3708400"/>
            <a:ext cx="5173663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Is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she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going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to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watch TV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黑体_GBK" charset="0"/>
              </a:rPr>
              <a:t>?</a:t>
            </a:r>
            <a:r>
              <a:rPr lang="zh-CN" altLang="en-US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 她将要去看电视吗?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方正书宋_GBK" charset="0"/>
              </a:rPr>
              <a:t>—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No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,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she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r>
              <a:rPr lang="zh-CN" altLang="en-US" sz="3200" b="1">
                <a:solidFill>
                  <a:schemeClr val="hlink"/>
                </a:solidFill>
                <a:latin typeface="Times New Roman" panose="02020603050405020304" pitchFamily="18" charset="0"/>
                <a:sym typeface="NEU-FZ-S92" charset="0"/>
              </a:rPr>
              <a:t>isn't.</a:t>
            </a:r>
            <a:r>
              <a:rPr lang="zh-CN" altLang="en-US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  不,她不看电视。</a:t>
            </a:r>
            <a:endParaRPr lang="zh-CN" altLang="en-US" sz="3200"/>
          </a:p>
        </p:txBody>
      </p:sp>
      <p:sp>
        <p:nvSpPr>
          <p:cNvPr id="1640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7DB8F61-F790-4217-AADF-186F9B42686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ldLvl="0"/>
      <p:bldP spid="16400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对角圆角矩形 17"/>
          <p:cNvSpPr>
            <a:spLocks noChangeArrowheads="1"/>
          </p:cNvSpPr>
          <p:nvPr/>
        </p:nvSpPr>
        <p:spPr bwMode="auto">
          <a:xfrm>
            <a:off x="1187450" y="117475"/>
            <a:ext cx="2416175" cy="596900"/>
          </a:xfrm>
          <a:custGeom>
            <a:avLst/>
            <a:gdLst>
              <a:gd name="T0" fmla="*/ 0 w 4763"/>
              <a:gd name="T1" fmla="*/ 0 h 941"/>
              <a:gd name="T2" fmla="*/ 4763 w 4763"/>
              <a:gd name="T3" fmla="*/ 941 h 941"/>
            </a:gdLst>
            <a:ahLst/>
            <a:cxnLst/>
            <a:rect l="T0" t="T1" r="T2" b="T3"/>
            <a:pathLst>
              <a:path w="4763" h="941">
                <a:moveTo>
                  <a:pt x="156" y="0"/>
                </a:moveTo>
                <a:lnTo>
                  <a:pt x="4763" y="0"/>
                </a:lnTo>
                <a:lnTo>
                  <a:pt x="4763" y="784"/>
                </a:lnTo>
                <a:cubicBezTo>
                  <a:pt x="4763" y="870"/>
                  <a:pt x="4693" y="940"/>
                  <a:pt x="4607" y="940"/>
                </a:cubicBezTo>
                <a:lnTo>
                  <a:pt x="0" y="941"/>
                </a:lnTo>
                <a:lnTo>
                  <a:pt x="0" y="156"/>
                </a:lnTo>
                <a:cubicBezTo>
                  <a:pt x="0" y="70"/>
                  <a:pt x="70" y="0"/>
                  <a:pt x="156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课堂互动</a:t>
            </a:r>
          </a:p>
        </p:txBody>
      </p:sp>
      <p:pic>
        <p:nvPicPr>
          <p:cNvPr id="17416" name="Picture 2" descr="8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774700"/>
            <a:ext cx="9144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7"/>
          <p:cNvSpPr txBox="1">
            <a:spLocks noChangeArrowheads="1"/>
          </p:cNvSpPr>
          <p:nvPr/>
        </p:nvSpPr>
        <p:spPr bwMode="auto">
          <a:xfrm>
            <a:off x="3000375" y="1993900"/>
            <a:ext cx="32861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latin typeface="Comic Sans MS" panose="030F0702030302020204" pitchFamily="66" charset="0"/>
              </a:rPr>
              <a:t>Groups work</a:t>
            </a:r>
          </a:p>
        </p:txBody>
      </p:sp>
      <p:sp>
        <p:nvSpPr>
          <p:cNvPr id="17419" name="TextBox 8"/>
          <p:cNvSpPr txBox="1">
            <a:spLocks noChangeArrowheads="1"/>
          </p:cNvSpPr>
          <p:nvPr/>
        </p:nvSpPr>
        <p:spPr bwMode="auto">
          <a:xfrm>
            <a:off x="1638300" y="2870200"/>
            <a:ext cx="6286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latin typeface="楷体" panose="02010609060101010101" pitchFamily="1" charset="-122"/>
                <a:ea typeface="楷体" panose="02010609060101010101" pitchFamily="1" charset="-122"/>
              </a:rPr>
              <a:t>请同学们分组表演这部分内容。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C3F0F6B2-F4B0-425F-AD62-44180DC96B40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174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18440" name="图片 19464" descr="2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914400"/>
            <a:ext cx="8907463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533C926C-A004-4BE3-AE54-D43A7AA0429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文本框 19"/>
          <p:cNvSpPr>
            <a:spLocks noChangeArrowheads="1"/>
          </p:cNvSpPr>
          <p:nvPr/>
        </p:nvSpPr>
        <p:spPr bwMode="auto">
          <a:xfrm>
            <a:off x="2825750" y="1054100"/>
            <a:ext cx="2859088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Let’s </a:t>
            </a:r>
            <a:r>
              <a:rPr lang="zh-CN" alt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sing</a:t>
            </a:r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!</a:t>
            </a:r>
            <a:endParaRPr lang="zh-CN" altLang="en-US"/>
          </a:p>
        </p:txBody>
      </p:sp>
      <p:sp>
        <p:nvSpPr>
          <p:cNvPr id="2048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9465" name="文本框 20489"/>
          <p:cNvSpPr txBox="1">
            <a:spLocks noChangeArrowheads="1"/>
          </p:cNvSpPr>
          <p:nvPr/>
        </p:nvSpPr>
        <p:spPr bwMode="auto">
          <a:xfrm>
            <a:off x="869950" y="1892300"/>
            <a:ext cx="726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85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我们祝福你圣诞快乐。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我们祝福你圣诞快乐。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我们祝福你圣诞快乐。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而且祝你新年快乐。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祝福你、你的家人、你的朋友假期快乐。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NEU-FZ-S92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NEU-FZ-S92" charset="0"/>
              </a:rPr>
              <a:t> </a:t>
            </a:r>
            <a:endParaRPr lang="zh-CN" altLang="en-US" sz="2800" b="1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  <a:sym typeface="方正书宋_GBK" charset="0"/>
            </a:endParaRP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假期快乐。圣诞快乐。</a:t>
            </a:r>
          </a:p>
          <a:p>
            <a:r>
              <a:rPr lang="zh-CN" altLang="en-US" sz="2800" b="1">
                <a:solidFill>
                  <a:schemeClr val="hlink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新年快乐。</a:t>
            </a:r>
            <a:endParaRPr lang="zh-CN" altLang="en-US" sz="2800">
              <a:solidFill>
                <a:schemeClr val="hlink"/>
              </a:solidFill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9466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B647F5B1-65AD-46E4-B293-CF3740D3572F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文本框 19"/>
          <p:cNvSpPr>
            <a:spLocks noChangeArrowheads="1"/>
          </p:cNvSpPr>
          <p:nvPr/>
        </p:nvSpPr>
        <p:spPr bwMode="auto">
          <a:xfrm>
            <a:off x="2825750" y="774700"/>
            <a:ext cx="2859088" cy="647700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3. Let’s do it!</a:t>
            </a:r>
            <a:endParaRPr lang="zh-CN" altLang="en-US"/>
          </a:p>
        </p:txBody>
      </p:sp>
      <p:sp>
        <p:nvSpPr>
          <p:cNvPr id="21513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1514" name="图片 21513" descr="2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50" y="1543050"/>
            <a:ext cx="88217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文本框 21514"/>
          <p:cNvSpPr txBox="1">
            <a:spLocks noChangeArrowheads="1"/>
          </p:cNvSpPr>
          <p:nvPr/>
        </p:nvSpPr>
        <p:spPr bwMode="auto">
          <a:xfrm>
            <a:off x="1708150" y="6083300"/>
            <a:ext cx="508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solidFill>
                  <a:schemeClr val="hlink"/>
                </a:solidFill>
                <a:latin typeface="方正黑体_GBK" charset="0"/>
                <a:ea typeface="楷体" panose="02010609060101010101" pitchFamily="1" charset="-122"/>
                <a:sym typeface="方正黑体_GBK" charset="0"/>
              </a:rPr>
              <a:t>做一做并写一张圣诞贺卡。</a:t>
            </a:r>
          </a:p>
        </p:txBody>
      </p:sp>
      <p:sp>
        <p:nvSpPr>
          <p:cNvPr id="2049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9F39D0A-0CCA-42F5-8519-BAE9F9E89B63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2529" descr="u=1888316356,2306859344&amp;fm=27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844550"/>
            <a:ext cx="831215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组合 22536"/>
          <p:cNvGrpSpPr/>
          <p:nvPr/>
        </p:nvGrpSpPr>
        <p:grpSpPr bwMode="auto">
          <a:xfrm>
            <a:off x="660400" y="984250"/>
            <a:ext cx="2095500" cy="698500"/>
            <a:chOff x="0" y="0"/>
            <a:chExt cx="1169975" cy="657654"/>
          </a:xfrm>
        </p:grpSpPr>
        <p:sp>
          <p:nvSpPr>
            <p:cNvPr id="21513" name="AutoShape 2"/>
            <p:cNvSpPr>
              <a:spLocks noChangeArrowheads="1"/>
            </p:cNvSpPr>
            <p:nvPr/>
          </p:nvSpPr>
          <p:spPr bwMode="auto">
            <a:xfrm>
              <a:off x="0" y="0"/>
              <a:ext cx="1169975" cy="657654"/>
            </a:xfrm>
            <a:prstGeom prst="doubleWave">
              <a:avLst>
                <a:gd name="adj1" fmla="val 6500"/>
                <a:gd name="adj2" fmla="val 0"/>
              </a:avLst>
            </a:prstGeom>
            <a:solidFill>
              <a:srgbClr val="8CB3E3"/>
            </a:solidFill>
            <a:ln w="38100">
              <a:solidFill>
                <a:srgbClr val="FFFFFF"/>
              </a:solidFill>
              <a:miter lim="800000"/>
            </a:ln>
          </p:spPr>
          <p:txBody>
            <a:bodyPr wrap="none" anchor="ctr"/>
            <a:lstStyle/>
            <a:p>
              <a:pPr eaLnBrk="0" hangingPunct="0"/>
              <a:endParaRPr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endParaRPr>
            </a:p>
          </p:txBody>
        </p:sp>
        <p:sp>
          <p:nvSpPr>
            <p:cNvPr id="21514" name="矩形 23"/>
            <p:cNvSpPr>
              <a:spLocks noChangeArrowheads="1"/>
            </p:cNvSpPr>
            <p:nvPr/>
          </p:nvSpPr>
          <p:spPr bwMode="auto">
            <a:xfrm>
              <a:off x="9726" y="52844"/>
              <a:ext cx="1160035" cy="52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800" b="1">
                  <a:solidFill>
                    <a:schemeClr val="tx2"/>
                  </a:solidFill>
                  <a:sym typeface="宋体" panose="02010600030101010101" pitchFamily="2" charset="-122"/>
                </a:rPr>
                <a:t>我们来设计</a:t>
              </a:r>
            </a:p>
          </p:txBody>
        </p:sp>
      </p:grpSp>
      <p:sp>
        <p:nvSpPr>
          <p:cNvPr id="22540" name="对角圆角矩形 19"/>
          <p:cNvSpPr/>
          <p:nvPr/>
        </p:nvSpPr>
        <p:spPr>
          <a:xfrm>
            <a:off x="1187450" y="115888"/>
            <a:ext cx="2455863" cy="598487"/>
          </a:xfrm>
          <a:custGeom>
            <a:avLst/>
            <a:gdLst>
              <a:gd name="txL" fmla="*/ 0 w 2455862"/>
              <a:gd name="txT" fmla="*/ 0 h 598487"/>
              <a:gd name="txR" fmla="*/ 2455862 w 2455862"/>
              <a:gd name="txB" fmla="*/ 598487 h 598487"/>
            </a:gdLst>
            <a:ahLst/>
            <a:cxnLst>
              <a:cxn ang="0">
                <a:pos x="2455862" y="299243"/>
              </a:cxn>
              <a:cxn ang="5400000">
                <a:pos x="1227931" y="598487"/>
              </a:cxn>
              <a:cxn ang="10800000">
                <a:pos x="0" y="299243"/>
              </a:cxn>
              <a:cxn ang="16200000">
                <a:pos x="1227931" y="0"/>
              </a:cxn>
            </a:cxnLst>
            <a:rect l="txL" t="txT" r="txR" b="txB"/>
            <a:pathLst>
              <a:path w="2455862" h="598487">
                <a:moveTo>
                  <a:pt x="99749" y="0"/>
                </a:moveTo>
                <a:lnTo>
                  <a:pt x="2455862" y="0"/>
                </a:lnTo>
                <a:lnTo>
                  <a:pt x="2455862" y="0"/>
                </a:lnTo>
                <a:lnTo>
                  <a:pt x="2455862" y="498737"/>
                </a:lnTo>
                <a:cubicBezTo>
                  <a:pt x="2455862" y="553827"/>
                  <a:pt x="2411203" y="598486"/>
                  <a:pt x="2356113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课堂互动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2541" name="文本框 22540"/>
          <p:cNvSpPr txBox="1">
            <a:spLocks noChangeArrowheads="1"/>
          </p:cNvSpPr>
          <p:nvPr/>
        </p:nvSpPr>
        <p:spPr bwMode="auto">
          <a:xfrm>
            <a:off x="2686050" y="2171700"/>
            <a:ext cx="36417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同学们分组设计</a:t>
            </a:r>
            <a:r>
              <a:rPr lang="zh-CN" altLang="en-US" sz="3600">
                <a:solidFill>
                  <a:schemeClr val="folHlink"/>
                </a:solidFill>
                <a:latin typeface="Times New Roman" panose="02020603050405020304" pitchFamily="18" charset="0"/>
                <a:ea typeface="楷体" panose="02010609060101010101" pitchFamily="1" charset="-122"/>
              </a:rPr>
              <a:t>Chritmas card.</a:t>
            </a:r>
            <a:r>
              <a:rPr lang="zh-CN" altLang="en-US" sz="3600">
                <a:solidFill>
                  <a:schemeClr val="folHlink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看看哪组同学设计的最好，设计好的作品展示给同学们。</a:t>
            </a:r>
          </a:p>
        </p:txBody>
      </p:sp>
      <p:sp>
        <p:nvSpPr>
          <p:cNvPr id="21517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6EE47BB-24AC-4D11-AF4E-5E9D9F3B5B8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对角圆角矩形 9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3561" name="文本框 23560"/>
          <p:cNvSpPr txBox="1">
            <a:spLocks noChangeArrowheads="1"/>
          </p:cNvSpPr>
          <p:nvPr/>
        </p:nvSpPr>
        <p:spPr bwMode="auto">
          <a:xfrm>
            <a:off x="708025" y="1177925"/>
            <a:ext cx="8194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ea typeface="楷体" panose="02010609060101010101" pitchFamily="1" charset="-122"/>
              </a:rPr>
              <a:t>一、选出不同类的单词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1.（   ）A.season    B. autumn   C.winter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2.  (    )  A.card        B.write         C.gift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3.  (    )  A.study      B.kitchen      C.home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4.  (    )  A.dinner     B. food         C.lunch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5.  (    )  A.head       B.ear            C.again</a:t>
            </a:r>
          </a:p>
          <a:p>
            <a:pPr>
              <a:lnSpc>
                <a:spcPct val="130000"/>
              </a:lnSpc>
            </a:pPr>
            <a:r>
              <a:rPr lang="zh-CN" altLang="en-US" sz="2800" dirty="0">
                <a:latin typeface="Times New Roman" panose="02020603050405020304" pitchFamily="18" charset="0"/>
              </a:rPr>
              <a:t>6.  (    )  A.Mr.          B.driver        C.Miss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1123C49-953A-4C88-A246-E17216808DE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对角圆角矩形 8"/>
          <p:cNvSpPr/>
          <p:nvPr/>
        </p:nvSpPr>
        <p:spPr>
          <a:xfrm>
            <a:off x="1187450" y="1666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巩固练习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4586" name="文本框 24585"/>
          <p:cNvSpPr txBox="1">
            <a:spLocks noChangeArrowheads="1"/>
          </p:cNvSpPr>
          <p:nvPr/>
        </p:nvSpPr>
        <p:spPr bwMode="auto">
          <a:xfrm>
            <a:off x="241300" y="984250"/>
            <a:ext cx="859155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ea typeface="楷体" panose="02010609060101010101" pitchFamily="1" charset="-122"/>
              </a:rPr>
              <a:t>二、英汉互译。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1.What will you do for  the winter holiday?</a:t>
            </a:r>
          </a:p>
          <a:p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1" charset="-122"/>
              </a:rPr>
              <a:t>_________________________________________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2.又看到中国我会感到高兴。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__________________________________________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3.I will be in China for the winter holiday.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__________________________________________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4.我们将会给你打电话。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__________________________________________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5.My family likes to go on trips in winter.</a:t>
            </a: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__________________________________________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82B4FF9A-0C9E-4CB1-A481-2D6A801DA48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5129" descr="u=1341204367,2015949377&amp;fm=27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" y="1196975"/>
            <a:ext cx="74739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矩形 5130"/>
          <p:cNvSpPr>
            <a:spLocks noChangeArrowheads="1" noChangeShapeType="1" noTextEdit="1"/>
          </p:cNvSpPr>
          <p:nvPr/>
        </p:nvSpPr>
        <p:spPr bwMode="auto">
          <a:xfrm>
            <a:off x="1009650" y="3079750"/>
            <a:ext cx="67056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播放圣诞歌曲</a:t>
            </a:r>
            <a:r>
              <a:rPr lang="en-US" altLang="zh-C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叮叮当</a:t>
            </a:r>
            <a:r>
              <a:rPr lang="en-US" altLang="zh-CN" sz="48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48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6D83356-1D63-47AD-AC38-499828F47717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7" descr="gras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4038"/>
            <a:ext cx="91487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3"/>
          <p:cNvSpPr>
            <a:spLocks noChangeArrowheads="1"/>
          </p:cNvSpPr>
          <p:nvPr/>
        </p:nvSpPr>
        <p:spPr bwMode="auto">
          <a:xfrm>
            <a:off x="571500" y="1123950"/>
            <a:ext cx="70723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一、本课时学的重点词汇如下： </a:t>
            </a:r>
            <a:endParaRPr lang="en-US" sz="2800" b="1" dirty="0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  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send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(发送,寄;派遣)</a:t>
            </a:r>
          </a:p>
        </p:txBody>
      </p:sp>
      <p:sp>
        <p:nvSpPr>
          <p:cNvPr id="25606" name="矩形 10"/>
          <p:cNvSpPr>
            <a:spLocks noChangeArrowheads="1"/>
          </p:cNvSpPr>
          <p:nvPr/>
        </p:nvSpPr>
        <p:spPr bwMode="auto">
          <a:xfrm>
            <a:off x="520700" y="2381250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二、本课时学习的重点句子如下：</a:t>
            </a:r>
            <a:endParaRPr lang="zh-CN" altLang="en-US" dirty="0"/>
          </a:p>
        </p:txBody>
      </p:sp>
      <p:pic>
        <p:nvPicPr>
          <p:cNvPr id="24582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对角圆角矩形 15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回顾小结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5612" name="文本框 25611"/>
          <p:cNvSpPr txBox="1">
            <a:spLocks noChangeArrowheads="1"/>
          </p:cNvSpPr>
          <p:nvPr/>
        </p:nvSpPr>
        <p:spPr bwMode="auto">
          <a:xfrm>
            <a:off x="1079500" y="3009900"/>
            <a:ext cx="68453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Are you going to send a card, Li Ming?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李明,你要去寄贺卡吗</a:t>
            </a:r>
            <a:r>
              <a:rPr lang="en-US" sz="2800" dirty="0" smtClean="0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Times New Roman" panose="02020603050405020304" pitchFamily="18" charset="0"/>
              </a:rPr>
              <a:t>? </a:t>
            </a:r>
            <a:endParaRPr lang="en-US" sz="2800" dirty="0">
              <a:solidFill>
                <a:srgbClr val="FF0000"/>
              </a:solidFill>
              <a:latin typeface="楷体" panose="02010609060101010101" pitchFamily="1" charset="-122"/>
              <a:ea typeface="楷体" panose="02010609060101010101" pitchFamily="1" charset="-122"/>
              <a:sym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4588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789ADADC-CAED-43CD-82E6-B671516AD968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ldLvl="0"/>
      <p:bldP spid="25606" grpId="0" bldLvl="0"/>
      <p:bldP spid="25612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" descr="homewor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984250"/>
            <a:ext cx="88582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灯片编号占位符 5"/>
          <p:cNvSpPr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eaLnBrk="0" hangingPunct="0"/>
            <a:fld id="{04763CB1-A6BF-4E1F-8A6D-B3FB8360E976}" type="slidenum">
              <a:rPr lang="zh-CN" altLang="en-US" sz="1200">
                <a:solidFill>
                  <a:srgbClr val="898989"/>
                </a:solidFill>
              </a:rPr>
              <a:t>21</a:t>
            </a:fld>
            <a:endParaRPr lang="en-US" altLang="zh-CN" sz="1200" b="1">
              <a:solidFill>
                <a:srgbClr val="898989"/>
              </a:solidFill>
            </a:endParaRPr>
          </a:p>
        </p:txBody>
      </p:sp>
      <p:pic>
        <p:nvPicPr>
          <p:cNvPr id="25605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对角圆角矩形 11"/>
          <p:cNvSpPr/>
          <p:nvPr/>
        </p:nvSpPr>
        <p:spPr>
          <a:xfrm>
            <a:off x="1187450" y="115888"/>
            <a:ext cx="2376488" cy="598487"/>
          </a:xfrm>
          <a:custGeom>
            <a:avLst/>
            <a:gdLst>
              <a:gd name="txL" fmla="*/ 0 w 2376487"/>
              <a:gd name="txT" fmla="*/ 0 h 598487"/>
              <a:gd name="txR" fmla="*/ 2376487 w 2376487"/>
              <a:gd name="txB" fmla="*/ 598487 h 598487"/>
            </a:gdLst>
            <a:ahLst/>
            <a:cxnLst>
              <a:cxn ang="0">
                <a:pos x="2376487" y="299243"/>
              </a:cxn>
              <a:cxn ang="5400000">
                <a:pos x="1188243" y="598487"/>
              </a:cxn>
              <a:cxn ang="10800000">
                <a:pos x="0" y="299243"/>
              </a:cxn>
              <a:cxn ang="16200000">
                <a:pos x="1188243" y="0"/>
              </a:cxn>
            </a:cxnLst>
            <a:rect l="txL" t="txT" r="txR" b="txB"/>
            <a:pathLst>
              <a:path w="2376487" h="598487">
                <a:moveTo>
                  <a:pt x="99749" y="0"/>
                </a:moveTo>
                <a:lnTo>
                  <a:pt x="2376487" y="0"/>
                </a:lnTo>
                <a:lnTo>
                  <a:pt x="2376487" y="0"/>
                </a:lnTo>
                <a:lnTo>
                  <a:pt x="2376487" y="498737"/>
                </a:lnTo>
                <a:cubicBezTo>
                  <a:pt x="2376487" y="553827"/>
                  <a:pt x="2331828" y="598486"/>
                  <a:pt x="22767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课后作业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6635" name="图片 2" descr="homewor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7400" y="1123950"/>
            <a:ext cx="40370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矩形 26635"/>
          <p:cNvSpPr>
            <a:spLocks noChangeArrowheads="1" noChangeShapeType="1" noTextEdit="1"/>
          </p:cNvSpPr>
          <p:nvPr/>
        </p:nvSpPr>
        <p:spPr bwMode="auto">
          <a:xfrm>
            <a:off x="381000" y="3138488"/>
            <a:ext cx="65659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Make a </a:t>
            </a:r>
            <a:r>
              <a:rPr lang="en-US" altLang="zh-CN" sz="4000" kern="10" dirty="0" err="1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Chritmas</a:t>
            </a:r>
            <a:r>
              <a:rPr lang="en-US" altLang="zh-CN" sz="40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card by yourself.</a:t>
            </a:r>
            <a:endParaRPr lang="zh-CN" altLang="en-US" sz="40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1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1850FBC0-B6B6-42F8-962C-FA6899F60CBE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课前热身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2" descr="blackboar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0163" y="796925"/>
            <a:ext cx="9104313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文本框 5129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05150" y="1817688"/>
            <a:ext cx="34226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1"/>
          <p:cNvSpPr txBox="1"/>
          <p:nvPr/>
        </p:nvSpPr>
        <p:spPr>
          <a:xfrm>
            <a:off x="1638300" y="2586038"/>
            <a:ext cx="579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words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tomorrow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then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put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,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 up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华文楷体" panose="0201060004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sym typeface="方正书宋_GBK" charset="0"/>
              </a:rPr>
              <a:t>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方正书宋_GBK" charset="0"/>
            </a:endParaRPr>
          </a:p>
        </p:txBody>
      </p:sp>
      <p:sp>
        <p:nvSpPr>
          <p:cNvPr id="6156" name="文本框 3"/>
          <p:cNvSpPr txBox="1"/>
          <p:nvPr/>
        </p:nvSpPr>
        <p:spPr>
          <a:xfrm>
            <a:off x="3035300" y="3146425"/>
            <a:ext cx="4819650" cy="1898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Sentences</a:t>
            </a:r>
            <a:r>
              <a:rPr lang="en-US" altLang="x-none" sz="24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sym typeface="Times New Roman" panose="02020603050405020304" pitchFamily="18" charset="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1</a:t>
            </a:r>
            <a:r>
              <a:rPr lang="en-US" altLang="zh-CN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.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Danny walked to school. 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2.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Danny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bus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stop.</a:t>
            </a:r>
            <a:r>
              <a:rPr lang="zh-CN" altLang="en-US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zh-CN" altLang="en-US" sz="2400" noProof="1">
                <a:solidFill>
                  <a:schemeClr val="bg1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3.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Danny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is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going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walk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to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the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NEU-FZ-S92" charset="0"/>
              </a:rPr>
              <a:t>park.</a:t>
            </a:r>
            <a:r>
              <a:rPr lang="zh-CN" altLang="en-US" sz="2400" noProof="1">
                <a:solidFill>
                  <a:srgbClr val="FF0000"/>
                </a:solidFill>
                <a:latin typeface="楷体" panose="02010609060101010101" pitchFamily="1" charset="-122"/>
                <a:ea typeface="楷体" panose="02010609060101010101" pitchFamily="1" charset="-122"/>
                <a:sym typeface="方正书宋_GBK" charset="0"/>
              </a:rPr>
              <a:t> </a:t>
            </a:r>
            <a:r>
              <a:rPr lang="zh-CN" altLang="en-US" sz="2400" noProof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6979DE7-4B50-48E0-A689-2E8E5CF599E1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bldLvl="0" animBg="1"/>
      <p:bldP spid="6155" grpId="0"/>
      <p:bldP spid="61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对角圆角矩形 9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话题导入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7177" name="图片 7176" descr="u=1162695842,871997558&amp;fm=27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00100" y="1054100"/>
            <a:ext cx="4121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7177" descr="u=496972592,769447839&amp;fm=27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92600" y="2520950"/>
            <a:ext cx="384175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 descr="teacher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4197350"/>
            <a:ext cx="22098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6DE8E58-A795-4F9A-9049-01CA9CC8DDD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文本框 19"/>
          <p:cNvSpPr>
            <a:spLocks noChangeArrowheads="1"/>
          </p:cNvSpPr>
          <p:nvPr/>
        </p:nvSpPr>
        <p:spPr bwMode="auto">
          <a:xfrm>
            <a:off x="1289050" y="844550"/>
            <a:ext cx="6146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Writing Christmas cards</a:t>
            </a:r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9226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9227" name="图片 9226" descr="2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1612900"/>
            <a:ext cx="785018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文本框 9227"/>
          <p:cNvSpPr txBox="1">
            <a:spLocks noChangeArrowheads="1"/>
          </p:cNvSpPr>
          <p:nvPr/>
        </p:nvSpPr>
        <p:spPr bwMode="auto">
          <a:xfrm>
            <a:off x="730250" y="517525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我们将要给我们的朋友和家人写圣诞贺卡。这些是圣诞贺卡。</a:t>
            </a:r>
          </a:p>
        </p:txBody>
      </p:sp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E1045A34-CB6F-4D13-8187-A59B2D405316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文本框 19"/>
          <p:cNvSpPr>
            <a:spLocks noChangeArrowheads="1"/>
          </p:cNvSpPr>
          <p:nvPr/>
        </p:nvSpPr>
        <p:spPr bwMode="auto">
          <a:xfrm>
            <a:off x="1289050" y="844550"/>
            <a:ext cx="6146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Writing Christmas cards</a:t>
            </a:r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0250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0251" name="文本框 10250"/>
          <p:cNvSpPr txBox="1">
            <a:spLocks noChangeArrowheads="1"/>
          </p:cNvSpPr>
          <p:nvPr/>
        </p:nvSpPr>
        <p:spPr bwMode="auto">
          <a:xfrm>
            <a:off x="660400" y="4895850"/>
            <a:ext cx="75438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chemeClr val="hlink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4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李明,你要去寄贺卡吗?</a:t>
            </a:r>
          </a:p>
          <a:p>
            <a:r>
              <a:rPr lang="zh-CN" altLang="en-US" sz="2400" b="1" dirty="0">
                <a:solidFill>
                  <a:schemeClr val="hlink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4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当然!寄给晶!她喜欢圣诞老人!</a:t>
            </a:r>
          </a:p>
          <a:p>
            <a:r>
              <a:rPr lang="zh-CN" altLang="en-US" sz="2400" b="1" dirty="0">
                <a:solidFill>
                  <a:schemeClr val="hlink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4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让我们找一张上面带圣诞老人的贺卡吧。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一棵圣诞树!</a:t>
            </a:r>
          </a:p>
          <a:p>
            <a:r>
              <a:rPr lang="zh-CN" altLang="en-US" sz="24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这是圣诞老人!</a:t>
            </a:r>
          </a:p>
        </p:txBody>
      </p:sp>
      <p:pic>
        <p:nvPicPr>
          <p:cNvPr id="10252" name="图片 10251" descr="2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300" y="1612900"/>
            <a:ext cx="8640763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A99303E5-F21D-4953-8E09-80A74EEEA319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文本框 19"/>
          <p:cNvSpPr>
            <a:spLocks noChangeArrowheads="1"/>
          </p:cNvSpPr>
          <p:nvPr/>
        </p:nvSpPr>
        <p:spPr bwMode="auto">
          <a:xfrm>
            <a:off x="1289050" y="844550"/>
            <a:ext cx="6146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Writing Christmas cards</a:t>
            </a:r>
            <a:r>
              <a:rPr lang="en-US" sz="3600" b="1" dirty="0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1274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pic>
        <p:nvPicPr>
          <p:cNvPr id="2" name="图片 11274" descr="2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600" y="1682750"/>
            <a:ext cx="8840788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2C6861E4-D9C0-47A5-AAC0-3EB4AD3DD7BA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文本框 19"/>
          <p:cNvSpPr>
            <a:spLocks noChangeArrowheads="1"/>
          </p:cNvSpPr>
          <p:nvPr/>
        </p:nvSpPr>
        <p:spPr bwMode="auto">
          <a:xfrm>
            <a:off x="1289050" y="844550"/>
            <a:ext cx="6146800" cy="649288"/>
          </a:xfrm>
          <a:prstGeom prst="rect">
            <a:avLst/>
          </a:prstGeom>
          <a:gradFill rotWithShape="1">
            <a:gsLst>
              <a:gs pos="0">
                <a:srgbClr val="D9FDA5"/>
              </a:gs>
              <a:gs pos="34999">
                <a:srgbClr val="E3FEBF"/>
              </a:gs>
              <a:gs pos="100000">
                <a:srgbClr val="F4FEE6"/>
              </a:gs>
            </a:gsLst>
            <a:lin ang="5400000" scaled="1"/>
          </a:gradFill>
          <a:ln w="9525">
            <a:solidFill>
              <a:srgbClr val="9BBB59"/>
            </a:solidFill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1.</a:t>
            </a:r>
            <a:r>
              <a:rPr lang="en-US" sz="3600" b="1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楷体" panose="02010609060101010101" pitchFamily="1" charset="-122"/>
              </a:rPr>
              <a:t>Writing Christmas cards</a:t>
            </a:r>
            <a:r>
              <a:rPr lang="en-US" sz="3600" b="1">
                <a:solidFill>
                  <a:schemeClr val="accent1"/>
                </a:solidFill>
                <a:latin typeface="楷体" panose="02010609060101010101" pitchFamily="1" charset="-122"/>
                <a:ea typeface="楷体" panose="02010609060101010101" pitchFamily="1" charset="-122"/>
                <a:sym typeface="楷体" panose="02010609060101010101" pitchFamily="1" charset="-122"/>
              </a:rPr>
              <a:t> </a:t>
            </a:r>
          </a:p>
        </p:txBody>
      </p:sp>
      <p:sp>
        <p:nvSpPr>
          <p:cNvPr id="12298" name="对角圆角矩形 10"/>
          <p:cNvSpPr/>
          <p:nvPr/>
        </p:nvSpPr>
        <p:spPr>
          <a:xfrm>
            <a:off x="1187450" y="115888"/>
            <a:ext cx="2349500" cy="598487"/>
          </a:xfrm>
          <a:custGeom>
            <a:avLst/>
            <a:gdLst>
              <a:gd name="txL" fmla="*/ 0 w 2349500"/>
              <a:gd name="txT" fmla="*/ 0 h 598487"/>
              <a:gd name="txR" fmla="*/ 2349500 w 2349500"/>
              <a:gd name="txB" fmla="*/ 598487 h 598487"/>
            </a:gdLst>
            <a:ahLst/>
            <a:cxnLst>
              <a:cxn ang="0">
                <a:pos x="2349500" y="299243"/>
              </a:cxn>
              <a:cxn ang="5400000">
                <a:pos x="1174750" y="598487"/>
              </a:cxn>
              <a:cxn ang="10800000">
                <a:pos x="0" y="299243"/>
              </a:cxn>
              <a:cxn ang="16200000">
                <a:pos x="1174750" y="0"/>
              </a:cxn>
            </a:cxnLst>
            <a:rect l="txL" t="txT" r="txR" b="txB"/>
            <a:pathLst>
              <a:path w="2349500" h="598487">
                <a:moveTo>
                  <a:pt x="99749" y="0"/>
                </a:moveTo>
                <a:lnTo>
                  <a:pt x="2349500" y="0"/>
                </a:lnTo>
                <a:lnTo>
                  <a:pt x="2349500" y="0"/>
                </a:lnTo>
                <a:lnTo>
                  <a:pt x="2349500" y="498737"/>
                </a:lnTo>
                <a:cubicBezTo>
                  <a:pt x="2349500" y="553827"/>
                  <a:pt x="2304841" y="598486"/>
                  <a:pt x="2249751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课文原文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2" name="文本框 12298"/>
          <p:cNvSpPr txBox="1">
            <a:spLocks noChangeArrowheads="1"/>
          </p:cNvSpPr>
          <p:nvPr/>
        </p:nvSpPr>
        <p:spPr bwMode="auto">
          <a:xfrm>
            <a:off x="939800" y="1682750"/>
            <a:ext cx="7543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9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hlink"/>
                </a:solidFill>
                <a:ea typeface="楷体" panose="02010609060101010101" pitchFamily="1" charset="-122"/>
                <a:sym typeface="楷体" panose="02010609060101010101" pitchFamily="1" charset="-122"/>
              </a:rPr>
              <a:t>—</a:t>
            </a: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现在我可以写我的贺卡了。</a:t>
            </a:r>
          </a:p>
          <a:p>
            <a:endParaRPr lang="zh-CN" altLang="en-US" sz="2800" b="1" dirty="0">
              <a:solidFill>
                <a:schemeClr val="hlink"/>
              </a:solidFill>
              <a:latin typeface="方正书宋_GBK" charset="0"/>
              <a:ea typeface="楷体" panose="02010609060101010101" pitchFamily="1" charset="-122"/>
              <a:sym typeface="方正书宋_GBK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12月23日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亲爱的晶: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詹妮一家正准备过圣诞假期。昨天我帮詹妮装饰了圣诞树。明天我们要买圣诞节礼物。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圣诞快乐,新年快乐!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速回信,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hlink"/>
                </a:solidFill>
                <a:latin typeface="方正书宋_GBK" charset="0"/>
                <a:ea typeface="楷体" panose="02010609060101010101" pitchFamily="1" charset="-122"/>
                <a:sym typeface="方正书宋_GBK" charset="0"/>
              </a:rPr>
              <a:t>李明</a:t>
            </a:r>
          </a:p>
        </p:txBody>
      </p:sp>
      <p:sp>
        <p:nvSpPr>
          <p:cNvPr id="12299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FD75237A-4E05-4013-9880-1AF8A49F8992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slow">
    <p:cover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矩形 6"/>
          <p:cNvSpPr>
            <a:spLocks noChangeArrowheads="1"/>
          </p:cNvSpPr>
          <p:nvPr/>
        </p:nvSpPr>
        <p:spPr bwMode="auto">
          <a:xfrm>
            <a:off x="2616200" y="1054100"/>
            <a:ext cx="4786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send (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动词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)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发送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,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寄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;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sym typeface="华文楷体" panose="02010600040101010101" pitchFamily="2" charset="-122"/>
              </a:rPr>
              <a:t>派遣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华文楷体" panose="02010600040101010101" pitchFamily="2" charset="-122"/>
            </a:endParaRPr>
          </a:p>
        </p:txBody>
      </p:sp>
      <p:sp>
        <p:nvSpPr>
          <p:cNvPr id="13317" name="矩形 7"/>
          <p:cNvSpPr>
            <a:spLocks noChangeArrowheads="1"/>
          </p:cNvSpPr>
          <p:nvPr/>
        </p:nvSpPr>
        <p:spPr bwMode="auto">
          <a:xfrm>
            <a:off x="1987550" y="1822450"/>
            <a:ext cx="6356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 + end 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(结尾)</a:t>
            </a:r>
            <a:r>
              <a:rPr lang="zh-CN" altLang="en-US" sz="2800" dirty="0">
                <a:solidFill>
                  <a:srgbClr val="0000FF"/>
                </a:solidFill>
              </a:rPr>
              <a:t>=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send</a:t>
            </a:r>
            <a:r>
              <a:rPr lang="zh-CN" altLang="en-US" sz="2800" dirty="0">
                <a:solidFill>
                  <a:srgbClr val="0000FF"/>
                </a:solidFill>
              </a:rPr>
              <a:t> 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(发送,寄;派遣)</a:t>
            </a:r>
            <a:endParaRPr lang="zh-CN" altLang="en-US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sp>
        <p:nvSpPr>
          <p:cNvPr id="13318" name="矩形 8"/>
          <p:cNvSpPr>
            <a:spLocks noChangeArrowheads="1"/>
          </p:cNvSpPr>
          <p:nvPr/>
        </p:nvSpPr>
        <p:spPr bwMode="auto">
          <a:xfrm>
            <a:off x="2476500" y="2520950"/>
            <a:ext cx="1349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dirty="0">
                <a:solidFill>
                  <a:srgbClr val="0000FF"/>
                </a:solidFill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sent</a:t>
            </a:r>
          </a:p>
        </p:txBody>
      </p:sp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587625" y="3851275"/>
            <a:ext cx="4073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>
              <a:solidFill>
                <a:srgbClr val="000000"/>
              </a:solidFill>
              <a:latin typeface="楷体" panose="02010609060101010101" pitchFamily="1" charset="-122"/>
              <a:ea typeface="楷体" panose="02010609060101010101" pitchFamily="1" charset="-122"/>
              <a:sym typeface="楷体" panose="02010609060101010101" pitchFamily="1" charset="-122"/>
            </a:endParaRPr>
          </a:p>
        </p:txBody>
      </p:sp>
      <p:pic>
        <p:nvPicPr>
          <p:cNvPr id="13319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3363" y="6042025"/>
            <a:ext cx="16240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1675" y="6221413"/>
            <a:ext cx="126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6383338"/>
            <a:ext cx="539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图片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2450" y="6343650"/>
            <a:ext cx="7207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3" name="组合 13323"/>
          <p:cNvGrpSpPr/>
          <p:nvPr/>
        </p:nvGrpSpPr>
        <p:grpSpPr bwMode="auto">
          <a:xfrm>
            <a:off x="539750" y="1123950"/>
            <a:ext cx="1933575" cy="463550"/>
            <a:chOff x="0" y="0"/>
            <a:chExt cx="1933289" cy="461963"/>
          </a:xfrm>
        </p:grpSpPr>
        <p:sp>
          <p:nvSpPr>
            <p:cNvPr id="13324" name="圆角矩形 18"/>
            <p:cNvSpPr>
              <a:spLocks noChangeArrowheads="1"/>
            </p:cNvSpPr>
            <p:nvPr/>
          </p:nvSpPr>
          <p:spPr bwMode="auto">
            <a:xfrm>
              <a:off x="0" y="3135"/>
              <a:ext cx="1778000" cy="4492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3C7D4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ECADC4"/>
              </a:solidFill>
              <a:round/>
            </a:ln>
          </p:spPr>
          <p:txBody>
            <a:bodyPr anchor="ctr"/>
            <a:lstStyle/>
            <a:p>
              <a:pPr algn="ctr" eaLnBrk="0" hangingPunct="0"/>
              <a:endParaRPr lang="zh-CN" altLang="en-US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5" name="文本框 19"/>
            <p:cNvSpPr>
              <a:spLocks noChangeArrowheads="1"/>
            </p:cNvSpPr>
            <p:nvPr/>
          </p:nvSpPr>
          <p:spPr bwMode="auto">
            <a:xfrm>
              <a:off x="228314" y="0"/>
              <a:ext cx="1704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sym typeface="黑体" panose="02010609060101010101" pitchFamily="49" charset="-122"/>
                </a:rPr>
                <a:t>重点词汇</a:t>
              </a:r>
            </a:p>
          </p:txBody>
        </p:sp>
      </p:grpSp>
      <p:grpSp>
        <p:nvGrpSpPr>
          <p:cNvPr id="13327" name="组合 13326"/>
          <p:cNvGrpSpPr/>
          <p:nvPr/>
        </p:nvGrpSpPr>
        <p:grpSpPr bwMode="auto">
          <a:xfrm>
            <a:off x="730250" y="1892300"/>
            <a:ext cx="1516063" cy="523875"/>
            <a:chOff x="0" y="0"/>
            <a:chExt cx="1515554" cy="523220"/>
          </a:xfrm>
        </p:grpSpPr>
        <p:sp>
          <p:nvSpPr>
            <p:cNvPr id="3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巧记</a:t>
              </a:r>
            </a:p>
          </p:txBody>
        </p:sp>
        <p:pic>
          <p:nvPicPr>
            <p:cNvPr id="13328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0" name="组合 13329"/>
          <p:cNvGrpSpPr/>
          <p:nvPr/>
        </p:nvGrpSpPr>
        <p:grpSpPr bwMode="auto">
          <a:xfrm>
            <a:off x="730250" y="2590800"/>
            <a:ext cx="1685925" cy="523875"/>
            <a:chOff x="0" y="0"/>
            <a:chExt cx="1685923" cy="523220"/>
          </a:xfrm>
        </p:grpSpPr>
        <p:sp>
          <p:nvSpPr>
            <p:cNvPr id="4" name="矩形 24"/>
            <p:cNvSpPr>
              <a:spLocks noChangeArrowheads="1"/>
            </p:cNvSpPr>
            <p:nvPr/>
          </p:nvSpPr>
          <p:spPr bwMode="auto">
            <a:xfrm>
              <a:off x="314313" y="0"/>
              <a:ext cx="137161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过去式</a:t>
              </a:r>
            </a:p>
          </p:txBody>
        </p:sp>
        <p:pic>
          <p:nvPicPr>
            <p:cNvPr id="13331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48406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3" name="Text Box 23"/>
          <p:cNvSpPr txBox="1">
            <a:spLocks noChangeArrowheads="1"/>
          </p:cNvSpPr>
          <p:nvPr/>
        </p:nvSpPr>
        <p:spPr bwMode="auto">
          <a:xfrm>
            <a:off x="1847850" y="4267200"/>
            <a:ext cx="558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2800" dirty="0">
                <a:solidFill>
                  <a:srgbClr val="833634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I want to send 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my mother</a:t>
            </a:r>
            <a:r>
              <a:rPr 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a letter. 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我想给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妈妈</a:t>
            </a:r>
            <a:r>
              <a:rPr lang="en-US" sz="2800" dirty="0" err="1">
                <a:solidFill>
                  <a:schemeClr val="hlink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寄一封信</a:t>
            </a:r>
            <a:r>
              <a:rPr lang="en-US" sz="2800" dirty="0">
                <a:solidFill>
                  <a:srgbClr val="833634"/>
                </a:solidFill>
                <a:latin typeface="Times New Roman" panose="02020603050405020304" pitchFamily="18" charset="0"/>
                <a:ea typeface="楷体" panose="02010609060101010101" pitchFamily="1" charset="-122"/>
                <a:sym typeface="Times New Roman" panose="02020603050405020304" pitchFamily="18" charset="0"/>
              </a:rPr>
              <a:t>。</a:t>
            </a:r>
            <a:endParaRPr lang="zh-CN" altLang="en-US" dirty="0">
              <a:sym typeface="宋体" panose="02010600030101010101" pitchFamily="2" charset="-122"/>
            </a:endParaRPr>
          </a:p>
        </p:txBody>
      </p:sp>
      <p:sp>
        <p:nvSpPr>
          <p:cNvPr id="13334" name="对角圆角矩形 22"/>
          <p:cNvSpPr/>
          <p:nvPr/>
        </p:nvSpPr>
        <p:spPr>
          <a:xfrm>
            <a:off x="1187450" y="115888"/>
            <a:ext cx="3024188" cy="598487"/>
          </a:xfrm>
          <a:custGeom>
            <a:avLst/>
            <a:gdLst>
              <a:gd name="txL" fmla="*/ 0 w 3024187"/>
              <a:gd name="txT" fmla="*/ 0 h 598487"/>
              <a:gd name="txR" fmla="*/ 3024187 w 3024187"/>
              <a:gd name="txB" fmla="*/ 598487 h 598487"/>
            </a:gdLst>
            <a:ahLst/>
            <a:cxnLst>
              <a:cxn ang="0">
                <a:pos x="3024187" y="299243"/>
              </a:cxn>
              <a:cxn ang="5400000">
                <a:pos x="1512093" y="598487"/>
              </a:cxn>
              <a:cxn ang="10800000">
                <a:pos x="0" y="299243"/>
              </a:cxn>
              <a:cxn ang="16200000">
                <a:pos x="1512093" y="0"/>
              </a:cxn>
            </a:cxnLst>
            <a:rect l="txL" t="txT" r="txR" b="txB"/>
            <a:pathLst>
              <a:path w="3024187" h="598487">
                <a:moveTo>
                  <a:pt x="99749" y="0"/>
                </a:moveTo>
                <a:lnTo>
                  <a:pt x="3024187" y="0"/>
                </a:lnTo>
                <a:lnTo>
                  <a:pt x="3024187" y="0"/>
                </a:lnTo>
                <a:lnTo>
                  <a:pt x="3024187" y="498737"/>
                </a:lnTo>
                <a:cubicBezTo>
                  <a:pt x="3024187" y="553827"/>
                  <a:pt x="2979528" y="598486"/>
                  <a:pt x="2924438" y="598486"/>
                </a:cubicBezTo>
                <a:lnTo>
                  <a:pt x="0" y="598487"/>
                </a:lnTo>
                <a:lnTo>
                  <a:pt x="0" y="598487"/>
                </a:lnTo>
                <a:lnTo>
                  <a:pt x="0" y="99749"/>
                </a:lnTo>
                <a:cubicBezTo>
                  <a:pt x="0" y="44659"/>
                  <a:pt x="44659" y="0"/>
                  <a:pt x="99749" y="0"/>
                </a:cubicBezTo>
                <a:close/>
              </a:path>
            </a:pathLst>
          </a:custGeom>
          <a:solidFill>
            <a:srgbClr val="0066CC"/>
          </a:solidFill>
          <a:ln w="9525">
            <a:noFill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zh-CN" altLang="en-US" sz="4000" b="1" noProof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" panose="02010609060101010101" pitchFamily="1" charset="-122"/>
                <a:ea typeface="楷体" panose="02010609060101010101" pitchFamily="1" charset="-122"/>
                <a:sym typeface="宋体" panose="02010600030101010101" pitchFamily="2" charset="-122"/>
              </a:rPr>
              <a:t>重难点探究</a:t>
            </a:r>
            <a:endParaRPr lang="en-US" altLang="x-none" sz="4000" b="1" noProof="1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楷体" panose="02010609060101010101" pitchFamily="1" charset="-122"/>
              <a:ea typeface="楷体" panose="02010609060101010101" pitchFamily="1" charset="-122"/>
              <a:sym typeface="宋体" panose="02010600030101010101" pitchFamily="2" charset="-122"/>
            </a:endParaRPr>
          </a:p>
        </p:txBody>
      </p:sp>
      <p:sp>
        <p:nvSpPr>
          <p:cNvPr id="13335" name="矩形 8"/>
          <p:cNvSpPr>
            <a:spLocks noChangeArrowheads="1"/>
          </p:cNvSpPr>
          <p:nvPr/>
        </p:nvSpPr>
        <p:spPr bwMode="auto">
          <a:xfrm>
            <a:off x="2197100" y="3289300"/>
            <a:ext cx="65373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send sb. </a:t>
            </a:r>
            <a:r>
              <a:rPr lang="en-US" altLang="zh-CN" sz="2800" dirty="0" err="1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sth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./send </a:t>
            </a:r>
            <a:r>
              <a:rPr lang="en-US" altLang="zh-CN" sz="2800" dirty="0" err="1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sth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. to sb. </a:t>
            </a:r>
            <a:r>
              <a:rPr lang="zh-CN" altLang="en-US" sz="2800" dirty="0">
                <a:solidFill>
                  <a:schemeClr val="hlink"/>
                </a:solidFill>
                <a:ea typeface="楷体" panose="02010609060101010101" pitchFamily="1" charset="-122"/>
                <a:sym typeface="Times New Roman" panose="02020603050405020304" pitchFamily="18" charset="0"/>
              </a:rPr>
              <a:t>给某人送某物</a:t>
            </a:r>
          </a:p>
        </p:txBody>
      </p:sp>
      <p:grpSp>
        <p:nvGrpSpPr>
          <p:cNvPr id="13336" name="组合 13335"/>
          <p:cNvGrpSpPr/>
          <p:nvPr/>
        </p:nvGrpSpPr>
        <p:grpSpPr bwMode="auto">
          <a:xfrm>
            <a:off x="730250" y="3429000"/>
            <a:ext cx="1516063" cy="522288"/>
            <a:chOff x="0" y="0"/>
            <a:chExt cx="1515554" cy="521317"/>
          </a:xfrm>
        </p:grpSpPr>
        <p:sp>
          <p:nvSpPr>
            <p:cNvPr id="5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1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latin typeface="楷体" panose="02010609060101010101" pitchFamily="1" charset="-122"/>
                  <a:ea typeface="楷体" panose="02010609060101010101" pitchFamily="1" charset="-122"/>
                  <a:sym typeface="楷体" panose="02010609060101010101" pitchFamily="1" charset="-122"/>
                </a:rPr>
                <a:t>用法</a:t>
              </a:r>
            </a:p>
          </p:txBody>
        </p:sp>
        <p:pic>
          <p:nvPicPr>
            <p:cNvPr id="13337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39" name="组合 13338"/>
          <p:cNvGrpSpPr/>
          <p:nvPr/>
        </p:nvGrpSpPr>
        <p:grpSpPr bwMode="auto">
          <a:xfrm>
            <a:off x="730250" y="4406900"/>
            <a:ext cx="1516063" cy="523875"/>
            <a:chOff x="0" y="0"/>
            <a:chExt cx="1515554" cy="523220"/>
          </a:xfrm>
        </p:grpSpPr>
        <p:sp>
          <p:nvSpPr>
            <p:cNvPr id="6" name="矩形 21"/>
            <p:cNvSpPr>
              <a:spLocks noChangeArrowheads="1"/>
            </p:cNvSpPr>
            <p:nvPr/>
          </p:nvSpPr>
          <p:spPr bwMode="auto">
            <a:xfrm>
              <a:off x="281105" y="0"/>
              <a:ext cx="1234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800" b="1" dirty="0">
                  <a:solidFill>
                    <a:schemeClr val="folHlink"/>
                  </a:solidFill>
                  <a:ea typeface="楷体" panose="02010609060101010101" pitchFamily="1" charset="-122"/>
                </a:rPr>
                <a:t>例句</a:t>
              </a:r>
            </a:p>
          </p:txBody>
        </p:sp>
        <p:pic>
          <p:nvPicPr>
            <p:cNvPr id="13340" name="图片 1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0" y="107757"/>
              <a:ext cx="316679" cy="3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4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/>
          <a:lstStyle/>
          <a:p>
            <a:fld id="{05F7EC70-6847-4143-B920-7B651E27FF35}" type="datetime1">
              <a:rPr lang="zh-CN" altLang="en-US" smtClean="0"/>
              <a:t>2023-01-17</a:t>
            </a:fld>
            <a:endParaRPr lang="en-US" altLang="zh-CN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2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1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2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2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2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37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>
                                      <p:cBhvr>
                                        <p:cTn id="42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/>
      <p:bldP spid="13317" grpId="0" bldLvl="0"/>
      <p:bldP spid="13318" grpId="0" bldLvl="0"/>
      <p:bldP spid="13333" grpId="0" bldLvl="0"/>
      <p:bldP spid="13335" grpId="0" bldLvl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全屏显示(4:3)</PresentationFormat>
  <Paragraphs>146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Kozuka Gothic Pro H</vt:lpstr>
      <vt:lpstr>NEU-FZ-S92</vt:lpstr>
      <vt:lpstr>方正大黑简体</vt:lpstr>
      <vt:lpstr>方正黑体_GBK</vt:lpstr>
      <vt:lpstr>方正楷体_GBK</vt:lpstr>
      <vt:lpstr>方正书宋_GBK</vt:lpstr>
      <vt:lpstr>黑体</vt:lpstr>
      <vt:lpstr>华文楷体</vt:lpstr>
      <vt:lpstr>楷体</vt:lpstr>
      <vt:lpstr>宋体</vt:lpstr>
      <vt:lpstr>微软雅黑</vt:lpstr>
      <vt:lpstr>Arial</vt:lpstr>
      <vt:lpstr>Baskerville Old Face</vt:lpstr>
      <vt:lpstr>Calibri</vt:lpstr>
      <vt:lpstr>Comic Sans MS</vt:lpstr>
      <vt:lpstr>Times New Roman</vt:lpstr>
      <vt:lpstr>WWW.2PPT.COM
</vt:lpstr>
      <vt:lpstr>13_Office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2018-02-09T00:47:00Z</dcterms:created>
  <dcterms:modified xsi:type="dcterms:W3CDTF">2023-01-17T00:27:20Z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EB954A0C84BE4584A02C5277705DC7EA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