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62" r:id="rId2"/>
    <p:sldId id="264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06" r:id="rId11"/>
    <p:sldId id="314" r:id="rId12"/>
    <p:sldId id="315" r:id="rId13"/>
    <p:sldId id="316" r:id="rId14"/>
    <p:sldId id="260" r:id="rId15"/>
    <p:sldId id="317" r:id="rId16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100"/>
    <a:srgbClr val="00A1E9"/>
    <a:srgbClr val="17B7FF"/>
    <a:srgbClr val="0066CC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6786" autoAdjust="0"/>
  </p:normalViewPr>
  <p:slideViewPr>
    <p:cSldViewPr snapToGrid="0">
      <p:cViewPr varScale="1">
        <p:scale>
          <a:sx n="105" d="100"/>
          <a:sy n="105" d="100"/>
        </p:scale>
        <p:origin x="-90" y="-720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7CA798-7220-41D5-949C-D427293BAAB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1664EC-656C-4A29-A34D-9A1FB3DD7EB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664EC-656C-4A29-A34D-9A1FB3DD7EB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790700"/>
            <a:ext cx="9144000" cy="13811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33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9058" y="0"/>
            <a:ext cx="6829425" cy="350535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52551"/>
            <a:ext cx="7886700" cy="32801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章节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131471" y="352409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4233767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rId2" action="ppaction://hlinksldjump" tooltip="点击进入"/>
          </p:cNvPr>
          <p:cNvSpPr/>
          <p:nvPr userDrawn="1"/>
        </p:nvSpPr>
        <p:spPr>
          <a:xfrm>
            <a:off x="6259666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" Target="../slides/slide14.xml"/><Relationship Id="rId2" Type="http://schemas.openxmlformats.org/officeDocument/2006/relationships/slideLayout" Target="../slideLayouts/slideLayout2.xml"/><Relationship Id="rId16" Type="http://schemas.openxmlformats.org/officeDocument/2006/relationships/slide" Target="../slides/slide1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9058" y="350535"/>
            <a:ext cx="6272543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0" y="5053785"/>
            <a:ext cx="9157036" cy="9619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172400" y="350535"/>
            <a:ext cx="971600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1817694" cy="6815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第一章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5" action="ppaction://hlinksldjump" tooltip="点击进入"/>
          </p:cNvPr>
          <p:cNvSpPr/>
          <p:nvPr/>
        </p:nvSpPr>
        <p:spPr>
          <a:xfrm>
            <a:off x="2124980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8226106" y="368538"/>
            <a:ext cx="917895" cy="30075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6" action="ppaction://hlinksldjump" tooltip="点击进入"/>
          </p:cNvPr>
          <p:cNvSpPr/>
          <p:nvPr/>
        </p:nvSpPr>
        <p:spPr>
          <a:xfrm>
            <a:off x="4231894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同侧圆角矩形 18">
            <a:hlinkClick r:id="rId17" action="ppaction://hlinksldjump" tooltip="点击进入"/>
          </p:cNvPr>
          <p:cNvSpPr/>
          <p:nvPr/>
        </p:nvSpPr>
        <p:spPr>
          <a:xfrm>
            <a:off x="6256921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039558" y="0"/>
            <a:ext cx="6829425" cy="350535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1</a:t>
            </a:r>
            <a:r>
              <a:rPr lang="en-US" altLang="zh-CN" i="1" dirty="0" smtClean="0"/>
              <a:t>.</a:t>
            </a:r>
            <a:r>
              <a:rPr lang="en-US" altLang="zh-CN" dirty="0" smtClean="0"/>
              <a:t>5</a:t>
            </a:r>
            <a:r>
              <a:rPr lang="zh-CN" altLang="zh-CN" i="1" dirty="0" smtClean="0"/>
              <a:t>　</a:t>
            </a:r>
            <a:r>
              <a:rPr lang="zh-CN" altLang="zh-CN" dirty="0" smtClean="0"/>
              <a:t>三角函数的应用</a:t>
            </a:r>
            <a:endParaRPr lang="zh-CN" altLang="zh-CN" sz="15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altLang="zh-CN" sz="15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6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7.jpeg"/><Relationship Id="rId4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8.emf"/><Relationship Id="rId4" Type="http://schemas.openxmlformats.org/officeDocument/2006/relationships/package" Target="../embeddings/Microsoft_Word___7.docx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8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0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Word___.docx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Word___1.doc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package" Target="../embeddings/Microsoft_Word___2.doc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3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jpeg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4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3.jpeg"/><Relationship Id="rId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5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zh-CN" sz="4500" dirty="0"/>
              <a:t>三角函数的应用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944342"/>
            <a:ext cx="914400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2100" b="1" dirty="0"/>
              <a:t>第一章   直角三角形的边角关系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25071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285750" y="1074310"/>
            <a:ext cx="8572500" cy="306083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宜昌中考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要测量小河两岸相对的两点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的距离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可以在小河边取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的垂线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上的一点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测得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PC=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米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PCA=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35°,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则小河宽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等于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A.100sin 35°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米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B.100sin 55°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米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C.100tan 35°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米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D.100tan 55°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米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4" name="18ZKXSJ43.EPS" descr="id:2147493702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2992039" y="1747881"/>
            <a:ext cx="2415533" cy="1678367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6250717" y="1460905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824707"/>
            <a:ext cx="8572500" cy="1398845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某公园的人工湖边上有一座假山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假山顶上有一座高为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米的建筑物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数学小组为了测量假山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的高度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在公园找了一块水平地面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处测得建筑物底部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点的仰角为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30°,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沿水平方向前进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米到达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测得建筑物顶部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点的仰角为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45°,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在同一平面内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求假山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的高度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结果保留根号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>
            <a:spLocks noChangeAspect="1"/>
          </p:cNvSpPr>
          <p:nvPr/>
        </p:nvSpPr>
        <p:spPr>
          <a:xfrm>
            <a:off x="285750" y="2172655"/>
            <a:ext cx="8572500" cy="139884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设假山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的高度为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CE=x+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8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r>
              <a:rPr lang="en-US" altLang="zh-CN" sz="1800" dirty="0" err="1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BCE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因为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CBE=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45°,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BE=CE=x+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AE=AB+BE=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+x.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8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r>
              <a:rPr lang="en-US" altLang="zh-CN" sz="1800" dirty="0" err="1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ADE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因为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DAE=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30°,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DE=x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364578" y="3524204"/>
          <a:ext cx="6620074" cy="100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文档" r:id="rId3" imgW="3839210" imgH="583565" progId="Word.Document.12">
                  <p:embed/>
                </p:oleObj>
              </mc:Choice>
              <mc:Fallback>
                <p:oleObj name="文档" r:id="rId3" imgW="3839210" imgH="583565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578" y="3524204"/>
                        <a:ext cx="6620074" cy="100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19ZKXSL95.EPS" descr="id:2147493709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5881444" y="1804615"/>
            <a:ext cx="2756090" cy="230541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285750" y="823033"/>
            <a:ext cx="8572500" cy="173412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教材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P20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第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题变式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汛期即将来临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为保证市民的生命和财产安全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市政府决定对一段长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米且横断面为梯形的大坝用土石进行加固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加固前大坝背水坡坡面从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至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共有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级阶梯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平均每级阶梯高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厘米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斜坡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的坡度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加固后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坝顶宽度增加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米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斜坡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的坡度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 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问工程完工后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共需土石多少立方米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计算土石时忽略阶梯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结果保留根号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8" name="19ZKXSL96.EPS" descr="id:2147493716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1948216" y="2557160"/>
            <a:ext cx="4878254" cy="1634285"/>
          </a:xfrm>
          <a:prstGeom prst="rect">
            <a:avLst/>
          </a:prstGeom>
        </p:spPr>
      </p:pic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-1479988" y="1846810"/>
          <a:ext cx="8481845" cy="341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文档" r:id="rId4" imgW="4918075" imgH="199390" progId="Word.Document.12">
                  <p:embed/>
                </p:oleObj>
              </mc:Choice>
              <mc:Fallback>
                <p:oleObj name="文档" r:id="rId4" imgW="4918075" imgH="199390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479988" y="1846810"/>
                        <a:ext cx="8481845" cy="3419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839149"/>
            <a:ext cx="8572500" cy="206364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则四边形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EGHA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是矩形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EG=AH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GH=AE=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米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因为斜坡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的坡度</a:t>
            </a:r>
            <a:r>
              <a:rPr lang="en-US" altLang="zh-CN" sz="18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AH=BH=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9(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米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BG=BH-HG=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7(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米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340931" y="2871004"/>
          <a:ext cx="6620074" cy="15381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文档" r:id="rId3" imgW="3839210" imgH="892810" progId="Word.Document.12">
                  <p:embed/>
                </p:oleObj>
              </mc:Choice>
              <mc:Fallback>
                <p:oleObj name="文档" r:id="rId3" imgW="3839210" imgH="892810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931" y="2871004"/>
                        <a:ext cx="6620074" cy="15381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314" y="1002060"/>
            <a:ext cx="6926812" cy="3118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0872" y="1126671"/>
            <a:ext cx="4923064" cy="3312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285750" y="725483"/>
            <a:ext cx="8572500" cy="405803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方向角问题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一艘轮船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位于灯塔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的南偏东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37°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方向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且距离灯塔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海里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它沿正北方向航行一段时间后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到达位于灯塔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的正东方向上的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处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这时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处与灯塔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的距离可以表示为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A.50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海里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B.50sin 37°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海里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C.50cos 37°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海里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D.50tan 37°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海里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4" name="19ZKXSL90.EPS" descr="id:2147493625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3383592" y="1922572"/>
            <a:ext cx="1527367" cy="2077219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15714" y="1779084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864786"/>
            <a:ext cx="8572500" cy="10664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某社会实践活动小组实地测量两岸互相平行的一段河的宽度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在河的南岸点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处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测得河的北岸点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在其北偏东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45°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方向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然后向西走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米到达点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测得点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的北偏东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60°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方向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则这一段河的宽度为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5" name="19ZKXSL91.EPS" descr="id:2147493632;FounderCES"/>
          <p:cNvPicPr/>
          <p:nvPr/>
        </p:nvPicPr>
        <p:blipFill>
          <a:blip r:embed="rId4" cstate="email"/>
          <a:stretch>
            <a:fillRect/>
          </a:stretch>
        </p:blipFill>
        <p:spPr>
          <a:xfrm>
            <a:off x="2756444" y="1899444"/>
            <a:ext cx="3037383" cy="1799168"/>
          </a:xfrm>
          <a:prstGeom prst="rect">
            <a:avLst/>
          </a:prstGeom>
        </p:spPr>
      </p:pic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376405" y="3710441"/>
          <a:ext cx="8481845" cy="684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文档" r:id="rId5" imgW="4918075" imgH="397510" progId="Word.Document.12">
                  <p:embed/>
                </p:oleObj>
              </mc:Choice>
              <mc:Fallback>
                <p:oleObj name="文档" r:id="rId5" imgW="4918075" imgH="397510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405" y="3710441"/>
                        <a:ext cx="8481845" cy="6845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/>
          <p:nvPr/>
        </p:nvSpPr>
        <p:spPr>
          <a:xfrm>
            <a:off x="4137028" y="1607152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285750" y="881813"/>
            <a:ext cx="8572500" cy="339323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周末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小明一家去东昌湖划船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当船划到湖中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点处时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湖边的路灯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位于点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的北偏西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64°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方向上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路灯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位于点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的北偏东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44°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方向上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已知每两个路灯之间的距离是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米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求此时小明一家离岸边的距离是多少米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结果精确到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米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参考数据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:sin 64°≈0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9,</a:t>
            </a: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64°≈0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4,tan 64°≈2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1,sin 44°≈0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7,cos 44°≈0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7,tan 44°≈1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0)</a:t>
            </a: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设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CD=x.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8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r>
              <a:rPr lang="en-US" altLang="zh-CN" sz="1800" dirty="0" err="1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ACD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AD=</a:t>
            </a:r>
            <a:r>
              <a:rPr lang="en-US" altLang="zh-CN" sz="18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altLang="zh-CN" sz="18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·tan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64°≈2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8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r>
              <a:rPr lang="en-US" altLang="zh-CN" sz="1800" dirty="0" err="1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BCD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BD=</a:t>
            </a:r>
            <a:r>
              <a:rPr lang="en-US" altLang="zh-CN" sz="18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altLang="zh-CN" sz="18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·tan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44°≈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由题知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AB=AD+BD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即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x+x=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解得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≈32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答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此时小明一家离岸边的距离约是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米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8" name="19ZKXSL92.EPS" descr="id:2147493639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5703233" y="2375805"/>
            <a:ext cx="2368712" cy="153057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8ZKXSJ41.EPS" descr="id:2147493653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3108273" y="2381853"/>
            <a:ext cx="2402332" cy="1671257"/>
          </a:xfrm>
          <a:prstGeom prst="rect">
            <a:avLst/>
          </a:prstGeom>
        </p:spPr>
      </p:pic>
      <p:sp>
        <p:nvSpPr>
          <p:cNvPr id="5" name="矩形 4"/>
          <p:cNvSpPr>
            <a:spLocks noChangeAspect="1"/>
          </p:cNvSpPr>
          <p:nvPr/>
        </p:nvSpPr>
        <p:spPr>
          <a:xfrm>
            <a:off x="285750" y="983008"/>
            <a:ext cx="8572500" cy="1731243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仰角、俯角问题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邵阳中考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如图所示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运载火箭从地面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处垂直向上发射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当火箭到达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从位于地面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处的雷达测得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的距离是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km,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仰角是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30°,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秒后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火箭到达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此时仰角是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45°,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则火箭在这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秒中上升的高度是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km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保留准确值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18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3762047" y="1984216"/>
          <a:ext cx="6620074" cy="30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文档" r:id="rId4" imgW="3839210" imgH="176530" progId="Word.Document.12">
                  <p:embed/>
                </p:oleObj>
              </mc:Choice>
              <mc:Fallback>
                <p:oleObj name="文档" r:id="rId4" imgW="3839210" imgH="176530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2047" y="1984216"/>
                        <a:ext cx="6620074" cy="302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834546"/>
            <a:ext cx="8572500" cy="10664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【变式拓展】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在两座建筑物之间有一个高为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米的旗杆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点经过旗杆顶点恰好看到矮建筑物的墙角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且俯角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α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60°,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又从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点测得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点的俯角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β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若旗杆底部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的中点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则矮建筑物的高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6" name="18ZKXSJ140.EPS" descr="id:2147493660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3167412" y="1869205"/>
            <a:ext cx="2730468" cy="2399216"/>
          </a:xfrm>
          <a:prstGeom prst="rect">
            <a:avLst/>
          </a:prstGeom>
        </p:spPr>
      </p:pic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414841" y="4276489"/>
          <a:ext cx="8481845" cy="341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文档" r:id="rId4" imgW="4918075" imgH="199390" progId="Word.Document.12">
                  <p:embed/>
                </p:oleObj>
              </mc:Choice>
              <mc:Fallback>
                <p:oleObj name="文档" r:id="rId4" imgW="4918075" imgH="199390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841" y="4276489"/>
                        <a:ext cx="8481845" cy="3419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/>
          <p:nvPr/>
        </p:nvSpPr>
        <p:spPr>
          <a:xfrm>
            <a:off x="4532646" y="1530332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spect="1"/>
          </p:cNvSpPr>
          <p:nvPr/>
        </p:nvSpPr>
        <p:spPr>
          <a:xfrm>
            <a:off x="285750" y="681250"/>
            <a:ext cx="8572500" cy="10664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某遥控无人机从离水平地面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米高的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点出发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米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沿俯角为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30°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的直线飞行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1400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米到达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然后再沿俯角为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60°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的方向降落到地面上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求这架无人机飞行的水平距离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348221" y="1732046"/>
          <a:ext cx="6620074" cy="3101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文档" r:id="rId3" imgW="3839210" imgH="1799590" progId="Word.Document.12">
                  <p:embed/>
                </p:oleObj>
              </mc:Choice>
              <mc:Fallback>
                <p:oleObj name="文档" r:id="rId3" imgW="3839210" imgH="1799590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221" y="1732046"/>
                        <a:ext cx="6620074" cy="31012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19ZKXSL93.EPS" descr="id:2147493667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5554295" y="2646031"/>
            <a:ext cx="3417584" cy="100208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841137"/>
            <a:ext cx="8572500" cy="10664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坡度、坡角问题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传送带和地面所成斜坡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的坡度为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物体沿传送带上升到点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距离地面的高度为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米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那么斜坡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的长度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403992" y="3609604"/>
          <a:ext cx="6620074" cy="641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文档" r:id="rId3" imgW="3839210" imgH="373380" progId="Word.Document.12">
                  <p:embed/>
                </p:oleObj>
              </mc:Choice>
              <mc:Fallback>
                <p:oleObj name="文档" r:id="rId3" imgW="3839210" imgH="373380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992" y="3609604"/>
                        <a:ext cx="6620074" cy="6412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19ZKXSL94.EPS" descr="id:2147493681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2952880" y="1852148"/>
            <a:ext cx="2194562" cy="1710216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816808" y="1539454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285751" y="877019"/>
          <a:ext cx="8481845" cy="34213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文档" r:id="rId3" imgW="4918075" imgH="1984375" progId="Word.Document.12">
                  <p:embed/>
                </p:oleObj>
              </mc:Choice>
              <mc:Fallback>
                <p:oleObj name="文档" r:id="rId3" imgW="4918075" imgH="1984375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1" y="877019"/>
                        <a:ext cx="8481845" cy="34213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524287" y="1941812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775</Words>
  <Application>Microsoft Office PowerPoint</Application>
  <PresentationFormat>全屏显示(16:9)</PresentationFormat>
  <Paragraphs>49</Paragraphs>
  <Slides>15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30" baseType="lpstr">
      <vt:lpstr>Adobe 黑体 Std R</vt:lpstr>
      <vt:lpstr>NEU-BZ-S92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Calibri Light</vt:lpstr>
      <vt:lpstr>Cambria Math</vt:lpstr>
      <vt:lpstr>Microsoft Yi Baiti</vt:lpstr>
      <vt:lpstr>Times New Roman</vt:lpstr>
      <vt:lpstr>WWW.2PPT.COM
</vt:lpstr>
      <vt:lpstr>文档</vt:lpstr>
      <vt:lpstr>三角函数的应用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2018-10-20T02:37:00Z</dcterms:created>
  <dcterms:modified xsi:type="dcterms:W3CDTF">2023-01-17T00:27:34Z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48B304468CA74D879C3AAFD60A846A04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