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17"/>
  </p:notesMasterIdLst>
  <p:handoutMasterIdLst>
    <p:handoutMasterId r:id="rId18"/>
  </p:handoutMasterIdLst>
  <p:sldIdLst>
    <p:sldId id="478" r:id="rId3"/>
    <p:sldId id="479" r:id="rId4"/>
    <p:sldId id="480" r:id="rId5"/>
    <p:sldId id="481" r:id="rId6"/>
    <p:sldId id="482" r:id="rId7"/>
    <p:sldId id="483" r:id="rId8"/>
    <p:sldId id="485" r:id="rId9"/>
    <p:sldId id="486" r:id="rId10"/>
    <p:sldId id="489" r:id="rId11"/>
    <p:sldId id="490" r:id="rId12"/>
    <p:sldId id="491" r:id="rId13"/>
    <p:sldId id="492" r:id="rId14"/>
    <p:sldId id="494" r:id="rId15"/>
    <p:sldId id="495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99"/>
    <a:srgbClr val="FFFF99"/>
    <a:srgbClr val="FFFFCC"/>
    <a:srgbClr val="000000"/>
    <a:srgbClr val="E38C01"/>
    <a:srgbClr val="FFFAEC"/>
    <a:srgbClr val="F5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118" autoAdjust="0"/>
  </p:normalViewPr>
  <p:slideViewPr>
    <p:cSldViewPr>
      <p:cViewPr>
        <p:scale>
          <a:sx n="100" d="100"/>
          <a:sy n="100" d="100"/>
        </p:scale>
        <p:origin x="-126" y="-264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A8789201-3248-43A4-9E6C-BF65C075928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8CB3B3C-B7A7-46C7-B814-E969D411F51C}" type="slidenum">
              <a:rPr lang="en-US" altLang="zh-CN">
                <a:solidFill>
                  <a:srgbClr val="000000"/>
                </a:solidFill>
              </a:r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E2EF1B-677C-4B33-8BAF-11005E01AE99}" type="slidenum">
              <a:rPr lang="en-US" altLang="zh-CN">
                <a:solidFill>
                  <a:srgbClr val="000000"/>
                </a:solidFill>
              </a:r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8B23759-5A61-4409-9706-A7C6A8EB3140}" type="slidenum">
              <a:rPr lang="en-US" altLang="zh-CN">
                <a:solidFill>
                  <a:srgbClr val="000000"/>
                </a:solidFill>
              </a:r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3FCE89-B99F-48BF-9518-47D1271C7A00}" type="slidenum">
              <a:rPr lang="en-US" altLang="zh-CN">
                <a:solidFill>
                  <a:srgbClr val="000000"/>
                </a:solidFill>
              </a:r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C126E43-C090-460C-B2FD-8A1A127F259A}" type="slidenum">
              <a:rPr lang="en-US" altLang="zh-CN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23200DA-F7D2-47CC-A811-5B40AEEA3ED2}" type="slidenum">
              <a:rPr lang="en-US" altLang="zh-CN">
                <a:solidFill>
                  <a:srgbClr val="000000"/>
                </a:solidFill>
              </a:r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C62EEA-C6F0-4B97-A9D3-9EF26A784604}" type="slidenum">
              <a:rPr lang="en-US" altLang="zh-CN">
                <a:solidFill>
                  <a:srgbClr val="000000"/>
                </a:solidFill>
              </a:r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DAABF70-4FA9-457E-BD7F-43A92BE6D9B8}" type="slidenum">
              <a:rPr lang="en-US" altLang="zh-CN">
                <a:solidFill>
                  <a:srgbClr val="000000"/>
                </a:solidFill>
              </a:r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52717C-DAAD-48F6-867D-B4765C5AC57B}" type="slidenum">
              <a:rPr lang="en-US" altLang="zh-CN">
                <a:solidFill>
                  <a:srgbClr val="000000"/>
                </a:solidFill>
              </a:r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20B0167-AB96-4C88-826F-993B16B53E32}" type="slidenum">
              <a:rPr lang="en-US" altLang="zh-CN">
                <a:solidFill>
                  <a:srgbClr val="000000"/>
                </a:solidFill>
              </a:r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12256C-CEB3-4DFB-8A2C-839540A92EF8}" type="slidenum">
              <a:rPr lang="en-US" altLang="zh-CN">
                <a:solidFill>
                  <a:srgbClr val="000000"/>
                </a:solidFill>
              </a:r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A2D8120-1984-4339-B7AB-7F562E788F1C}" type="slidenum">
              <a:rPr lang="en-US" altLang="zh-CN">
                <a:solidFill>
                  <a:srgbClr val="000000"/>
                </a:solidFill>
              </a:r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CC9641-E4A9-49F0-BCD5-2C336FF326DE}" type="slidenum">
              <a:rPr lang="en-US" altLang="zh-CN">
                <a:solidFill>
                  <a:srgbClr val="000000"/>
                </a:solidFill>
              </a:r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4023354" y="1600248"/>
            <a:ext cx="51054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179D-5479-4925-8453-0A63719E6A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4023354" y="1600248"/>
            <a:ext cx="51054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76D57-BF21-43FC-B803-A4DAC203EB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0C287-23D4-4500-BE11-8ADC004E09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CF3C-A865-4DC3-9629-20DF8E3A19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640EA-0A90-4D54-BC9A-BFFC681B34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20E38-A567-463E-9144-1F22DE766BA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BF816-17FC-42E4-A0EC-F15C6F8222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20000"/>
              </a:spcBef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20000"/>
              </a:spcBef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20000"/>
              </a:spcBef>
              <a:defRPr sz="1400"/>
            </a:lvl1pPr>
          </a:lstStyle>
          <a:p>
            <a:fld id="{EEB4179D-5479-4925-8453-0A63719E6AE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20000"/>
              </a:spcBef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20000"/>
              </a:spcBef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20000"/>
              </a:spcBef>
              <a:defRPr sz="1400"/>
            </a:lvl1pPr>
          </a:lstStyle>
          <a:p>
            <a:fld id="{6C429191-46A8-41EB-832D-D99BDE3EB11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Users\Administrator\Desktop\&#20864;&#25945;&#29256;\Lesson48%20&#20248;&#25945;&#31934;&#21697;&#35838;&#20214;\L48.mp3" TargetMode="External"/><Relationship Id="rId1" Type="http://schemas.microsoft.com/office/2007/relationships/media" Target="file:///C:\Users\Administrator\Desktop\&#20864;&#25945;&#29256;\Lesson48%20&#20248;&#25945;&#31934;&#21697;&#35838;&#20214;\L48.mp3" TargetMode="Externa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1"/>
          <p:cNvSpPr txBox="1"/>
          <p:nvPr/>
        </p:nvSpPr>
        <p:spPr bwMode="auto">
          <a:xfrm>
            <a:off x="2057466" y="4724366"/>
            <a:ext cx="7086534" cy="83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algn="ctr">
              <a:buFontTx/>
              <a:buNone/>
              <a:defRPr/>
            </a:pPr>
            <a:r>
              <a:rPr lang="en-US" altLang="zh-CN" kern="0" dirty="0">
                <a:solidFill>
                  <a:srgbClr val="FF0000"/>
                </a:solidFill>
                <a:latin typeface="+mn-lt"/>
              </a:rPr>
              <a:t>Lesson 48: English-Speaking Countries</a:t>
            </a:r>
          </a:p>
        </p:txBody>
      </p:sp>
      <p:sp>
        <p:nvSpPr>
          <p:cNvPr id="8" name="文本占位符 1"/>
          <p:cNvSpPr txBox="1"/>
          <p:nvPr/>
        </p:nvSpPr>
        <p:spPr bwMode="auto">
          <a:xfrm>
            <a:off x="3200400" y="2819400"/>
            <a:ext cx="57912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zh-CN" sz="3600" kern="0" dirty="0">
                <a:solidFill>
                  <a:schemeClr val="bg1"/>
                </a:solidFill>
                <a:latin typeface="+mn-lt"/>
              </a:rPr>
              <a:t>Unit </a:t>
            </a:r>
            <a:r>
              <a:rPr lang="en-US" altLang="zh-CN" sz="3600" kern="0" dirty="0" smtClean="0">
                <a:solidFill>
                  <a:schemeClr val="bg1"/>
                </a:solidFill>
                <a:latin typeface="+mn-lt"/>
              </a:rPr>
              <a:t>8    </a:t>
            </a:r>
            <a:r>
              <a:rPr lang="en-US" altLang="zh-CN" sz="3600" kern="0" dirty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zh-CN" sz="3600" kern="0" dirty="0">
                <a:solidFill>
                  <a:schemeClr val="bg1"/>
                </a:solidFill>
                <a:latin typeface="+mn-lt"/>
              </a:rPr>
            </a:br>
            <a:r>
              <a:rPr lang="en-US" altLang="zh-CN" sz="3600" kern="0" dirty="0">
                <a:solidFill>
                  <a:schemeClr val="bg1"/>
                </a:solidFill>
                <a:latin typeface="+mn-lt"/>
              </a:rPr>
              <a:t>Countries around the World</a:t>
            </a:r>
          </a:p>
        </p:txBody>
      </p:sp>
      <p:sp>
        <p:nvSpPr>
          <p:cNvPr id="10" name="文本占位符 1"/>
          <p:cNvSpPr txBox="1"/>
          <p:nvPr/>
        </p:nvSpPr>
        <p:spPr bwMode="auto">
          <a:xfrm>
            <a:off x="3962400" y="2057400"/>
            <a:ext cx="4724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</a:rPr>
              <a:t>初中</a:t>
            </a:r>
            <a:r>
              <a:rPr lang="zh-CN" altLang="en-US" kern="0" dirty="0" smtClean="0">
                <a:solidFill>
                  <a:schemeClr val="bg1"/>
                </a:solidFill>
                <a:latin typeface="+mn-lt"/>
              </a:rPr>
              <a:t>英语冀教版七年级</a:t>
            </a:r>
            <a:endParaRPr lang="zh-CN" altLang="en-US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3493" y="594353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 txBox="1"/>
          <p:nvPr/>
        </p:nvSpPr>
        <p:spPr bwMode="auto">
          <a:xfrm>
            <a:off x="1371600" y="304800"/>
            <a:ext cx="7467600" cy="53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kern="0" dirty="0" smtClean="0">
                <a:solidFill>
                  <a:srgbClr val="FFFF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Write the correct countries in the blanks.</a:t>
            </a:r>
            <a:endParaRPr lang="en-US" altLang="zh-CN" kern="0" dirty="0">
              <a:solidFill>
                <a:srgbClr val="FFFF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52500" y="1447800"/>
            <a:ext cx="72390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charset="0"/>
              </a:rPr>
              <a:t>It is south of China. People there speak Chinese and English.              S_________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charset="0"/>
              </a:rPr>
              <a:t>It has many beautiful beaches. Kangaroos are from this country.      A_________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charset="0"/>
              </a:rPr>
              <a:t>It is southeast of Australia. People there speak English.                     N__________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charset="0"/>
              </a:rPr>
              <a:t>It is north of the U.S. and its capital is Ottawa.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charset="0"/>
              </a:rPr>
              <a:t>                                         C___________</a:t>
            </a:r>
          </a:p>
        </p:txBody>
      </p:sp>
      <p:cxnSp>
        <p:nvCxnSpPr>
          <p:cNvPr id="41988" name="直接箭头连接符 2"/>
          <p:cNvCxnSpPr>
            <a:cxnSpLocks noChangeShapeType="1"/>
          </p:cNvCxnSpPr>
          <p:nvPr/>
        </p:nvCxnSpPr>
        <p:spPr bwMode="auto">
          <a:xfrm>
            <a:off x="3810000" y="2438400"/>
            <a:ext cx="457200" cy="0"/>
          </a:xfrm>
          <a:prstGeom prst="straightConnector1">
            <a:avLst/>
          </a:prstGeom>
          <a:noFill/>
          <a:ln w="38100" algn="ctr">
            <a:solidFill>
              <a:srgbClr val="CC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9" name="直接箭头连接符 17"/>
          <p:cNvCxnSpPr>
            <a:cxnSpLocks noChangeShapeType="1"/>
          </p:cNvCxnSpPr>
          <p:nvPr/>
        </p:nvCxnSpPr>
        <p:spPr bwMode="auto">
          <a:xfrm>
            <a:off x="3886200" y="3657600"/>
            <a:ext cx="457200" cy="0"/>
          </a:xfrm>
          <a:prstGeom prst="straightConnector1">
            <a:avLst/>
          </a:prstGeom>
          <a:noFill/>
          <a:ln w="38100" algn="ctr">
            <a:solidFill>
              <a:srgbClr val="CC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0" name="直接箭头连接符 21"/>
          <p:cNvCxnSpPr>
            <a:cxnSpLocks noChangeShapeType="1"/>
          </p:cNvCxnSpPr>
          <p:nvPr/>
        </p:nvCxnSpPr>
        <p:spPr bwMode="auto">
          <a:xfrm>
            <a:off x="3886200" y="4800600"/>
            <a:ext cx="457200" cy="0"/>
          </a:xfrm>
          <a:prstGeom prst="straightConnector1">
            <a:avLst/>
          </a:prstGeom>
          <a:noFill/>
          <a:ln w="38100" algn="ctr">
            <a:solidFill>
              <a:srgbClr val="CC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1" name="直接箭头连接符 22"/>
          <p:cNvCxnSpPr>
            <a:cxnSpLocks noChangeShapeType="1"/>
          </p:cNvCxnSpPr>
          <p:nvPr/>
        </p:nvCxnSpPr>
        <p:spPr bwMode="auto">
          <a:xfrm>
            <a:off x="3940175" y="6019800"/>
            <a:ext cx="457200" cy="0"/>
          </a:xfrm>
          <a:prstGeom prst="straightConnector1">
            <a:avLst/>
          </a:prstGeom>
          <a:noFill/>
          <a:ln w="38100" algn="ctr">
            <a:solidFill>
              <a:srgbClr val="CC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535488" y="2133600"/>
            <a:ext cx="1636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 err="1" smtClean="0">
                <a:solidFill>
                  <a:srgbClr val="FF0000"/>
                </a:solidFill>
                <a:latin typeface="+mn-lt"/>
              </a:rPr>
              <a:t>ingapore</a:t>
            </a:r>
            <a:endParaRPr lang="en-US" altLang="zh-CN" sz="2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535488" y="3352800"/>
            <a:ext cx="1712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 err="1" smtClean="0">
                <a:solidFill>
                  <a:srgbClr val="FF0000"/>
                </a:solidFill>
                <a:latin typeface="+mn-lt"/>
              </a:rPr>
              <a:t>ustralia</a:t>
            </a:r>
            <a:endParaRPr lang="en-US" altLang="zh-CN" sz="2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535488" y="4495800"/>
            <a:ext cx="2162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 err="1" smtClean="0">
                <a:solidFill>
                  <a:srgbClr val="FF0000"/>
                </a:solidFill>
                <a:latin typeface="+mn-lt"/>
              </a:rPr>
              <a:t>ew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  Zealand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611688" y="5715000"/>
            <a:ext cx="128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smtClean="0">
                <a:solidFill>
                  <a:srgbClr val="FF0000"/>
                </a:solidFill>
                <a:latin typeface="+mn-lt"/>
              </a:rPr>
              <a:t>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"/>
          <p:cNvSpPr txBox="1"/>
          <p:nvPr/>
        </p:nvSpPr>
        <p:spPr bwMode="auto">
          <a:xfrm>
            <a:off x="1371600" y="228600"/>
            <a:ext cx="457200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Language points</a:t>
            </a:r>
            <a:endParaRPr lang="en-US" altLang="zh-CN" sz="4000" kern="0" dirty="0">
              <a:solidFill>
                <a:srgbClr val="FFFF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71600" y="1173163"/>
            <a:ext cx="6410325" cy="1236662"/>
          </a:xfrm>
          <a:prstGeom prst="roundRect">
            <a:avLst/>
          </a:prstGeom>
          <a:solidFill>
            <a:srgbClr val="FFCC9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26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charset="0"/>
              </a:rPr>
              <a:t>1. People speak English as their first language in many countries.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charset="0"/>
              </a:rPr>
              <a:t>在许多国家人们把英语作为他们的第一语言。</a:t>
            </a:r>
          </a:p>
        </p:txBody>
      </p:sp>
      <p:sp>
        <p:nvSpPr>
          <p:cNvPr id="7" name="矩形 6"/>
          <p:cNvSpPr/>
          <p:nvPr/>
        </p:nvSpPr>
        <p:spPr>
          <a:xfrm>
            <a:off x="1638300" y="3036888"/>
            <a:ext cx="61356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as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在此处用作介词，意为“作为，当做”。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例：</a:t>
            </a:r>
            <a:endParaRPr lang="en-US" altLang="zh-CN" sz="2400" kern="1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She works as a teacher.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We speak Chinese as our first language .</a:t>
            </a:r>
          </a:p>
        </p:txBody>
      </p:sp>
      <p:grpSp>
        <p:nvGrpSpPr>
          <p:cNvPr id="44037" name="组合 12"/>
          <p:cNvGrpSpPr/>
          <p:nvPr/>
        </p:nvGrpSpPr>
        <p:grpSpPr bwMode="auto">
          <a:xfrm>
            <a:off x="1371600" y="2057400"/>
            <a:ext cx="6410325" cy="4191000"/>
            <a:chOff x="1158733" y="1126619"/>
            <a:chExt cx="6918375" cy="4192068"/>
          </a:xfrm>
        </p:grpSpPr>
        <p:sp>
          <p:nvSpPr>
            <p:cNvPr id="13" name="燕尾形 12"/>
            <p:cNvSpPr/>
            <p:nvPr/>
          </p:nvSpPr>
          <p:spPr>
            <a:xfrm>
              <a:off x="1218700" y="5166248"/>
              <a:ext cx="3173064" cy="152439"/>
            </a:xfrm>
            <a:prstGeom prst="chevron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48000">
                  <a:srgbClr val="4172AD"/>
                </a:gs>
                <a:gs pos="51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34440">
                <a:defRPr/>
              </a:pPr>
              <a:endParaRPr lang="zh-CN" altLang="en-US" sz="2600">
                <a:solidFill>
                  <a:srgbClr val="000000"/>
                </a:solidFill>
              </a:endParaRPr>
            </a:p>
          </p:txBody>
        </p:sp>
        <p:cxnSp>
          <p:nvCxnSpPr>
            <p:cNvPr id="44039" name="直接连接符 16"/>
            <p:cNvCxnSpPr>
              <a:cxnSpLocks noChangeShapeType="1"/>
            </p:cNvCxnSpPr>
            <p:nvPr/>
          </p:nvCxnSpPr>
          <p:spPr bwMode="auto">
            <a:xfrm flipH="1">
              <a:off x="1158733" y="1681206"/>
              <a:ext cx="3097213" cy="0"/>
            </a:xfrm>
            <a:prstGeom prst="line">
              <a:avLst/>
            </a:prstGeom>
            <a:noFill/>
            <a:ln w="38100">
              <a:solidFill>
                <a:srgbClr val="E38C01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0" name="直接连接符 19"/>
            <p:cNvCxnSpPr>
              <a:cxnSpLocks noChangeShapeType="1"/>
            </p:cNvCxnSpPr>
            <p:nvPr/>
          </p:nvCxnSpPr>
          <p:spPr bwMode="auto">
            <a:xfrm>
              <a:off x="1158733" y="1825669"/>
              <a:ext cx="0" cy="3412012"/>
            </a:xfrm>
            <a:prstGeom prst="line">
              <a:avLst/>
            </a:prstGeom>
            <a:noFill/>
            <a:ln w="38100" algn="ctr">
              <a:solidFill>
                <a:srgbClr val="FC6204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41" name="燕尾形 8"/>
            <p:cNvSpPr>
              <a:spLocks noChangeArrowheads="1"/>
            </p:cNvSpPr>
            <p:nvPr/>
          </p:nvSpPr>
          <p:spPr bwMode="auto">
            <a:xfrm flipV="1">
              <a:off x="4399962" y="5166243"/>
              <a:ext cx="3676444" cy="152442"/>
            </a:xfrm>
            <a:prstGeom prst="chevron">
              <a:avLst>
                <a:gd name="adj" fmla="val 77710"/>
              </a:avLst>
            </a:prstGeom>
            <a:gradFill rotWithShape="1">
              <a:gsLst>
                <a:gs pos="0">
                  <a:srgbClr val="F79646"/>
                </a:gs>
                <a:gs pos="48000">
                  <a:srgbClr val="F79646"/>
                </a:gs>
                <a:gs pos="52000">
                  <a:srgbClr val="E46C0A"/>
                </a:gs>
                <a:gs pos="100000">
                  <a:srgbClr val="E46C0A"/>
                </a:gs>
              </a:gsLst>
              <a:lin ang="5400000"/>
            </a:gra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defTabSz="1233805"/>
              <a:endParaRPr lang="zh-CN" altLang="en-US" sz="260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cxnSp>
          <p:nvCxnSpPr>
            <p:cNvPr id="44042" name="直接连接符 21"/>
            <p:cNvCxnSpPr>
              <a:cxnSpLocks noChangeShapeType="1"/>
            </p:cNvCxnSpPr>
            <p:nvPr/>
          </p:nvCxnSpPr>
          <p:spPr bwMode="auto">
            <a:xfrm flipH="1">
              <a:off x="4399962" y="1681206"/>
              <a:ext cx="3628025" cy="0"/>
            </a:xfrm>
            <a:prstGeom prst="line">
              <a:avLst/>
            </a:prstGeom>
            <a:noFill/>
            <a:ln w="38100">
              <a:solidFill>
                <a:srgbClr val="E38C01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3" name="直接连接符 22"/>
            <p:cNvCxnSpPr>
              <a:cxnSpLocks noChangeShapeType="1"/>
            </p:cNvCxnSpPr>
            <p:nvPr/>
          </p:nvCxnSpPr>
          <p:spPr bwMode="auto">
            <a:xfrm>
              <a:off x="8077108" y="1752644"/>
              <a:ext cx="0" cy="3485037"/>
            </a:xfrm>
            <a:prstGeom prst="line">
              <a:avLst/>
            </a:prstGeom>
            <a:noFill/>
            <a:ln w="38100" algn="ctr">
              <a:solidFill>
                <a:srgbClr val="FC6204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4044" name="Picture 3" descr="F:\Job\PPT模板\！PPT图片及版面资源\06-PPT精选插图\11-杂烩包\高画质精美透明PNG图标572张\png_icon_075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57824" y="1126619"/>
              <a:ext cx="990574" cy="98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47800" y="1223963"/>
            <a:ext cx="6324600" cy="1062037"/>
          </a:xfrm>
          <a:prstGeom prst="roundRect">
            <a:avLst/>
          </a:prstGeom>
          <a:solidFill>
            <a:srgbClr val="FFCC9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6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charset="0"/>
              </a:rPr>
              <a:t>2. Here is a list of eight of these countries.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charset="0"/>
              </a:rPr>
              <a:t>这是这些国家中的八个国家的列表。</a:t>
            </a:r>
          </a:p>
        </p:txBody>
      </p:sp>
      <p:sp>
        <p:nvSpPr>
          <p:cNvPr id="7" name="矩形 6"/>
          <p:cNvSpPr/>
          <p:nvPr/>
        </p:nvSpPr>
        <p:spPr>
          <a:xfrm>
            <a:off x="1778000" y="2959100"/>
            <a:ext cx="5537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a list of … 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“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 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一张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……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的列表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/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清单”。</a:t>
            </a:r>
            <a:endParaRPr lang="en-US" altLang="zh-CN" sz="2400" kern="1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例：</a:t>
            </a:r>
            <a:endParaRPr lang="en-US" altLang="zh-CN" sz="2400" kern="1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Please make a list of food.</a:t>
            </a:r>
          </a:p>
        </p:txBody>
      </p:sp>
      <p:grpSp>
        <p:nvGrpSpPr>
          <p:cNvPr id="46084" name="组合 12"/>
          <p:cNvGrpSpPr/>
          <p:nvPr/>
        </p:nvGrpSpPr>
        <p:grpSpPr bwMode="auto">
          <a:xfrm>
            <a:off x="1447800" y="2057400"/>
            <a:ext cx="6324600" cy="4191000"/>
            <a:chOff x="1158733" y="1126619"/>
            <a:chExt cx="6434104" cy="4192068"/>
          </a:xfrm>
        </p:grpSpPr>
        <p:sp>
          <p:nvSpPr>
            <p:cNvPr id="12" name="燕尾形 11"/>
            <p:cNvSpPr/>
            <p:nvPr/>
          </p:nvSpPr>
          <p:spPr>
            <a:xfrm>
              <a:off x="1218488" y="5166248"/>
              <a:ext cx="3175062" cy="152439"/>
            </a:xfrm>
            <a:prstGeom prst="chevron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48000">
                  <a:srgbClr val="4172AD"/>
                </a:gs>
                <a:gs pos="51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34440">
                <a:defRPr/>
              </a:pPr>
              <a:endParaRPr lang="zh-CN" altLang="en-US" sz="2600">
                <a:solidFill>
                  <a:srgbClr val="000000"/>
                </a:solidFill>
              </a:endParaRPr>
            </a:p>
          </p:txBody>
        </p:sp>
        <p:cxnSp>
          <p:nvCxnSpPr>
            <p:cNvPr id="46086" name="直接连接符 16"/>
            <p:cNvCxnSpPr>
              <a:cxnSpLocks noChangeShapeType="1"/>
            </p:cNvCxnSpPr>
            <p:nvPr/>
          </p:nvCxnSpPr>
          <p:spPr bwMode="auto">
            <a:xfrm flipH="1">
              <a:off x="1158733" y="1681206"/>
              <a:ext cx="3097213" cy="0"/>
            </a:xfrm>
            <a:prstGeom prst="line">
              <a:avLst/>
            </a:prstGeom>
            <a:noFill/>
            <a:ln w="38100">
              <a:solidFill>
                <a:srgbClr val="E38C01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7" name="直接连接符 19"/>
            <p:cNvCxnSpPr>
              <a:cxnSpLocks noChangeShapeType="1"/>
            </p:cNvCxnSpPr>
            <p:nvPr/>
          </p:nvCxnSpPr>
          <p:spPr bwMode="auto">
            <a:xfrm>
              <a:off x="1158733" y="1825669"/>
              <a:ext cx="0" cy="3412012"/>
            </a:xfrm>
            <a:prstGeom prst="line">
              <a:avLst/>
            </a:prstGeom>
            <a:noFill/>
            <a:ln w="38100" algn="ctr">
              <a:solidFill>
                <a:srgbClr val="FC6204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88" name="燕尾形 8"/>
            <p:cNvSpPr>
              <a:spLocks noChangeArrowheads="1"/>
            </p:cNvSpPr>
            <p:nvPr/>
          </p:nvSpPr>
          <p:spPr bwMode="auto">
            <a:xfrm flipV="1">
              <a:off x="4136410" y="5166242"/>
              <a:ext cx="3445730" cy="142875"/>
            </a:xfrm>
            <a:prstGeom prst="chevron">
              <a:avLst>
                <a:gd name="adj" fmla="val 77711"/>
              </a:avLst>
            </a:prstGeom>
            <a:gradFill rotWithShape="1">
              <a:gsLst>
                <a:gs pos="0">
                  <a:srgbClr val="F79646"/>
                </a:gs>
                <a:gs pos="48000">
                  <a:srgbClr val="F79646"/>
                </a:gs>
                <a:gs pos="52000">
                  <a:srgbClr val="E46C0A"/>
                </a:gs>
                <a:gs pos="100000">
                  <a:srgbClr val="E46C0A"/>
                </a:gs>
              </a:gsLst>
              <a:lin ang="5400000"/>
            </a:gra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defTabSz="1233805"/>
              <a:endParaRPr lang="zh-CN" altLang="en-US" sz="260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cxnSp>
          <p:nvCxnSpPr>
            <p:cNvPr id="46089" name="直接连接符 21"/>
            <p:cNvCxnSpPr>
              <a:cxnSpLocks noChangeShapeType="1"/>
            </p:cNvCxnSpPr>
            <p:nvPr/>
          </p:nvCxnSpPr>
          <p:spPr bwMode="auto">
            <a:xfrm flipH="1">
              <a:off x="4399963" y="1681206"/>
              <a:ext cx="3192873" cy="0"/>
            </a:xfrm>
            <a:prstGeom prst="line">
              <a:avLst/>
            </a:prstGeom>
            <a:noFill/>
            <a:ln w="38100">
              <a:solidFill>
                <a:srgbClr val="E38C01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0" name="直接连接符 22"/>
            <p:cNvCxnSpPr>
              <a:cxnSpLocks noChangeShapeType="1"/>
            </p:cNvCxnSpPr>
            <p:nvPr/>
          </p:nvCxnSpPr>
          <p:spPr bwMode="auto">
            <a:xfrm>
              <a:off x="7592837" y="1752644"/>
              <a:ext cx="0" cy="3485037"/>
            </a:xfrm>
            <a:prstGeom prst="line">
              <a:avLst/>
            </a:prstGeom>
            <a:noFill/>
            <a:ln w="38100" algn="ctr">
              <a:solidFill>
                <a:srgbClr val="FC6204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6091" name="Picture 3" descr="F:\Job\PPT模板\！PPT图片及版面资源\06-PPT精选插图\11-杂烩包\高画质精美透明PNG图标572张\png_icon_075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57824" y="1126619"/>
              <a:ext cx="990574" cy="98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"/>
          <p:cNvSpPr txBox="1"/>
          <p:nvPr/>
        </p:nvSpPr>
        <p:spPr bwMode="auto">
          <a:xfrm>
            <a:off x="1371600" y="2286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table.</a:t>
            </a:r>
            <a:endParaRPr lang="en-US" altLang="zh-CN"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196"/>
          <p:cNvGraphicFramePr/>
          <p:nvPr/>
        </p:nvGraphicFramePr>
        <p:xfrm>
          <a:off x="0" y="1371600"/>
          <a:ext cx="9144001" cy="5334001"/>
        </p:xfrm>
        <a:graphic>
          <a:graphicData uri="http://schemas.openxmlformats.org/drawingml/2006/table">
            <a:tbl>
              <a:tblPr/>
              <a:tblGrid>
                <a:gridCol w="137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Country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Language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Capital city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National flag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National Symbol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China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The U.S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The U.K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6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Australia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164"/>
          <p:cNvSpPr txBox="1">
            <a:spLocks noChangeArrowheads="1"/>
          </p:cNvSpPr>
          <p:nvPr/>
        </p:nvSpPr>
        <p:spPr bwMode="auto">
          <a:xfrm>
            <a:off x="1524000" y="2389188"/>
            <a:ext cx="1219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Chinese</a:t>
            </a:r>
          </a:p>
        </p:txBody>
      </p:sp>
      <p:sp>
        <p:nvSpPr>
          <p:cNvPr id="9" name="Text Box 165"/>
          <p:cNvSpPr txBox="1">
            <a:spLocks noChangeArrowheads="1"/>
          </p:cNvSpPr>
          <p:nvPr/>
        </p:nvSpPr>
        <p:spPr bwMode="auto">
          <a:xfrm>
            <a:off x="3044825" y="2341563"/>
            <a:ext cx="1322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Beijing</a:t>
            </a:r>
          </a:p>
        </p:txBody>
      </p:sp>
      <p:sp>
        <p:nvSpPr>
          <p:cNvPr id="10" name="Text Box 166"/>
          <p:cNvSpPr txBox="1">
            <a:spLocks noChangeArrowheads="1"/>
          </p:cNvSpPr>
          <p:nvPr/>
        </p:nvSpPr>
        <p:spPr bwMode="auto">
          <a:xfrm>
            <a:off x="4668838" y="2211388"/>
            <a:ext cx="2063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+mn-lt"/>
              </a:rPr>
              <a:t>It’s red. It has five yellow stars</a:t>
            </a:r>
          </a:p>
        </p:txBody>
      </p:sp>
      <p:sp>
        <p:nvSpPr>
          <p:cNvPr id="11" name="Text Box 168"/>
          <p:cNvSpPr txBox="1">
            <a:spLocks noChangeArrowheads="1"/>
          </p:cNvSpPr>
          <p:nvPr/>
        </p:nvSpPr>
        <p:spPr bwMode="auto">
          <a:xfrm>
            <a:off x="1403350" y="40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zh-CN" sz="180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 Box 169"/>
          <p:cNvSpPr txBox="1">
            <a:spLocks noChangeArrowheads="1"/>
          </p:cNvSpPr>
          <p:nvPr/>
        </p:nvSpPr>
        <p:spPr bwMode="auto">
          <a:xfrm>
            <a:off x="6907213" y="2314575"/>
            <a:ext cx="2409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The  Great Wall</a:t>
            </a:r>
          </a:p>
        </p:txBody>
      </p:sp>
      <p:sp>
        <p:nvSpPr>
          <p:cNvPr id="13" name="Text Box 170"/>
          <p:cNvSpPr txBox="1">
            <a:spLocks noChangeArrowheads="1"/>
          </p:cNvSpPr>
          <p:nvPr/>
        </p:nvSpPr>
        <p:spPr bwMode="auto">
          <a:xfrm>
            <a:off x="3175" y="3128963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Canada</a:t>
            </a:r>
          </a:p>
        </p:txBody>
      </p:sp>
      <p:sp>
        <p:nvSpPr>
          <p:cNvPr id="14" name="Text Box 171"/>
          <p:cNvSpPr txBox="1">
            <a:spLocks noChangeArrowheads="1"/>
          </p:cNvSpPr>
          <p:nvPr/>
        </p:nvSpPr>
        <p:spPr bwMode="auto">
          <a:xfrm>
            <a:off x="1349375" y="3054350"/>
            <a:ext cx="1800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English and French</a:t>
            </a:r>
          </a:p>
        </p:txBody>
      </p:sp>
      <p:sp>
        <p:nvSpPr>
          <p:cNvPr id="15" name="Text Box 172"/>
          <p:cNvSpPr txBox="1">
            <a:spLocks noChangeArrowheads="1"/>
          </p:cNvSpPr>
          <p:nvPr/>
        </p:nvSpPr>
        <p:spPr bwMode="auto">
          <a:xfrm>
            <a:off x="3048000" y="3173413"/>
            <a:ext cx="1285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Ottawa</a:t>
            </a:r>
          </a:p>
        </p:txBody>
      </p:sp>
      <p:sp>
        <p:nvSpPr>
          <p:cNvPr id="16" name="Text Box 173"/>
          <p:cNvSpPr txBox="1">
            <a:spLocks noChangeArrowheads="1"/>
          </p:cNvSpPr>
          <p:nvPr/>
        </p:nvSpPr>
        <p:spPr bwMode="auto">
          <a:xfrm>
            <a:off x="4608513" y="3054350"/>
            <a:ext cx="25542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+mn-lt"/>
              </a:rPr>
              <a:t>It is red and white.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+mn-lt"/>
              </a:rPr>
              <a:t>It has a red leaf</a:t>
            </a:r>
          </a:p>
        </p:txBody>
      </p:sp>
      <p:sp>
        <p:nvSpPr>
          <p:cNvPr id="17" name="Text Box 174"/>
          <p:cNvSpPr txBox="1">
            <a:spLocks noChangeArrowheads="1"/>
          </p:cNvSpPr>
          <p:nvPr/>
        </p:nvSpPr>
        <p:spPr bwMode="auto">
          <a:xfrm>
            <a:off x="6907213" y="3173413"/>
            <a:ext cx="1978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Niagara Falls</a:t>
            </a:r>
          </a:p>
        </p:txBody>
      </p:sp>
      <p:sp>
        <p:nvSpPr>
          <p:cNvPr id="18" name="Text Box 175"/>
          <p:cNvSpPr txBox="1">
            <a:spLocks noChangeArrowheads="1"/>
          </p:cNvSpPr>
          <p:nvPr/>
        </p:nvSpPr>
        <p:spPr bwMode="auto">
          <a:xfrm>
            <a:off x="1371600" y="4000500"/>
            <a:ext cx="1357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English</a:t>
            </a:r>
          </a:p>
        </p:txBody>
      </p:sp>
      <p:sp>
        <p:nvSpPr>
          <p:cNvPr id="19" name="Text Box 183"/>
          <p:cNvSpPr txBox="1">
            <a:spLocks noChangeArrowheads="1"/>
          </p:cNvSpPr>
          <p:nvPr/>
        </p:nvSpPr>
        <p:spPr bwMode="auto">
          <a:xfrm>
            <a:off x="2951163" y="3895725"/>
            <a:ext cx="187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Washington, D.C.</a:t>
            </a:r>
          </a:p>
        </p:txBody>
      </p:sp>
      <p:sp>
        <p:nvSpPr>
          <p:cNvPr id="20" name="Text Box 184"/>
          <p:cNvSpPr txBox="1">
            <a:spLocks noChangeArrowheads="1"/>
          </p:cNvSpPr>
          <p:nvPr/>
        </p:nvSpPr>
        <p:spPr bwMode="auto">
          <a:xfrm>
            <a:off x="4513263" y="3919538"/>
            <a:ext cx="2497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+mn-lt"/>
              </a:rPr>
              <a:t>It is red and blue.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+mn-lt"/>
              </a:rPr>
              <a:t>It has stars and stripes.</a:t>
            </a:r>
          </a:p>
        </p:txBody>
      </p:sp>
      <p:sp>
        <p:nvSpPr>
          <p:cNvPr id="21" name="Text Box 185"/>
          <p:cNvSpPr txBox="1">
            <a:spLocks noChangeArrowheads="1"/>
          </p:cNvSpPr>
          <p:nvPr/>
        </p:nvSpPr>
        <p:spPr bwMode="auto">
          <a:xfrm>
            <a:off x="6891338" y="3990975"/>
            <a:ext cx="2500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Statue of Liberty</a:t>
            </a:r>
          </a:p>
        </p:txBody>
      </p:sp>
      <p:sp>
        <p:nvSpPr>
          <p:cNvPr id="22" name="Text Box 186"/>
          <p:cNvSpPr txBox="1">
            <a:spLocks noChangeArrowheads="1"/>
          </p:cNvSpPr>
          <p:nvPr/>
        </p:nvSpPr>
        <p:spPr bwMode="auto">
          <a:xfrm>
            <a:off x="1371600" y="4868863"/>
            <a:ext cx="1285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English</a:t>
            </a:r>
          </a:p>
        </p:txBody>
      </p:sp>
      <p:sp>
        <p:nvSpPr>
          <p:cNvPr id="23" name="Text Box 187"/>
          <p:cNvSpPr txBox="1">
            <a:spLocks noChangeArrowheads="1"/>
          </p:cNvSpPr>
          <p:nvPr/>
        </p:nvSpPr>
        <p:spPr bwMode="auto">
          <a:xfrm>
            <a:off x="1371600" y="5807075"/>
            <a:ext cx="1428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English</a:t>
            </a:r>
          </a:p>
        </p:txBody>
      </p:sp>
      <p:sp>
        <p:nvSpPr>
          <p:cNvPr id="24" name="Text Box 188"/>
          <p:cNvSpPr txBox="1">
            <a:spLocks noChangeArrowheads="1"/>
          </p:cNvSpPr>
          <p:nvPr/>
        </p:nvSpPr>
        <p:spPr bwMode="auto">
          <a:xfrm>
            <a:off x="2944813" y="4862513"/>
            <a:ext cx="1063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London</a:t>
            </a:r>
          </a:p>
        </p:txBody>
      </p:sp>
      <p:sp>
        <p:nvSpPr>
          <p:cNvPr id="25" name="Text Box 190"/>
          <p:cNvSpPr txBox="1">
            <a:spLocks noChangeArrowheads="1"/>
          </p:cNvSpPr>
          <p:nvPr/>
        </p:nvSpPr>
        <p:spPr bwMode="auto">
          <a:xfrm>
            <a:off x="4608513" y="4876800"/>
            <a:ext cx="229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+mn-lt"/>
              </a:rPr>
              <a:t>It is red and blue.</a:t>
            </a:r>
          </a:p>
        </p:txBody>
      </p:sp>
      <p:sp>
        <p:nvSpPr>
          <p:cNvPr id="26" name="Text Box 191"/>
          <p:cNvSpPr txBox="1">
            <a:spLocks noChangeArrowheads="1"/>
          </p:cNvSpPr>
          <p:nvPr/>
        </p:nvSpPr>
        <p:spPr bwMode="auto">
          <a:xfrm>
            <a:off x="4633913" y="5807075"/>
            <a:ext cx="223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+mn-lt"/>
              </a:rPr>
              <a:t>It is red and blue.</a:t>
            </a:r>
          </a:p>
        </p:txBody>
      </p:sp>
      <p:sp>
        <p:nvSpPr>
          <p:cNvPr id="27" name="Text Box 192"/>
          <p:cNvSpPr txBox="1">
            <a:spLocks noChangeArrowheads="1"/>
          </p:cNvSpPr>
          <p:nvPr/>
        </p:nvSpPr>
        <p:spPr bwMode="auto">
          <a:xfrm>
            <a:off x="6961188" y="4878388"/>
            <a:ext cx="11509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Big Ben</a:t>
            </a:r>
          </a:p>
        </p:txBody>
      </p:sp>
      <p:sp>
        <p:nvSpPr>
          <p:cNvPr id="28" name="Text Box 193"/>
          <p:cNvSpPr txBox="1">
            <a:spLocks noChangeArrowheads="1"/>
          </p:cNvSpPr>
          <p:nvPr/>
        </p:nvSpPr>
        <p:spPr bwMode="auto">
          <a:xfrm>
            <a:off x="6872288" y="5691188"/>
            <a:ext cx="2444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The Sydney Opera House</a:t>
            </a:r>
          </a:p>
        </p:txBody>
      </p:sp>
      <p:sp>
        <p:nvSpPr>
          <p:cNvPr id="29" name="Text Box 194"/>
          <p:cNvSpPr txBox="1">
            <a:spLocks noChangeArrowheads="1"/>
          </p:cNvSpPr>
          <p:nvPr/>
        </p:nvSpPr>
        <p:spPr bwMode="auto">
          <a:xfrm>
            <a:off x="2900363" y="5807075"/>
            <a:ext cx="1214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+mn-lt"/>
              </a:rPr>
              <a:t>Canberra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4275" name="文本框 3"/>
          <p:cNvSpPr txBox="1">
            <a:spLocks noChangeArrowheads="1"/>
          </p:cNvSpPr>
          <p:nvPr/>
        </p:nvSpPr>
        <p:spPr bwMode="auto">
          <a:xfrm>
            <a:off x="1600200" y="2971800"/>
            <a:ext cx="601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08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What other English-speaking countries do you know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?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4"/>
          <p:cNvGrpSpPr/>
          <p:nvPr/>
        </p:nvGrpSpPr>
        <p:grpSpPr bwMode="auto">
          <a:xfrm>
            <a:off x="1104900" y="1447800"/>
            <a:ext cx="6781800" cy="4217988"/>
            <a:chOff x="-68939" y="1981471"/>
            <a:chExt cx="5691313" cy="6238025"/>
          </a:xfrm>
        </p:grpSpPr>
        <p:sp>
          <p:nvSpPr>
            <p:cNvPr id="4" name="对角圆角矩形 3"/>
            <p:cNvSpPr/>
            <p:nvPr/>
          </p:nvSpPr>
          <p:spPr>
            <a:xfrm>
              <a:off x="-68939" y="1981471"/>
              <a:ext cx="5563418" cy="6238025"/>
            </a:xfrm>
            <a:prstGeom prst="flowChartMagneticTape">
              <a:avLst/>
            </a:prstGeom>
            <a:solidFill>
              <a:srgbClr val="CCFFCC"/>
            </a:solidFill>
            <a:ln w="2540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ctr"/>
            <a:lstStyle/>
            <a:p>
              <a:pPr marL="107950" algn="r" eaLnBrk="1" hangingPunct="1">
                <a:lnSpc>
                  <a:spcPct val="150000"/>
                </a:lnSpc>
                <a:defRPr/>
              </a:pPr>
              <a:endParaRPr lang="en-US" altLang="zh-CN" sz="32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19461" name="矩形 2"/>
            <p:cNvSpPr>
              <a:spLocks noChangeArrowheads="1"/>
            </p:cNvSpPr>
            <p:nvPr/>
          </p:nvSpPr>
          <p:spPr bwMode="auto">
            <a:xfrm>
              <a:off x="-68939" y="2319349"/>
              <a:ext cx="5691313" cy="5312573"/>
            </a:xfrm>
            <a:prstGeom prst="flowChartMagneticTap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07950" algn="ctr" eaLnBrk="1" hangingPunct="1"/>
              <a:r>
                <a:rPr lang="en-US" altLang="zh-CN" sz="3200" dirty="0">
                  <a:latin typeface="Times New Roman" panose="02020603050405020304" charset="0"/>
                </a:rPr>
                <a:t>I want to travel around  China, Canada, the U.S. , the U.K. and Australia. </a:t>
              </a:r>
            </a:p>
            <a:p>
              <a:pPr marL="107950" algn="ctr" eaLnBrk="1" hangingPunct="1"/>
              <a:r>
                <a:rPr lang="en-US" altLang="zh-CN" sz="3200" dirty="0">
                  <a:latin typeface="Times New Roman" panose="02020603050405020304" charset="0"/>
                </a:rPr>
                <a:t>Can you introduce these countries to me?</a:t>
              </a:r>
            </a:p>
          </p:txBody>
        </p:sp>
      </p:grpSp>
      <p:sp>
        <p:nvSpPr>
          <p:cNvPr id="7" name="文本占位符 1"/>
          <p:cNvSpPr txBox="1"/>
          <p:nvPr/>
        </p:nvSpPr>
        <p:spPr bwMode="auto">
          <a:xfrm>
            <a:off x="1371600" y="204788"/>
            <a:ext cx="3124200" cy="7604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endParaRPr lang="zh-CN" altLang="en-US" sz="4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13000006159011287906512099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38" y="4365625"/>
            <a:ext cx="35861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1-1010111J3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1168" y="1528658"/>
            <a:ext cx="2819326" cy="198504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4900" y="1523851"/>
            <a:ext cx="2930244" cy="2111432"/>
          </a:xfrm>
          <a:prstGeom prst="roundRect">
            <a:avLst/>
          </a:prstGeom>
        </p:spPr>
      </p:pic>
      <p:pic>
        <p:nvPicPr>
          <p:cNvPr id="11" name="Picture 17" descr="u=3304183256,1295288267&amp;fm=2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1168" y="4280649"/>
            <a:ext cx="2819326" cy="176207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3203335" y="2649668"/>
            <a:ext cx="3059029" cy="2362138"/>
          </a:xfrm>
          <a:prstGeom prst="ellipse">
            <a:avLst/>
          </a:prstGeom>
          <a:solidFill>
            <a:srgbClr val="CCFFCC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marL="107950" algn="ctr" eaLnBrk="1" hangingPunct="1">
              <a:defRPr/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Canada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20078775625424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1676400"/>
            <a:ext cx="3048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1168" y="4343376"/>
            <a:ext cx="2971722" cy="2005308"/>
          </a:xfrm>
          <a:prstGeom prst="round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8694" y="1685139"/>
            <a:ext cx="2952732" cy="2135800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94" y="4267178"/>
            <a:ext cx="2952732" cy="2045382"/>
          </a:xfrm>
          <a:prstGeom prst="round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124238" y="2743218"/>
            <a:ext cx="3211348" cy="2371014"/>
          </a:xfrm>
          <a:prstGeom prst="ellipse">
            <a:avLst/>
          </a:prstGeom>
          <a:solidFill>
            <a:srgbClr val="CCFFCC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marL="107950" algn="ctr" eaLnBrk="1" hangingPunct="1">
              <a:defRPr/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the U.S.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951" y="1676446"/>
            <a:ext cx="2895524" cy="19573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yinggguoguoq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1752600"/>
            <a:ext cx="33528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lio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974" y="4240584"/>
            <a:ext cx="2982754" cy="1864222"/>
          </a:xfrm>
          <a:prstGeom prst="round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10750" y="4130420"/>
            <a:ext cx="2743128" cy="2084549"/>
          </a:xfrm>
          <a:prstGeom prst="round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124238" y="2743218"/>
            <a:ext cx="3211348" cy="2371014"/>
          </a:xfrm>
          <a:prstGeom prst="ellipse">
            <a:avLst/>
          </a:prstGeom>
          <a:solidFill>
            <a:srgbClr val="CCFFCC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marL="107950" algn="ctr" eaLnBrk="1" hangingPunct="1">
              <a:defRPr/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the U.K.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l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27688" y="1524000"/>
            <a:ext cx="32067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28262" y="4343376"/>
            <a:ext cx="2931132" cy="2124440"/>
          </a:xfrm>
          <a:prstGeom prst="roundRect">
            <a:avLst/>
          </a:prstGeom>
        </p:spPr>
      </p:pic>
      <p:pic>
        <p:nvPicPr>
          <p:cNvPr id="5" name="Picture 6" descr="aust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101" y="4343376"/>
            <a:ext cx="2947604" cy="212444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423" y="1524068"/>
            <a:ext cx="3124118" cy="203612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3124238" y="2743218"/>
            <a:ext cx="3211348" cy="2371014"/>
          </a:xfrm>
          <a:prstGeom prst="ellipse">
            <a:avLst/>
          </a:prstGeom>
          <a:solidFill>
            <a:srgbClr val="CCFFCC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marL="107950" algn="ctr" eaLnBrk="1" hangingPunct="1">
              <a:defRPr/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Australia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066800" y="2590800"/>
            <a:ext cx="7086600" cy="35353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E38C0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705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kern="0" dirty="0" smtClean="0"/>
              <a:t>People speak English as their ____ language in many countries</a:t>
            </a:r>
            <a:r>
              <a:rPr lang="en-US" altLang="zh-CN" sz="2800" kern="0" dirty="0"/>
              <a:t>. These English-Speaking countries are all the world. Some of these countries are </a:t>
            </a:r>
            <a:r>
              <a:rPr lang="en-US" altLang="zh-CN" sz="2800" kern="0" dirty="0" smtClean="0"/>
              <a:t>_____ of </a:t>
            </a:r>
            <a:r>
              <a:rPr lang="en-US" altLang="zh-CN" sz="2800" kern="0" dirty="0"/>
              <a:t>China. Some of west of China. Some are east  of China.</a:t>
            </a:r>
            <a:endParaRPr lang="en-US" altLang="zh-CN" sz="2800" kern="0" dirty="0" smtClean="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715000" y="28956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FF0000"/>
                </a:solidFill>
                <a:latin typeface="+mn-lt"/>
              </a:rPr>
              <a:t>first</a:t>
            </a:r>
            <a:endParaRPr kumimoji="1" lang="en-US" altLang="zh-CN" sz="2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文本占位符 1"/>
          <p:cNvSpPr txBox="1"/>
          <p:nvPr/>
        </p:nvSpPr>
        <p:spPr bwMode="auto">
          <a:xfrm>
            <a:off x="1447800" y="152400"/>
            <a:ext cx="3962400" cy="760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endParaRPr lang="zh-CN" altLang="en-US" sz="4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圆角矩形标注 20"/>
          <p:cNvSpPr/>
          <p:nvPr/>
        </p:nvSpPr>
        <p:spPr bwMode="auto">
          <a:xfrm>
            <a:off x="1143090" y="1189048"/>
            <a:ext cx="6934018" cy="1239806"/>
          </a:xfrm>
          <a:prstGeom prst="wedgeRoundRectCallout">
            <a:avLst>
              <a:gd name="adj1" fmla="val 27293"/>
              <a:gd name="adj2" fmla="val 46005"/>
              <a:gd name="adj3" fmla="val 16667"/>
            </a:avLst>
          </a:prstGeom>
          <a:solidFill>
            <a:srgbClr val="CCFFCC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marL="107950"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English-Speaking Countries AROUND THE WORLD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0" y="48006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FF0000"/>
                </a:solidFill>
                <a:latin typeface="+mn-lt"/>
              </a:rPr>
              <a:t>south</a:t>
            </a:r>
            <a:endParaRPr kumimoji="1" lang="en-US" altLang="zh-CN" sz="2800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143000" y="1600200"/>
            <a:ext cx="6781800" cy="39528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E38C0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705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kern="0" dirty="0">
                <a:solidFill>
                  <a:srgbClr val="000000"/>
                </a:solidFill>
              </a:rPr>
              <a:t>Here is a list of eight of these countries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.</a:t>
            </a:r>
          </a:p>
          <a:p>
            <a:pPr marL="179705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kern="0" dirty="0">
                <a:solidFill>
                  <a:srgbClr val="CC3300"/>
                </a:solidFill>
                <a:cs typeface="Arial" panose="020B0604020202020204" pitchFamily="34" charset="0"/>
              </a:rPr>
              <a:t>Australia        </a:t>
            </a:r>
            <a:r>
              <a:rPr lang="en-US" altLang="zh-CN" sz="2800" kern="0" dirty="0" smtClean="0">
                <a:solidFill>
                  <a:srgbClr val="CC3300"/>
                </a:solidFill>
                <a:cs typeface="Arial" panose="020B0604020202020204" pitchFamily="34" charset="0"/>
              </a:rPr>
              <a:t>      Canada  </a:t>
            </a:r>
          </a:p>
          <a:p>
            <a:pPr marL="179705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kern="0" dirty="0" smtClean="0">
                <a:solidFill>
                  <a:srgbClr val="CC3300"/>
                </a:solidFill>
                <a:cs typeface="Arial" panose="020B0604020202020204" pitchFamily="34" charset="0"/>
              </a:rPr>
              <a:t>India                     New Zealand</a:t>
            </a:r>
          </a:p>
          <a:p>
            <a:pPr marL="179705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kern="0" dirty="0">
                <a:solidFill>
                  <a:srgbClr val="CC3300"/>
                </a:solidFill>
                <a:cs typeface="Arial" panose="020B0604020202020204" pitchFamily="34" charset="0"/>
              </a:rPr>
              <a:t>Singapore      </a:t>
            </a:r>
            <a:r>
              <a:rPr lang="en-US" altLang="zh-CN" sz="2800" kern="0" dirty="0" smtClean="0">
                <a:solidFill>
                  <a:srgbClr val="CC3300"/>
                </a:solidFill>
                <a:cs typeface="Arial" panose="020B0604020202020204" pitchFamily="34" charset="0"/>
              </a:rPr>
              <a:t>       South Africa</a:t>
            </a:r>
          </a:p>
          <a:p>
            <a:pPr marL="179705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kern="0" dirty="0">
                <a:solidFill>
                  <a:srgbClr val="CC3300"/>
                </a:solidFill>
                <a:cs typeface="Arial" panose="020B0604020202020204" pitchFamily="34" charset="0"/>
              </a:rPr>
              <a:t>the U.K.         </a:t>
            </a:r>
            <a:r>
              <a:rPr lang="en-US" altLang="zh-CN" sz="2800" kern="0" dirty="0" smtClean="0">
                <a:solidFill>
                  <a:srgbClr val="CC3300"/>
                </a:solidFill>
                <a:cs typeface="Arial" panose="020B0604020202020204" pitchFamily="34" charset="0"/>
              </a:rPr>
              <a:t>       the  </a:t>
            </a:r>
            <a:r>
              <a:rPr lang="en-US" altLang="zh-CN" sz="2800" kern="0" dirty="0">
                <a:solidFill>
                  <a:srgbClr val="CC3300"/>
                </a:solidFill>
                <a:cs typeface="Arial" panose="020B0604020202020204" pitchFamily="34" charset="0"/>
              </a:rPr>
              <a:t>U.S</a:t>
            </a:r>
            <a:r>
              <a:rPr lang="en-US" altLang="zh-CN" sz="2800" kern="0" dirty="0" smtClean="0">
                <a:solidFill>
                  <a:srgbClr val="CC3300"/>
                </a:solidFill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371600" y="177800"/>
            <a:ext cx="6934200" cy="835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Listen and write true or false. </a:t>
            </a:r>
            <a:endParaRPr lang="en-US" altLang="zh-CN" sz="4000" kern="0" dirty="0">
              <a:solidFill>
                <a:srgbClr val="FFFF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990600" y="1600200"/>
            <a:ext cx="6964363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charset="0"/>
              </a:rPr>
              <a:t>People speak English as their first language in eight countries.                                         (      )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charset="0"/>
              </a:rPr>
              <a:t>English-speaking countries are all over the world.                                                        (      )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charset="0"/>
              </a:rPr>
              <a:t>Some English-speaking countries are north of China.                                                        (      )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charset="0"/>
              </a:rPr>
              <a:t>Australia is an English-speaking country. (      )          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62800" y="2371725"/>
            <a:ext cx="487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>
                <a:solidFill>
                  <a:srgbClr val="FF0000"/>
                </a:solidFill>
              </a:rPr>
              <a:t>T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221538" y="3505200"/>
            <a:ext cx="4873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>
                <a:solidFill>
                  <a:srgbClr val="FF0000"/>
                </a:solidFill>
              </a:rPr>
              <a:t>T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283450" y="4699000"/>
            <a:ext cx="565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>
                <a:solidFill>
                  <a:srgbClr val="FF0000"/>
                </a:solidFill>
              </a:rPr>
              <a:t>F 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273925" y="5308600"/>
            <a:ext cx="487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>
                <a:solidFill>
                  <a:srgbClr val="FF0000"/>
                </a:solidFill>
              </a:rPr>
              <a:t>T </a:t>
            </a:r>
          </a:p>
        </p:txBody>
      </p:sp>
      <p:pic>
        <p:nvPicPr>
          <p:cNvPr id="3" name="L4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08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utoUpdateAnimBg="0"/>
      <p:bldP spid="9" grpId="0" autoUpdateAnimBg="0"/>
      <p:bldP spid="13" grpId="0" autoUpdateAnimBg="0"/>
      <p:bldP spid="1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967b48c52e53afdd56191ae97a0ac9b514d23"/>
</p:tagLst>
</file>

<file path=ppt/theme/theme1.xml><?xml version="1.0" encoding="utf-8"?>
<a:theme xmlns:a="http://schemas.openxmlformats.org/drawingml/2006/main" name="WWW.2PPT.COM&#10;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Unit10 SectionB（1a-2c）精品课件 [恢复]</Template>
  <TotalTime>0</TotalTime>
  <Words>462</Words>
  <Application>Microsoft Office PowerPoint</Application>
  <PresentationFormat>全屏显示(4:3)</PresentationFormat>
  <Paragraphs>99</Paragraphs>
  <Slides>14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黑体</vt:lpstr>
      <vt:lpstr>宋体</vt:lpstr>
      <vt:lpstr>微软雅黑</vt:lpstr>
      <vt:lpstr>Arial</vt:lpstr>
      <vt:lpstr>Cambria Math</vt:lpstr>
      <vt:lpstr>Times New Roman</vt:lpstr>
      <vt:lpstr>WWW.2PPT.COM
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1373</cp:revision>
  <cp:lastPrinted>2411-12-30T00:00:00Z</cp:lastPrinted>
  <dcterms:created xsi:type="dcterms:W3CDTF">2008-03-21T16:46:00Z</dcterms:created>
  <dcterms:modified xsi:type="dcterms:W3CDTF">2023-01-17T00:27:39Z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BB329314128A4BD6BBE3EC9E3FC3CF8C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