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416" r:id="rId2"/>
    <p:sldId id="533" r:id="rId3"/>
    <p:sldId id="513" r:id="rId4"/>
    <p:sldId id="493" r:id="rId5"/>
    <p:sldId id="514" r:id="rId6"/>
    <p:sldId id="491" r:id="rId7"/>
    <p:sldId id="492" r:id="rId8"/>
    <p:sldId id="388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494" r:id="rId17"/>
    <p:sldId id="527" r:id="rId18"/>
    <p:sldId id="423" r:id="rId19"/>
    <p:sldId id="523" r:id="rId20"/>
    <p:sldId id="524" r:id="rId21"/>
    <p:sldId id="525" r:id="rId22"/>
    <p:sldId id="526" r:id="rId23"/>
    <p:sldId id="531" r:id="rId24"/>
    <p:sldId id="528" r:id="rId25"/>
    <p:sldId id="530" r:id="rId26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2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2E2E8E"/>
    <a:srgbClr val="0099FF"/>
    <a:srgbClr val="CC0099"/>
    <a:srgbClr val="FF9900"/>
    <a:srgbClr val="FFCCFF"/>
    <a:srgbClr val="FF99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3" autoAdjust="0"/>
    <p:restoredTop sz="94686" autoAdjust="0"/>
  </p:normalViewPr>
  <p:slideViewPr>
    <p:cSldViewPr>
      <p:cViewPr varScale="1">
        <p:scale>
          <a:sx n="109" d="100"/>
          <a:sy n="109" d="100"/>
        </p:scale>
        <p:origin x="-648" y="-90"/>
      </p:cViewPr>
      <p:guideLst>
        <p:guide orient="horz" pos="220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fld id="{E463F9EE-8E35-4230-AD34-90106C08802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fld id="{00A63A03-143A-4264-9836-075ACD18277B}" type="slidenum">
              <a:rPr lang="en-US" altLang="zh-CN" b="0">
                <a:solidFill>
                  <a:schemeClr val="tx1"/>
                </a:solidFill>
                <a:ea typeface="宋体" panose="02010600030101010101" pitchFamily="2" charset="-122"/>
              </a:rPr>
              <a:t>7</a:t>
            </a:fld>
            <a:endParaRPr lang="en-US" altLang="zh-CN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fld id="{DA37AFDE-9660-4967-81CD-5F51B4D8F9C0}" type="slidenum">
              <a:rPr lang="en-US" altLang="zh-CN" b="0">
                <a:solidFill>
                  <a:schemeClr val="tx1"/>
                </a:solidFill>
                <a:ea typeface="宋体" panose="02010600030101010101" pitchFamily="2" charset="-122"/>
              </a:rPr>
              <a:t>17</a:t>
            </a:fld>
            <a:endParaRPr lang="en-US" altLang="zh-CN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fld id="{5A3A6219-E4C4-45F8-8976-F7A2E7F7BC1B}" type="slidenum">
              <a:rPr lang="en-US" altLang="zh-CN" b="0">
                <a:solidFill>
                  <a:schemeClr val="tx1"/>
                </a:solidFill>
                <a:ea typeface="宋体" panose="02010600030101010101" pitchFamily="2" charset="-122"/>
              </a:rPr>
              <a:t>25</a:t>
            </a:fld>
            <a:endParaRPr lang="en-US" altLang="zh-CN" b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01471-5803-4BED-8386-154D3B839C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AB6F4-EAB3-4BB3-803F-2E0DECDF7A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C0262-9DD4-4229-A0E6-D65E464235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8"/>
            <a:ext cx="5384800" cy="21875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4A914-35C3-449F-A5BD-46294BDDAD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609600" y="1600200"/>
            <a:ext cx="109728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1412E-7D4C-4D9A-9C7A-0DF32595F6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8"/>
            <a:ext cx="5384800" cy="21875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35A89-AC5A-4E54-88B0-C7C83730B5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B6FB6-F752-4712-8C89-76011949E6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09600" y="3938588"/>
            <a:ext cx="5384800" cy="21875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938588"/>
            <a:ext cx="5384800" cy="21875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BBD2-3BDB-420A-9AE3-EFA19562F7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ECDC3-4391-4101-BB17-7846ED2003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821FE-9A8B-4D1D-9115-E3E7E5BEA61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CE680-352C-49FA-82C9-3C15ECAC76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3EADD-B279-428A-80F0-E4FDD80FB3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3B0DE-1708-42E1-85B9-43DA5179E8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739EF-EDC4-4FED-BE74-3BC1940CF3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EF611-29A1-4A98-BF9E-7AC7CE1084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B4EC1-CF5F-46EC-9DDA-714CFD7897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1005F-EE7A-4B74-8E6A-B22799E3C6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20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Tx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fld id="{4953665F-81B8-4766-B889-1CCB645C85A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../Local%20Settings/Temp/&#24179;&#34892;&#32447;&#30340;&#24615;&#36136;.sw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7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6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22.wmf"/><Relationship Id="rId3" Type="http://schemas.openxmlformats.org/officeDocument/2006/relationships/image" Target="../media/image6.GIF"/><Relationship Id="rId7" Type="http://schemas.openxmlformats.org/officeDocument/2006/relationships/image" Target="../media/image8.GI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GIF"/><Relationship Id="rId11" Type="http://schemas.openxmlformats.org/officeDocument/2006/relationships/image" Target="../media/image21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7.w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/>
          </p:nvPr>
        </p:nvSpPr>
        <p:spPr>
          <a:xfrm>
            <a:off x="0" y="685872"/>
            <a:ext cx="12192000" cy="990574"/>
          </a:xfrm>
        </p:spPr>
        <p:txBody>
          <a:bodyPr/>
          <a:lstStyle/>
          <a:p>
            <a:r>
              <a:rPr lang="zh-CN" altLang="en-US" sz="3200" b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青岛版七年级数学下册</a:t>
            </a:r>
          </a:p>
        </p:txBody>
      </p:sp>
      <p:sp>
        <p:nvSpPr>
          <p:cNvPr id="3074" name="内容占位符 8"/>
          <p:cNvSpPr>
            <a:spLocks noGrp="1" noChangeArrowheads="1"/>
          </p:cNvSpPr>
          <p:nvPr>
            <p:ph idx="1"/>
          </p:nvPr>
        </p:nvSpPr>
        <p:spPr>
          <a:xfrm>
            <a:off x="-17393" y="2133634"/>
            <a:ext cx="12209393" cy="1295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9.3  </a:t>
            </a:r>
            <a:r>
              <a:rPr lang="zh-CN" altLang="en-US" sz="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平行线的性质</a:t>
            </a:r>
            <a:endParaRPr lang="zh-CN" altLang="en-US" sz="7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638742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10972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zh-CN" sz="28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695700" y="4144963"/>
            <a:ext cx="6818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3200" dirty="0">
                <a:latin typeface="黑体" panose="02010609060101010101" pitchFamily="49" charset="-122"/>
              </a:rPr>
              <a:t>两直线平行，同位角相等</a:t>
            </a:r>
            <a:r>
              <a:rPr lang="zh-CN" altLang="zh-CN" sz="3200" dirty="0">
                <a:latin typeface="黑体" panose="02010609060101010101" pitchFamily="49" charset="-122"/>
              </a:rPr>
              <a:t>.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941513" y="422116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35263" y="1125538"/>
            <a:ext cx="5029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平行线的性质</a:t>
            </a:r>
            <a:r>
              <a:rPr lang="zh-CN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239713" y="981075"/>
            <a:ext cx="2592387" cy="792163"/>
          </a:xfrm>
          <a:prstGeom prst="flowChartMagneticTape">
            <a:avLst/>
          </a:prstGeom>
          <a:solidFill>
            <a:srgbClr val="CCFF33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sz="36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结论</a:t>
            </a:r>
            <a:endParaRPr lang="zh-CN" sz="3600"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36550" y="2924175"/>
            <a:ext cx="1185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</a:rPr>
              <a:t>两条平行直线被第三条直线所截，同位角相等</a:t>
            </a:r>
            <a:r>
              <a:rPr lang="zh-CN" altLang="zh-CN" sz="3200" dirty="0">
                <a:latin typeface="黑体" panose="02010609060101010101" pitchFamily="49" charset="-122"/>
              </a:rPr>
              <a:t>.</a:t>
            </a:r>
          </a:p>
        </p:txBody>
      </p:sp>
      <p:grpSp>
        <p:nvGrpSpPr>
          <p:cNvPr id="13319" name="Group 9"/>
          <p:cNvGrpSpPr/>
          <p:nvPr/>
        </p:nvGrpSpPr>
        <p:grpSpPr bwMode="auto">
          <a:xfrm>
            <a:off x="0" y="0"/>
            <a:ext cx="6577013" cy="1397000"/>
            <a:chOff x="0" y="-169"/>
            <a:chExt cx="2208" cy="1305"/>
          </a:xfrm>
        </p:grpSpPr>
        <p:sp>
          <p:nvSpPr>
            <p:cNvPr id="9242" name="未知"/>
            <p:cNvSpPr/>
            <p:nvPr/>
          </p:nvSpPr>
          <p:spPr bwMode="auto">
            <a:xfrm>
              <a:off x="0" y="528"/>
              <a:ext cx="2208" cy="346"/>
            </a:xfrm>
            <a:custGeom>
              <a:avLst/>
              <a:gdLst>
                <a:gd name="T0" fmla="*/ 432 w 2208"/>
                <a:gd name="T1" fmla="*/ 384 h 384"/>
                <a:gd name="T2" fmla="*/ 2208 w 2208"/>
                <a:gd name="T3" fmla="*/ 384 h 384"/>
                <a:gd name="T4" fmla="*/ 1776 w 2208"/>
                <a:gd name="T5" fmla="*/ 0 h 384"/>
                <a:gd name="T6" fmla="*/ 0 w 2208"/>
                <a:gd name="T7" fmla="*/ 0 h 384"/>
                <a:gd name="T8" fmla="*/ 432 w 2208"/>
                <a:gd name="T9" fmla="*/ 38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8"/>
                <a:gd name="T16" fmla="*/ 0 h 384"/>
                <a:gd name="T17" fmla="*/ 2208 w 2208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8" h="384">
                  <a:moveTo>
                    <a:pt x="432" y="384"/>
                  </a:moveTo>
                  <a:lnTo>
                    <a:pt x="2208" y="384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432" y="3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 w="19050">
              <a:solidFill>
                <a:schemeClr val="accent1"/>
              </a:solidFill>
              <a:round/>
            </a:ln>
            <a:effectLst>
              <a:outerShdw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zh-CN" altLang="en-US" u="sng"/>
            </a:p>
          </p:txBody>
        </p:sp>
        <p:grpSp>
          <p:nvGrpSpPr>
            <p:cNvPr id="13321" name="Group 11"/>
            <p:cNvGrpSpPr/>
            <p:nvPr/>
          </p:nvGrpSpPr>
          <p:grpSpPr bwMode="auto">
            <a:xfrm>
              <a:off x="0" y="-169"/>
              <a:ext cx="1996" cy="1305"/>
              <a:chOff x="0" y="-169"/>
              <a:chExt cx="1996" cy="1305"/>
            </a:xfrm>
          </p:grpSpPr>
          <p:sp>
            <p:nvSpPr>
              <p:cNvPr id="13322" name="未知"/>
              <p:cNvSpPr>
                <a:spLocks noChangeArrowheads="1"/>
              </p:cNvSpPr>
              <p:nvPr/>
            </p:nvSpPr>
            <p:spPr bwMode="auto">
              <a:xfrm rot="158589">
                <a:off x="96" y="284"/>
                <a:ext cx="576" cy="345"/>
              </a:xfrm>
              <a:custGeom>
                <a:avLst/>
                <a:gdLst>
                  <a:gd name="T0" fmla="*/ 48 w 576"/>
                  <a:gd name="T1" fmla="*/ 768 h 816"/>
                  <a:gd name="T2" fmla="*/ 192 w 576"/>
                  <a:gd name="T3" fmla="*/ 816 h 816"/>
                  <a:gd name="T4" fmla="*/ 576 w 576"/>
                  <a:gd name="T5" fmla="*/ 96 h 816"/>
                  <a:gd name="T6" fmla="*/ 384 w 576"/>
                  <a:gd name="T7" fmla="*/ 0 h 816"/>
                  <a:gd name="T8" fmla="*/ 0 w 576"/>
                  <a:gd name="T9" fmla="*/ 72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816">
                    <a:moveTo>
                      <a:pt x="48" y="768"/>
                    </a:moveTo>
                    <a:lnTo>
                      <a:pt x="192" y="816"/>
                    </a:lnTo>
                    <a:lnTo>
                      <a:pt x="576" y="96"/>
                    </a:lnTo>
                    <a:lnTo>
                      <a:pt x="384" y="0"/>
                    </a:lnTo>
                    <a:lnTo>
                      <a:pt x="0" y="720"/>
                    </a:lnTo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100000">
                    <a:schemeClr val="accent2"/>
                  </a:gs>
                </a:gsLst>
                <a:lin ang="189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" name="未知"/>
              <p:cNvSpPr/>
              <p:nvPr/>
            </p:nvSpPr>
            <p:spPr bwMode="auto">
              <a:xfrm>
                <a:off x="288" y="145"/>
                <a:ext cx="576" cy="344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96" y="624"/>
                  </a:cxn>
                  <a:cxn ang="0">
                    <a:pos x="432" y="0"/>
                  </a:cxn>
                  <a:cxn ang="0">
                    <a:pos x="288" y="48"/>
                  </a:cxn>
                  <a:cxn ang="0">
                    <a:pos x="0" y="624"/>
                  </a:cxn>
                </a:cxnLst>
                <a:rect l="0" t="0" r="r" b="b"/>
                <a:pathLst>
                  <a:path w="432" h="624">
                    <a:moveTo>
                      <a:pt x="0" y="624"/>
                    </a:moveTo>
                    <a:lnTo>
                      <a:pt x="96" y="624"/>
                    </a:lnTo>
                    <a:lnTo>
                      <a:pt x="432" y="0"/>
                    </a:lnTo>
                    <a:lnTo>
                      <a:pt x="288" y="48"/>
                    </a:lnTo>
                    <a:lnTo>
                      <a:pt x="0" y="6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rgbClr val="CC3300"/>
                  </a:gs>
                  <a:gs pos="100000">
                    <a:schemeClr val="accent2"/>
                  </a:gs>
                </a:gsLst>
                <a:lin ang="2700000" scaled="1"/>
              </a:gradFill>
              <a:ln w="38100" cap="flat" cmpd="sng">
                <a:solidFill>
                  <a:srgbClr val="CC3300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8" name="未知"/>
              <p:cNvSpPr/>
              <p:nvPr/>
            </p:nvSpPr>
            <p:spPr bwMode="auto">
              <a:xfrm rot="961415">
                <a:off x="96" y="212"/>
                <a:ext cx="288" cy="346"/>
              </a:xfrm>
              <a:custGeom>
                <a:avLst/>
                <a:gdLst/>
                <a:ahLst/>
                <a:cxnLst>
                  <a:cxn ang="0">
                    <a:pos x="480" y="96"/>
                  </a:cxn>
                  <a:cxn ang="0">
                    <a:pos x="192" y="672"/>
                  </a:cxn>
                  <a:cxn ang="0">
                    <a:pos x="144" y="720"/>
                  </a:cxn>
                  <a:cxn ang="0">
                    <a:pos x="0" y="624"/>
                  </a:cxn>
                  <a:cxn ang="0">
                    <a:pos x="144" y="336"/>
                  </a:cxn>
                  <a:cxn ang="0">
                    <a:pos x="336" y="0"/>
                  </a:cxn>
                  <a:cxn ang="0">
                    <a:pos x="480" y="96"/>
                  </a:cxn>
                </a:cxnLst>
                <a:rect l="0" t="0" r="r" b="b"/>
                <a:pathLst>
                  <a:path w="480" h="720">
                    <a:moveTo>
                      <a:pt x="480" y="96"/>
                    </a:moveTo>
                    <a:lnTo>
                      <a:pt x="192" y="672"/>
                    </a:lnTo>
                    <a:lnTo>
                      <a:pt x="144" y="720"/>
                    </a:lnTo>
                    <a:lnTo>
                      <a:pt x="0" y="624"/>
                    </a:lnTo>
                    <a:lnTo>
                      <a:pt x="144" y="336"/>
                    </a:lnTo>
                    <a:lnTo>
                      <a:pt x="336" y="0"/>
                    </a:lnTo>
                    <a:lnTo>
                      <a:pt x="480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CC66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rgbClr val="FFCC66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13325" name="未知"/>
              <p:cNvSpPr>
                <a:spLocks noChangeArrowheads="1"/>
              </p:cNvSpPr>
              <p:nvPr/>
            </p:nvSpPr>
            <p:spPr bwMode="auto">
              <a:xfrm>
                <a:off x="384" y="1"/>
                <a:ext cx="480" cy="345"/>
              </a:xfrm>
              <a:custGeom>
                <a:avLst/>
                <a:gdLst>
                  <a:gd name="T0" fmla="*/ 192 w 336"/>
                  <a:gd name="T1" fmla="*/ 240 h 240"/>
                  <a:gd name="T2" fmla="*/ 48 w 336"/>
                  <a:gd name="T3" fmla="*/ 144 h 240"/>
                  <a:gd name="T4" fmla="*/ 0 w 336"/>
                  <a:gd name="T5" fmla="*/ 48 h 240"/>
                  <a:gd name="T6" fmla="*/ 144 w 336"/>
                  <a:gd name="T7" fmla="*/ 0 h 240"/>
                  <a:gd name="T8" fmla="*/ 288 w 336"/>
                  <a:gd name="T9" fmla="*/ 48 h 240"/>
                  <a:gd name="T10" fmla="*/ 336 w 336"/>
                  <a:gd name="T11" fmla="*/ 192 h 240"/>
                  <a:gd name="T12" fmla="*/ 192 w 336"/>
                  <a:gd name="T1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240">
                    <a:moveTo>
                      <a:pt x="192" y="240"/>
                    </a:moveTo>
                    <a:lnTo>
                      <a:pt x="48" y="144"/>
                    </a:lnTo>
                    <a:lnTo>
                      <a:pt x="0" y="48"/>
                    </a:lnTo>
                    <a:lnTo>
                      <a:pt x="144" y="0"/>
                    </a:lnTo>
                    <a:lnTo>
                      <a:pt x="288" y="48"/>
                    </a:lnTo>
                    <a:lnTo>
                      <a:pt x="336" y="192"/>
                    </a:lnTo>
                    <a:lnTo>
                      <a:pt x="19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50000">
                    <a:srgbClr val="FF9933"/>
                  </a:gs>
                  <a:gs pos="100000">
                    <a:srgbClr val="FFCC66"/>
                  </a:gs>
                </a:gsLst>
                <a:lin ang="18900000" scaled="1"/>
              </a:gradFill>
              <a:ln w="19050">
                <a:solidFill>
                  <a:schemeClr val="accent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" name="未知"/>
              <p:cNvSpPr/>
              <p:nvPr/>
            </p:nvSpPr>
            <p:spPr bwMode="auto">
              <a:xfrm>
                <a:off x="48" y="577"/>
                <a:ext cx="384" cy="346"/>
              </a:xfrm>
              <a:custGeom>
                <a:avLst/>
                <a:gdLst/>
                <a:ahLst/>
                <a:cxnLst>
                  <a:cxn ang="0">
                    <a:pos x="192" y="192"/>
                  </a:cxn>
                  <a:cxn ang="0">
                    <a:pos x="96" y="144"/>
                  </a:cxn>
                  <a:cxn ang="0">
                    <a:pos x="48" y="96"/>
                  </a:cxn>
                  <a:cxn ang="0">
                    <a:pos x="0" y="0"/>
                  </a:cxn>
                  <a:cxn ang="0">
                    <a:pos x="0" y="384"/>
                  </a:cxn>
                  <a:cxn ang="0">
                    <a:pos x="384" y="192"/>
                  </a:cxn>
                  <a:cxn ang="0">
                    <a:pos x="192" y="192"/>
                  </a:cxn>
                </a:cxnLst>
                <a:rect l="0" t="0" r="r" b="b"/>
                <a:pathLst>
                  <a:path w="384" h="384">
                    <a:moveTo>
                      <a:pt x="192" y="192"/>
                    </a:moveTo>
                    <a:lnTo>
                      <a:pt x="96" y="144"/>
                    </a:lnTo>
                    <a:lnTo>
                      <a:pt x="48" y="9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384" y="192"/>
                    </a:lnTo>
                    <a:lnTo>
                      <a:pt x="192" y="19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chemeClr val="accent2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3" name="未知"/>
              <p:cNvSpPr/>
              <p:nvPr/>
            </p:nvSpPr>
            <p:spPr bwMode="auto">
              <a:xfrm rot="1629174">
                <a:off x="0" y="790"/>
                <a:ext cx="147" cy="3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48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13328" name="Oval 18"/>
              <p:cNvSpPr>
                <a:spLocks noChangeArrowheads="1"/>
              </p:cNvSpPr>
              <p:nvPr/>
            </p:nvSpPr>
            <p:spPr bwMode="auto">
              <a:xfrm>
                <a:off x="576" y="-169"/>
                <a:ext cx="144" cy="48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algn="ctr"/>
                <a:endParaRPr lang="zh-CN" altLang="zh-CN" u="sng"/>
              </a:p>
            </p:txBody>
          </p:sp>
          <p:sp>
            <p:nvSpPr>
              <p:cNvPr id="4" name="Text Box 19"/>
              <p:cNvSpPr txBox="1">
                <a:spLocks noChangeArrowheads="1"/>
              </p:cNvSpPr>
              <p:nvPr/>
            </p:nvSpPr>
            <p:spPr bwMode="auto">
              <a:xfrm>
                <a:off x="870" y="48"/>
                <a:ext cx="1126" cy="54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zh-CN" sz="32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性质发现</a:t>
                </a:r>
              </a:p>
            </p:txBody>
          </p:sp>
        </p:grpSp>
      </p:grp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286000" y="5257800"/>
            <a:ext cx="8839200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∴</a:t>
            </a:r>
            <a:r>
              <a:rPr lang="zh-CN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∠1=∠</a:t>
            </a:r>
            <a:r>
              <a:rPr lang="en-US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lang="zh-CN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zh-CN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zh-CN" altLang="zh-CN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267200" y="4652963"/>
            <a:ext cx="525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</a:rPr>
              <a:t>∵</a:t>
            </a:r>
            <a:r>
              <a:rPr lang="zh-CN" altLang="en-US"/>
              <a:t> </a:t>
            </a:r>
            <a:r>
              <a:rPr lang="zh-CN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a∥b,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582738" y="4102100"/>
            <a:ext cx="2689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简写为：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20713" y="4652963"/>
            <a:ext cx="4802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符号语言</a:t>
            </a:r>
            <a:r>
              <a:rPr lang="zh-CN" altLang="zh-CN" sz="3200" dirty="0">
                <a:solidFill>
                  <a:srgbClr val="FF0000"/>
                </a:solidFill>
              </a:rPr>
              <a:t>:</a:t>
            </a:r>
          </a:p>
        </p:txBody>
      </p:sp>
      <p:grpSp>
        <p:nvGrpSpPr>
          <p:cNvPr id="13334" name="Group 25"/>
          <p:cNvGrpSpPr/>
          <p:nvPr/>
        </p:nvGrpSpPr>
        <p:grpSpPr bwMode="auto">
          <a:xfrm>
            <a:off x="7486650" y="0"/>
            <a:ext cx="4705350" cy="3024188"/>
            <a:chOff x="0" y="0"/>
            <a:chExt cx="2223" cy="1905"/>
          </a:xfrm>
        </p:grpSpPr>
        <p:sp>
          <p:nvSpPr>
            <p:cNvPr id="13335" name="Text Box 26"/>
            <p:cNvSpPr txBox="1">
              <a:spLocks noChangeArrowheads="1"/>
            </p:cNvSpPr>
            <p:nvPr/>
          </p:nvSpPr>
          <p:spPr bwMode="auto">
            <a:xfrm>
              <a:off x="0" y="952"/>
              <a:ext cx="26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2800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3336" name="Line 27"/>
            <p:cNvSpPr>
              <a:spLocks noChangeShapeType="1"/>
            </p:cNvSpPr>
            <p:nvPr/>
          </p:nvSpPr>
          <p:spPr bwMode="auto">
            <a:xfrm>
              <a:off x="273" y="680"/>
              <a:ext cx="195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Line 28"/>
            <p:cNvSpPr>
              <a:spLocks noChangeShapeType="1"/>
            </p:cNvSpPr>
            <p:nvPr/>
          </p:nvSpPr>
          <p:spPr bwMode="auto">
            <a:xfrm>
              <a:off x="46" y="1224"/>
              <a:ext cx="204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8" name="Line 29"/>
            <p:cNvSpPr>
              <a:spLocks noChangeShapeType="1"/>
            </p:cNvSpPr>
            <p:nvPr/>
          </p:nvSpPr>
          <p:spPr bwMode="auto">
            <a:xfrm flipH="1">
              <a:off x="590" y="0"/>
              <a:ext cx="816" cy="186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9" name="Arc 30"/>
            <p:cNvSpPr>
              <a:spLocks noChangeArrowheads="1"/>
            </p:cNvSpPr>
            <p:nvPr/>
          </p:nvSpPr>
          <p:spPr bwMode="auto">
            <a:xfrm flipH="1">
              <a:off x="1180" y="453"/>
              <a:ext cx="95" cy="226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Text Box 31"/>
            <p:cNvSpPr txBox="1">
              <a:spLocks noChangeArrowheads="1"/>
            </p:cNvSpPr>
            <p:nvPr/>
          </p:nvSpPr>
          <p:spPr bwMode="auto">
            <a:xfrm>
              <a:off x="1270" y="301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341" name="Text Box 32"/>
            <p:cNvSpPr txBox="1">
              <a:spLocks noChangeArrowheads="1"/>
            </p:cNvSpPr>
            <p:nvPr/>
          </p:nvSpPr>
          <p:spPr bwMode="auto">
            <a:xfrm>
              <a:off x="1085" y="907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5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3342" name="Text Box 33"/>
            <p:cNvSpPr txBox="1">
              <a:spLocks noChangeArrowheads="1"/>
            </p:cNvSpPr>
            <p:nvPr/>
          </p:nvSpPr>
          <p:spPr bwMode="auto">
            <a:xfrm>
              <a:off x="91" y="408"/>
              <a:ext cx="26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2800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3343" name="Text Box 34"/>
            <p:cNvSpPr txBox="1">
              <a:spLocks noChangeArrowheads="1"/>
            </p:cNvSpPr>
            <p:nvPr/>
          </p:nvSpPr>
          <p:spPr bwMode="auto">
            <a:xfrm>
              <a:off x="681" y="1578"/>
              <a:ext cx="26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280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3344" name="Arc 35"/>
            <p:cNvSpPr>
              <a:spLocks noChangeArrowheads="1"/>
            </p:cNvSpPr>
            <p:nvPr/>
          </p:nvSpPr>
          <p:spPr bwMode="auto">
            <a:xfrm flipH="1">
              <a:off x="953" y="998"/>
              <a:ext cx="95" cy="226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45" name="Text Box 36"/>
          <p:cNvSpPr txBox="1">
            <a:spLocks noChangeArrowheads="1"/>
          </p:cNvSpPr>
          <p:nvPr/>
        </p:nvSpPr>
        <p:spPr bwMode="auto">
          <a:xfrm>
            <a:off x="6477000" y="685800"/>
            <a:ext cx="163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B0BB9"/>
                </a:solidFill>
                <a:latin typeface="Comic Sans MS" panose="030F0702030302020204" pitchFamily="66" charset="0"/>
              </a:rPr>
              <a:t>a//b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  <p:bldP spid="12296" grpId="0" build="allAtOnce"/>
      <p:bldP spid="12308" grpId="0"/>
      <p:bldP spid="12309" grpId="0"/>
      <p:bldP spid="12311" grpId="0"/>
      <p:bldP spid="123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814388" y="1412875"/>
            <a:ext cx="116649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zh-CN" altLang="zh-CN" sz="2400" dirty="0">
                <a:latin typeface="Times New Roman" panose="02020603050405020304" pitchFamily="18" charset="0"/>
              </a:rPr>
              <a:t>   </a:t>
            </a:r>
            <a:r>
              <a:rPr lang="zh-CN" altLang="en-US" sz="3200" dirty="0">
                <a:latin typeface="黑体" panose="02010609060101010101" pitchFamily="49" charset="-122"/>
              </a:rPr>
              <a:t>如图：已知</a:t>
            </a:r>
            <a:r>
              <a:rPr lang="zh-CN" altLang="zh-CN" sz="3200" dirty="0">
                <a:solidFill>
                  <a:srgbClr val="0000CC"/>
                </a:solidFill>
                <a:latin typeface="黑体" panose="02010609060101010101" pitchFamily="49" charset="-122"/>
              </a:rPr>
              <a:t>a//b,</a:t>
            </a:r>
            <a:r>
              <a:rPr lang="en-US" altLang="zh-CN" sz="3200" dirty="0">
                <a:solidFill>
                  <a:srgbClr val="0000CC"/>
                </a:solidFill>
                <a:latin typeface="黑体" panose="02010609060101010101" pitchFamily="49" charset="-122"/>
              </a:rPr>
              <a:t>c</a:t>
            </a:r>
            <a:r>
              <a:rPr lang="zh-CN" altLang="en-US" sz="3200" dirty="0">
                <a:latin typeface="黑体" panose="02010609060101010101" pitchFamily="49" charset="-122"/>
              </a:rPr>
              <a:t>是截线</a:t>
            </a:r>
            <a:r>
              <a:rPr lang="zh-CN" altLang="en-US" sz="3200" dirty="0">
                <a:solidFill>
                  <a:srgbClr val="0000CC"/>
                </a:solidFill>
                <a:latin typeface="黑体" panose="02010609060101010101" pitchFamily="49" charset="-122"/>
              </a:rPr>
              <a:t>，</a:t>
            </a:r>
          </a:p>
          <a:p>
            <a:r>
              <a:rPr lang="zh-CN" altLang="en-US" sz="3200" dirty="0">
                <a:latin typeface="黑体" panose="02010609060101010101" pitchFamily="49" charset="-122"/>
              </a:rPr>
              <a:t> 那么</a:t>
            </a:r>
            <a:r>
              <a:rPr lang="zh-CN" altLang="en-US" sz="3200" dirty="0">
                <a:solidFill>
                  <a:srgbClr val="0000CC"/>
                </a:solidFill>
                <a:latin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3200" dirty="0">
                <a:solidFill>
                  <a:srgbClr val="0000CC"/>
                </a:solidFill>
                <a:latin typeface="黑体" panose="02010609060101010101" pitchFamily="49" charset="-122"/>
              </a:rPr>
              <a:t>3</a:t>
            </a:r>
            <a:r>
              <a:rPr lang="zh-CN" altLang="en-US" sz="3200" dirty="0">
                <a:solidFill>
                  <a:srgbClr val="0000CC"/>
                </a:solidFill>
                <a:latin typeface="黑体" panose="02010609060101010101" pitchFamily="49" charset="-122"/>
              </a:rPr>
              <a:t>与</a:t>
            </a:r>
            <a:r>
              <a:rPr lang="zh-CN" altLang="en-US" sz="3200" dirty="0">
                <a:solidFill>
                  <a:srgbClr val="0000CC"/>
                </a:solidFill>
                <a:latin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3200" dirty="0">
                <a:solidFill>
                  <a:srgbClr val="0000CC"/>
                </a:solidFill>
                <a:latin typeface="黑体" panose="02010609060101010101" pitchFamily="49" charset="-122"/>
              </a:rPr>
              <a:t>5</a:t>
            </a:r>
            <a:r>
              <a:rPr lang="zh-CN" altLang="en-US" sz="3200" dirty="0">
                <a:latin typeface="黑体" panose="02010609060101010101" pitchFamily="49" charset="-122"/>
              </a:rPr>
              <a:t>相等吗？</a:t>
            </a:r>
          </a:p>
          <a:p>
            <a:r>
              <a:rPr lang="zh-CN" altLang="en-US" sz="3200" dirty="0">
                <a:latin typeface="黑体" panose="02010609060101010101" pitchFamily="49" charset="-122"/>
              </a:rPr>
              <a:t> 为什么</a:t>
            </a:r>
            <a:r>
              <a:rPr lang="zh-CN" altLang="zh-CN" sz="3200" dirty="0">
                <a:latin typeface="黑体" panose="02010609060101010101" pitchFamily="49" charset="-122"/>
              </a:rPr>
              <a:t>?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36550" y="2924175"/>
            <a:ext cx="11233150" cy="2774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解： </a:t>
            </a:r>
            <a:r>
              <a:rPr lang="zh-CN" altLang="en-US" sz="3200" dirty="0">
                <a:solidFill>
                  <a:srgbClr val="FF0000"/>
                </a:solidFill>
              </a:rPr>
              <a:t>∵</a:t>
            </a:r>
            <a:r>
              <a:rPr lang="zh-CN" altLang="en-US" sz="3200" dirty="0"/>
              <a:t>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a∥b (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 </a:t>
            </a:r>
            <a:r>
              <a:rPr lang="zh-CN" altLang="en-US" sz="3200" dirty="0">
                <a:solidFill>
                  <a:schemeClr val="tx2">
                    <a:lumMod val="95000"/>
                    <a:lumOff val="5000"/>
                  </a:schemeClr>
                </a:solidFill>
                <a:latin typeface="黑体" panose="02010609060101010101" pitchFamily="49" charset="-122"/>
              </a:rPr>
              <a:t>已知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  </a:t>
            </a: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∴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∠1=∠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5  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(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                    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  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又</a:t>
            </a:r>
            <a:r>
              <a:rPr lang="zh-CN" altLang="en-US" sz="3200" dirty="0">
                <a:solidFill>
                  <a:srgbClr val="FF0000"/>
                </a:solidFill>
              </a:rPr>
              <a:t>∵</a:t>
            </a:r>
            <a:r>
              <a:rPr lang="zh-CN" altLang="en-US" sz="3200" dirty="0"/>
              <a:t> 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∠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1=∠3 (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                    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  </a:t>
            </a: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∴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∠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3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=∠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5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(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           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)</a:t>
            </a:r>
            <a:endParaRPr lang="zh-CN" altLang="zh-CN" sz="2400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grpSp>
        <p:nvGrpSpPr>
          <p:cNvPr id="14339" name="Group 5"/>
          <p:cNvGrpSpPr/>
          <p:nvPr/>
        </p:nvGrpSpPr>
        <p:grpSpPr bwMode="auto">
          <a:xfrm>
            <a:off x="239713" y="0"/>
            <a:ext cx="7583487" cy="844550"/>
            <a:chOff x="0" y="0"/>
            <a:chExt cx="2290" cy="808"/>
          </a:xfrm>
        </p:grpSpPr>
        <p:pic>
          <p:nvPicPr>
            <p:cNvPr id="14340" name="Picture 6" descr="BAN_05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2290" cy="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13" y="137"/>
              <a:ext cx="2103" cy="67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    </a:t>
              </a:r>
              <a:r>
                <a:rPr lang="zh-CN" altLang="en-US" sz="4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活动二</a:t>
              </a:r>
              <a:endParaRPr lang="zh-CN" altLang="en-US" sz="4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42" name="Group 8"/>
          <p:cNvGrpSpPr/>
          <p:nvPr/>
        </p:nvGrpSpPr>
        <p:grpSpPr bwMode="auto">
          <a:xfrm>
            <a:off x="7486650" y="333375"/>
            <a:ext cx="4705350" cy="3024188"/>
            <a:chOff x="0" y="0"/>
            <a:chExt cx="2223" cy="1905"/>
          </a:xfrm>
        </p:grpSpPr>
        <p:grpSp>
          <p:nvGrpSpPr>
            <p:cNvPr id="14343" name="Group 9"/>
            <p:cNvGrpSpPr/>
            <p:nvPr/>
          </p:nvGrpSpPr>
          <p:grpSpPr bwMode="auto">
            <a:xfrm>
              <a:off x="0" y="0"/>
              <a:ext cx="2223" cy="1905"/>
              <a:chOff x="0" y="0"/>
              <a:chExt cx="2223" cy="1905"/>
            </a:xfrm>
          </p:grpSpPr>
          <p:sp>
            <p:nvSpPr>
              <p:cNvPr id="14344" name="Text Box 10"/>
              <p:cNvSpPr txBox="1">
                <a:spLocks noChangeArrowheads="1"/>
              </p:cNvSpPr>
              <p:nvPr/>
            </p:nvSpPr>
            <p:spPr bwMode="auto">
              <a:xfrm>
                <a:off x="0" y="952"/>
                <a:ext cx="26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b</a:t>
                </a:r>
              </a:p>
            </p:txBody>
          </p:sp>
          <p:sp>
            <p:nvSpPr>
              <p:cNvPr id="14345" name="Line 11"/>
              <p:cNvSpPr>
                <a:spLocks noChangeShapeType="1"/>
              </p:cNvSpPr>
              <p:nvPr/>
            </p:nvSpPr>
            <p:spPr bwMode="auto">
              <a:xfrm>
                <a:off x="273" y="680"/>
                <a:ext cx="195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6" name="Line 12"/>
              <p:cNvSpPr>
                <a:spLocks noChangeShapeType="1"/>
              </p:cNvSpPr>
              <p:nvPr/>
            </p:nvSpPr>
            <p:spPr bwMode="auto">
              <a:xfrm>
                <a:off x="46" y="1224"/>
                <a:ext cx="204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7" name="Line 13"/>
              <p:cNvSpPr>
                <a:spLocks noChangeShapeType="1"/>
              </p:cNvSpPr>
              <p:nvPr/>
            </p:nvSpPr>
            <p:spPr bwMode="auto">
              <a:xfrm flipH="1">
                <a:off x="590" y="0"/>
                <a:ext cx="816" cy="186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8" name="Arc 14"/>
              <p:cNvSpPr>
                <a:spLocks noChangeArrowheads="1"/>
              </p:cNvSpPr>
              <p:nvPr/>
            </p:nvSpPr>
            <p:spPr bwMode="auto">
              <a:xfrm flipH="1">
                <a:off x="1180" y="453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9" name="Text Box 15"/>
              <p:cNvSpPr txBox="1">
                <a:spLocks noChangeArrowheads="1"/>
              </p:cNvSpPr>
              <p:nvPr/>
            </p:nvSpPr>
            <p:spPr bwMode="auto">
              <a:xfrm>
                <a:off x="1270" y="301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4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4350" name="Text Box 16"/>
              <p:cNvSpPr txBox="1">
                <a:spLocks noChangeArrowheads="1"/>
              </p:cNvSpPr>
              <p:nvPr/>
            </p:nvSpPr>
            <p:spPr bwMode="auto">
              <a:xfrm>
                <a:off x="1085" y="907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5</a:t>
                </a:r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51" name="Text Box 17"/>
              <p:cNvSpPr txBox="1">
                <a:spLocks noChangeArrowheads="1"/>
              </p:cNvSpPr>
              <p:nvPr/>
            </p:nvSpPr>
            <p:spPr bwMode="auto">
              <a:xfrm>
                <a:off x="91" y="408"/>
                <a:ext cx="269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14352" name="Text Box 18"/>
              <p:cNvSpPr txBox="1">
                <a:spLocks noChangeArrowheads="1"/>
              </p:cNvSpPr>
              <p:nvPr/>
            </p:nvSpPr>
            <p:spPr bwMode="auto">
              <a:xfrm>
                <a:off x="681" y="1578"/>
                <a:ext cx="26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c</a:t>
                </a:r>
              </a:p>
            </p:txBody>
          </p:sp>
          <p:sp>
            <p:nvSpPr>
              <p:cNvPr id="14353" name="Arc 19"/>
              <p:cNvSpPr>
                <a:spLocks noChangeArrowheads="1"/>
              </p:cNvSpPr>
              <p:nvPr/>
            </p:nvSpPr>
            <p:spPr bwMode="auto">
              <a:xfrm flipH="1">
                <a:off x="953" y="998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54" name="Arc 20"/>
            <p:cNvSpPr>
              <a:spLocks noChangeArrowheads="1"/>
            </p:cNvSpPr>
            <p:nvPr/>
          </p:nvSpPr>
          <p:spPr bwMode="auto">
            <a:xfrm rot="1499792">
              <a:off x="886" y="702"/>
              <a:ext cx="203" cy="160"/>
            </a:xfrm>
            <a:custGeom>
              <a:avLst/>
              <a:gdLst>
                <a:gd name="T0" fmla="*/ 15505 w 21554"/>
                <a:gd name="T1" fmla="*/ 20735 h 20736"/>
                <a:gd name="T2" fmla="*/ 0 w 21554"/>
                <a:gd name="T3" fmla="*/ 1411 h 20736"/>
                <a:gd name="T4" fmla="*/ 15505 w 21554"/>
                <a:gd name="T5" fmla="*/ 20735 h 20736"/>
                <a:gd name="T6" fmla="*/ 0 w 21554"/>
                <a:gd name="T7" fmla="*/ 1411 h 20736"/>
                <a:gd name="T8" fmla="*/ 21554 w 21554"/>
                <a:gd name="T9" fmla="*/ 0 h 20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54" h="20736" fill="none">
                  <a:moveTo>
                    <a:pt x="15505" y="20735"/>
                  </a:moveTo>
                  <a:cubicBezTo>
                    <a:pt x="6789" y="18193"/>
                    <a:pt x="593" y="10471"/>
                    <a:pt x="0" y="1411"/>
                  </a:cubicBezTo>
                </a:path>
                <a:path w="21554" h="20736" stroke="0">
                  <a:moveTo>
                    <a:pt x="15505" y="20735"/>
                  </a:moveTo>
                  <a:cubicBezTo>
                    <a:pt x="6789" y="18193"/>
                    <a:pt x="593" y="10471"/>
                    <a:pt x="0" y="1411"/>
                  </a:cubicBezTo>
                  <a:lnTo>
                    <a:pt x="21554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5" name="Text Box 21"/>
            <p:cNvSpPr txBox="1">
              <a:spLocks noChangeArrowheads="1"/>
            </p:cNvSpPr>
            <p:nvPr/>
          </p:nvSpPr>
          <p:spPr bwMode="auto">
            <a:xfrm>
              <a:off x="715" y="71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4022725" y="3733800"/>
            <a:ext cx="4713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anose="030F0702030302020204" pitchFamily="66" charset="0"/>
              </a:rPr>
              <a:t>两直线平行，同位角相等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724400" y="4419600"/>
            <a:ext cx="5183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anose="030F0702030302020204" pitchFamily="66" charset="0"/>
              </a:rPr>
              <a:t>对顶角相等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3886200" y="5105400"/>
            <a:ext cx="5183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Comic Sans MS" panose="030F0702030302020204" pitchFamily="66" charset="0"/>
              </a:rPr>
              <a:t>等量代换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5" grpId="0"/>
      <p:bldP spid="31766" grpId="0"/>
      <p:bldP spid="317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10972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zh-CN" sz="28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695700" y="3789363"/>
            <a:ext cx="6818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3200" dirty="0">
                <a:latin typeface="黑体" panose="02010609060101010101" pitchFamily="49" charset="-122"/>
              </a:rPr>
              <a:t>两直线平行，内错角相等</a:t>
            </a:r>
            <a:r>
              <a:rPr lang="zh-CN" altLang="zh-CN" sz="3200" dirty="0">
                <a:latin typeface="黑体" panose="02010609060101010101" pitchFamily="49" charset="-122"/>
              </a:rPr>
              <a:t>.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941513" y="422116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927350" y="1196975"/>
            <a:ext cx="5029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平行线的性质</a:t>
            </a:r>
            <a:r>
              <a:rPr lang="zh-CN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431800" y="1196975"/>
            <a:ext cx="2495550" cy="720725"/>
          </a:xfrm>
          <a:prstGeom prst="flowChartMagneticTape">
            <a:avLst/>
          </a:prstGeom>
          <a:solidFill>
            <a:srgbClr val="CCFF33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sz="36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结论</a:t>
            </a:r>
            <a:endParaRPr lang="zh-CN" sz="3600"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39713" y="2492375"/>
            <a:ext cx="12238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</a:rPr>
              <a:t>两条平行直线被第三条直线所截，内错角相等</a:t>
            </a:r>
            <a:r>
              <a:rPr lang="zh-CN" altLang="zh-CN" sz="3200" dirty="0">
                <a:latin typeface="黑体" panose="02010609060101010101" pitchFamily="49" charset="-122"/>
              </a:rPr>
              <a:t>.</a:t>
            </a:r>
          </a:p>
        </p:txBody>
      </p:sp>
      <p:grpSp>
        <p:nvGrpSpPr>
          <p:cNvPr id="15367" name="Group 9"/>
          <p:cNvGrpSpPr/>
          <p:nvPr/>
        </p:nvGrpSpPr>
        <p:grpSpPr bwMode="auto">
          <a:xfrm>
            <a:off x="527050" y="-196850"/>
            <a:ext cx="6432550" cy="1214438"/>
            <a:chOff x="0" y="-228"/>
            <a:chExt cx="2208" cy="1406"/>
          </a:xfrm>
        </p:grpSpPr>
        <p:sp>
          <p:nvSpPr>
            <p:cNvPr id="11293" name="未知"/>
            <p:cNvSpPr/>
            <p:nvPr/>
          </p:nvSpPr>
          <p:spPr bwMode="auto">
            <a:xfrm>
              <a:off x="0" y="527"/>
              <a:ext cx="2208" cy="428"/>
            </a:xfrm>
            <a:custGeom>
              <a:avLst/>
              <a:gdLst>
                <a:gd name="T0" fmla="*/ 432 w 2208"/>
                <a:gd name="T1" fmla="*/ 384 h 384"/>
                <a:gd name="T2" fmla="*/ 2208 w 2208"/>
                <a:gd name="T3" fmla="*/ 384 h 384"/>
                <a:gd name="T4" fmla="*/ 1776 w 2208"/>
                <a:gd name="T5" fmla="*/ 0 h 384"/>
                <a:gd name="T6" fmla="*/ 0 w 2208"/>
                <a:gd name="T7" fmla="*/ 0 h 384"/>
                <a:gd name="T8" fmla="*/ 432 w 2208"/>
                <a:gd name="T9" fmla="*/ 38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8"/>
                <a:gd name="T16" fmla="*/ 0 h 384"/>
                <a:gd name="T17" fmla="*/ 2208 w 2208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8" h="384">
                  <a:moveTo>
                    <a:pt x="432" y="384"/>
                  </a:moveTo>
                  <a:lnTo>
                    <a:pt x="2208" y="384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432" y="3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 w="19050">
              <a:solidFill>
                <a:schemeClr val="accent1"/>
              </a:solidFill>
              <a:round/>
            </a:ln>
            <a:effectLst>
              <a:outerShdw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zh-CN" altLang="en-US" u="sng"/>
            </a:p>
          </p:txBody>
        </p:sp>
        <p:grpSp>
          <p:nvGrpSpPr>
            <p:cNvPr id="15369" name="Group 11"/>
            <p:cNvGrpSpPr/>
            <p:nvPr/>
          </p:nvGrpSpPr>
          <p:grpSpPr bwMode="auto">
            <a:xfrm>
              <a:off x="0" y="-228"/>
              <a:ext cx="2112" cy="1406"/>
              <a:chOff x="0" y="-228"/>
              <a:chExt cx="2112" cy="1406"/>
            </a:xfrm>
          </p:grpSpPr>
          <p:sp>
            <p:nvSpPr>
              <p:cNvPr id="15370" name="未知"/>
              <p:cNvSpPr>
                <a:spLocks noChangeArrowheads="1"/>
              </p:cNvSpPr>
              <p:nvPr/>
            </p:nvSpPr>
            <p:spPr bwMode="auto">
              <a:xfrm rot="158589">
                <a:off x="96" y="243"/>
                <a:ext cx="576" cy="428"/>
              </a:xfrm>
              <a:custGeom>
                <a:avLst/>
                <a:gdLst>
                  <a:gd name="T0" fmla="*/ 48 w 576"/>
                  <a:gd name="T1" fmla="*/ 768 h 816"/>
                  <a:gd name="T2" fmla="*/ 192 w 576"/>
                  <a:gd name="T3" fmla="*/ 816 h 816"/>
                  <a:gd name="T4" fmla="*/ 576 w 576"/>
                  <a:gd name="T5" fmla="*/ 96 h 816"/>
                  <a:gd name="T6" fmla="*/ 384 w 576"/>
                  <a:gd name="T7" fmla="*/ 0 h 816"/>
                  <a:gd name="T8" fmla="*/ 0 w 576"/>
                  <a:gd name="T9" fmla="*/ 72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816">
                    <a:moveTo>
                      <a:pt x="48" y="768"/>
                    </a:moveTo>
                    <a:lnTo>
                      <a:pt x="192" y="816"/>
                    </a:lnTo>
                    <a:lnTo>
                      <a:pt x="576" y="96"/>
                    </a:lnTo>
                    <a:lnTo>
                      <a:pt x="384" y="0"/>
                    </a:lnTo>
                    <a:lnTo>
                      <a:pt x="0" y="720"/>
                    </a:lnTo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100000">
                    <a:schemeClr val="accent2"/>
                  </a:gs>
                </a:gsLst>
                <a:lin ang="189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" name="未知"/>
              <p:cNvSpPr/>
              <p:nvPr/>
            </p:nvSpPr>
            <p:spPr bwMode="auto">
              <a:xfrm>
                <a:off x="288" y="145"/>
                <a:ext cx="576" cy="428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96" y="624"/>
                  </a:cxn>
                  <a:cxn ang="0">
                    <a:pos x="432" y="0"/>
                  </a:cxn>
                  <a:cxn ang="0">
                    <a:pos x="288" y="48"/>
                  </a:cxn>
                  <a:cxn ang="0">
                    <a:pos x="0" y="624"/>
                  </a:cxn>
                </a:cxnLst>
                <a:rect l="0" t="0" r="r" b="b"/>
                <a:pathLst>
                  <a:path w="432" h="624">
                    <a:moveTo>
                      <a:pt x="0" y="624"/>
                    </a:moveTo>
                    <a:lnTo>
                      <a:pt x="96" y="624"/>
                    </a:lnTo>
                    <a:lnTo>
                      <a:pt x="432" y="0"/>
                    </a:lnTo>
                    <a:lnTo>
                      <a:pt x="288" y="48"/>
                    </a:lnTo>
                    <a:lnTo>
                      <a:pt x="0" y="6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rgbClr val="CC3300"/>
                  </a:gs>
                  <a:gs pos="100000">
                    <a:schemeClr val="accent2"/>
                  </a:gs>
                </a:gsLst>
                <a:lin ang="2700000" scaled="1"/>
              </a:gradFill>
              <a:ln w="38100" cap="flat" cmpd="sng">
                <a:solidFill>
                  <a:srgbClr val="CC3300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2" name="未知"/>
              <p:cNvSpPr/>
              <p:nvPr/>
            </p:nvSpPr>
            <p:spPr bwMode="auto">
              <a:xfrm rot="961415">
                <a:off x="96" y="171"/>
                <a:ext cx="288" cy="428"/>
              </a:xfrm>
              <a:custGeom>
                <a:avLst/>
                <a:gdLst/>
                <a:ahLst/>
                <a:cxnLst>
                  <a:cxn ang="0">
                    <a:pos x="480" y="96"/>
                  </a:cxn>
                  <a:cxn ang="0">
                    <a:pos x="192" y="672"/>
                  </a:cxn>
                  <a:cxn ang="0">
                    <a:pos x="144" y="720"/>
                  </a:cxn>
                  <a:cxn ang="0">
                    <a:pos x="0" y="624"/>
                  </a:cxn>
                  <a:cxn ang="0">
                    <a:pos x="144" y="336"/>
                  </a:cxn>
                  <a:cxn ang="0">
                    <a:pos x="336" y="0"/>
                  </a:cxn>
                  <a:cxn ang="0">
                    <a:pos x="480" y="96"/>
                  </a:cxn>
                </a:cxnLst>
                <a:rect l="0" t="0" r="r" b="b"/>
                <a:pathLst>
                  <a:path w="480" h="720">
                    <a:moveTo>
                      <a:pt x="480" y="96"/>
                    </a:moveTo>
                    <a:lnTo>
                      <a:pt x="192" y="672"/>
                    </a:lnTo>
                    <a:lnTo>
                      <a:pt x="144" y="720"/>
                    </a:lnTo>
                    <a:lnTo>
                      <a:pt x="0" y="624"/>
                    </a:lnTo>
                    <a:lnTo>
                      <a:pt x="144" y="336"/>
                    </a:lnTo>
                    <a:lnTo>
                      <a:pt x="336" y="0"/>
                    </a:lnTo>
                    <a:lnTo>
                      <a:pt x="480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CC66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rgbClr val="FFCC66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15373" name="未知"/>
              <p:cNvSpPr>
                <a:spLocks noChangeArrowheads="1"/>
              </p:cNvSpPr>
              <p:nvPr/>
            </p:nvSpPr>
            <p:spPr bwMode="auto">
              <a:xfrm>
                <a:off x="384" y="1"/>
                <a:ext cx="480" cy="428"/>
              </a:xfrm>
              <a:custGeom>
                <a:avLst/>
                <a:gdLst>
                  <a:gd name="T0" fmla="*/ 192 w 336"/>
                  <a:gd name="T1" fmla="*/ 240 h 240"/>
                  <a:gd name="T2" fmla="*/ 48 w 336"/>
                  <a:gd name="T3" fmla="*/ 144 h 240"/>
                  <a:gd name="T4" fmla="*/ 0 w 336"/>
                  <a:gd name="T5" fmla="*/ 48 h 240"/>
                  <a:gd name="T6" fmla="*/ 144 w 336"/>
                  <a:gd name="T7" fmla="*/ 0 h 240"/>
                  <a:gd name="T8" fmla="*/ 288 w 336"/>
                  <a:gd name="T9" fmla="*/ 48 h 240"/>
                  <a:gd name="T10" fmla="*/ 336 w 336"/>
                  <a:gd name="T11" fmla="*/ 192 h 240"/>
                  <a:gd name="T12" fmla="*/ 192 w 336"/>
                  <a:gd name="T1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240">
                    <a:moveTo>
                      <a:pt x="192" y="240"/>
                    </a:moveTo>
                    <a:lnTo>
                      <a:pt x="48" y="144"/>
                    </a:lnTo>
                    <a:lnTo>
                      <a:pt x="0" y="48"/>
                    </a:lnTo>
                    <a:lnTo>
                      <a:pt x="144" y="0"/>
                    </a:lnTo>
                    <a:lnTo>
                      <a:pt x="288" y="48"/>
                    </a:lnTo>
                    <a:lnTo>
                      <a:pt x="336" y="192"/>
                    </a:lnTo>
                    <a:lnTo>
                      <a:pt x="19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50000">
                    <a:srgbClr val="FF9933"/>
                  </a:gs>
                  <a:gs pos="100000">
                    <a:srgbClr val="FFCC66"/>
                  </a:gs>
                </a:gsLst>
                <a:lin ang="18900000" scaled="1"/>
              </a:gradFill>
              <a:ln w="19050">
                <a:solidFill>
                  <a:schemeClr val="accent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" name="未知"/>
              <p:cNvSpPr/>
              <p:nvPr/>
            </p:nvSpPr>
            <p:spPr bwMode="auto">
              <a:xfrm>
                <a:off x="48" y="577"/>
                <a:ext cx="384" cy="432"/>
              </a:xfrm>
              <a:custGeom>
                <a:avLst/>
                <a:gdLst/>
                <a:ahLst/>
                <a:cxnLst>
                  <a:cxn ang="0">
                    <a:pos x="192" y="192"/>
                  </a:cxn>
                  <a:cxn ang="0">
                    <a:pos x="96" y="144"/>
                  </a:cxn>
                  <a:cxn ang="0">
                    <a:pos x="48" y="96"/>
                  </a:cxn>
                  <a:cxn ang="0">
                    <a:pos x="0" y="0"/>
                  </a:cxn>
                  <a:cxn ang="0">
                    <a:pos x="0" y="384"/>
                  </a:cxn>
                  <a:cxn ang="0">
                    <a:pos x="384" y="192"/>
                  </a:cxn>
                  <a:cxn ang="0">
                    <a:pos x="192" y="192"/>
                  </a:cxn>
                </a:cxnLst>
                <a:rect l="0" t="0" r="r" b="b"/>
                <a:pathLst>
                  <a:path w="384" h="384">
                    <a:moveTo>
                      <a:pt x="192" y="192"/>
                    </a:moveTo>
                    <a:lnTo>
                      <a:pt x="96" y="144"/>
                    </a:lnTo>
                    <a:lnTo>
                      <a:pt x="48" y="9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384" y="192"/>
                    </a:lnTo>
                    <a:lnTo>
                      <a:pt x="192" y="19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chemeClr val="accent2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4" name="未知"/>
              <p:cNvSpPr/>
              <p:nvPr/>
            </p:nvSpPr>
            <p:spPr bwMode="auto">
              <a:xfrm rot="1629174">
                <a:off x="0" y="750"/>
                <a:ext cx="147" cy="4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48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15376" name="Oval 18"/>
              <p:cNvSpPr>
                <a:spLocks noChangeArrowheads="1"/>
              </p:cNvSpPr>
              <p:nvPr/>
            </p:nvSpPr>
            <p:spPr bwMode="auto">
              <a:xfrm>
                <a:off x="576" y="-228"/>
                <a:ext cx="144" cy="60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algn="ctr"/>
                <a:endParaRPr lang="zh-CN" altLang="zh-CN" u="sng"/>
              </a:p>
            </p:txBody>
          </p:sp>
          <p:sp>
            <p:nvSpPr>
              <p:cNvPr id="5" name="Text Box 19"/>
              <p:cNvSpPr txBox="1">
                <a:spLocks noChangeArrowheads="1"/>
              </p:cNvSpPr>
              <p:nvPr/>
            </p:nvSpPr>
            <p:spPr bwMode="auto">
              <a:xfrm>
                <a:off x="816" y="48"/>
                <a:ext cx="1296" cy="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zh-CN" sz="32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性质发现</a:t>
                </a:r>
              </a:p>
            </p:txBody>
          </p:sp>
        </p:grpSp>
      </p:grp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656138" y="5157788"/>
            <a:ext cx="451326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</a:rPr>
              <a:t>∴</a:t>
            </a:r>
            <a:r>
              <a:rPr lang="zh-CN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</a:rPr>
              <a:t>∠</a:t>
            </a:r>
            <a:r>
              <a:rPr lang="en-US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</a:rPr>
              <a:t>3</a:t>
            </a:r>
            <a:r>
              <a:rPr lang="zh-CN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</a:rPr>
              <a:t>=∠</a:t>
            </a:r>
            <a:r>
              <a:rPr lang="en-US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</a:rPr>
              <a:t>5</a:t>
            </a:r>
            <a:r>
              <a:rPr lang="zh-CN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751388" y="4437063"/>
            <a:ext cx="304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latin typeface="黑体" panose="02010609060101010101" pitchFamily="49" charset="-122"/>
              </a:rPr>
              <a:t>∵</a:t>
            </a:r>
            <a:r>
              <a:rPr lang="zh-CN" altLang="zh-CN" sz="4000">
                <a:solidFill>
                  <a:srgbClr val="FF0000"/>
                </a:solidFill>
                <a:latin typeface="黑体" panose="02010609060101010101" pitchFamily="49" charset="-122"/>
              </a:rPr>
              <a:t>a∥b,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39713" y="4581525"/>
            <a:ext cx="4802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</a:rPr>
              <a:t>符号语言</a:t>
            </a:r>
            <a:r>
              <a:rPr lang="zh-CN" altLang="zh-CN" sz="320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390650" y="3860800"/>
            <a:ext cx="2687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简写为：</a:t>
            </a:r>
          </a:p>
        </p:txBody>
      </p:sp>
      <p:grpSp>
        <p:nvGrpSpPr>
          <p:cNvPr id="15382" name="Group 25"/>
          <p:cNvGrpSpPr/>
          <p:nvPr/>
        </p:nvGrpSpPr>
        <p:grpSpPr bwMode="auto">
          <a:xfrm>
            <a:off x="7486650" y="0"/>
            <a:ext cx="4705350" cy="3024188"/>
            <a:chOff x="0" y="0"/>
            <a:chExt cx="2223" cy="1905"/>
          </a:xfrm>
        </p:grpSpPr>
        <p:grpSp>
          <p:nvGrpSpPr>
            <p:cNvPr id="15383" name="Group 26"/>
            <p:cNvGrpSpPr/>
            <p:nvPr/>
          </p:nvGrpSpPr>
          <p:grpSpPr bwMode="auto">
            <a:xfrm>
              <a:off x="0" y="0"/>
              <a:ext cx="2223" cy="1905"/>
              <a:chOff x="0" y="0"/>
              <a:chExt cx="2223" cy="1905"/>
            </a:xfrm>
          </p:grpSpPr>
          <p:sp>
            <p:nvSpPr>
              <p:cNvPr id="15384" name="Text Box 27"/>
              <p:cNvSpPr txBox="1">
                <a:spLocks noChangeArrowheads="1"/>
              </p:cNvSpPr>
              <p:nvPr/>
            </p:nvSpPr>
            <p:spPr bwMode="auto">
              <a:xfrm>
                <a:off x="0" y="952"/>
                <a:ext cx="26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b</a:t>
                </a:r>
              </a:p>
            </p:txBody>
          </p:sp>
          <p:sp>
            <p:nvSpPr>
              <p:cNvPr id="15385" name="Line 28"/>
              <p:cNvSpPr>
                <a:spLocks noChangeShapeType="1"/>
              </p:cNvSpPr>
              <p:nvPr/>
            </p:nvSpPr>
            <p:spPr bwMode="auto">
              <a:xfrm>
                <a:off x="273" y="680"/>
                <a:ext cx="195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6" name="Line 29"/>
              <p:cNvSpPr>
                <a:spLocks noChangeShapeType="1"/>
              </p:cNvSpPr>
              <p:nvPr/>
            </p:nvSpPr>
            <p:spPr bwMode="auto">
              <a:xfrm>
                <a:off x="46" y="1224"/>
                <a:ext cx="204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7" name="Line 30"/>
              <p:cNvSpPr>
                <a:spLocks noChangeShapeType="1"/>
              </p:cNvSpPr>
              <p:nvPr/>
            </p:nvSpPr>
            <p:spPr bwMode="auto">
              <a:xfrm flipH="1">
                <a:off x="590" y="0"/>
                <a:ext cx="816" cy="186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8" name="Arc 31"/>
              <p:cNvSpPr>
                <a:spLocks noChangeArrowheads="1"/>
              </p:cNvSpPr>
              <p:nvPr/>
            </p:nvSpPr>
            <p:spPr bwMode="auto">
              <a:xfrm flipH="1">
                <a:off x="1180" y="453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9" name="Text Box 32"/>
              <p:cNvSpPr txBox="1">
                <a:spLocks noChangeArrowheads="1"/>
              </p:cNvSpPr>
              <p:nvPr/>
            </p:nvSpPr>
            <p:spPr bwMode="auto">
              <a:xfrm>
                <a:off x="1270" y="301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4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5390" name="Text Box 33"/>
              <p:cNvSpPr txBox="1">
                <a:spLocks noChangeArrowheads="1"/>
              </p:cNvSpPr>
              <p:nvPr/>
            </p:nvSpPr>
            <p:spPr bwMode="auto">
              <a:xfrm>
                <a:off x="1085" y="907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5</a:t>
                </a:r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91" name="Text Box 34"/>
              <p:cNvSpPr txBox="1">
                <a:spLocks noChangeArrowheads="1"/>
              </p:cNvSpPr>
              <p:nvPr/>
            </p:nvSpPr>
            <p:spPr bwMode="auto">
              <a:xfrm>
                <a:off x="91" y="408"/>
                <a:ext cx="269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15392" name="Text Box 35"/>
              <p:cNvSpPr txBox="1">
                <a:spLocks noChangeArrowheads="1"/>
              </p:cNvSpPr>
              <p:nvPr/>
            </p:nvSpPr>
            <p:spPr bwMode="auto">
              <a:xfrm>
                <a:off x="681" y="1578"/>
                <a:ext cx="26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c</a:t>
                </a:r>
              </a:p>
            </p:txBody>
          </p:sp>
          <p:sp>
            <p:nvSpPr>
              <p:cNvPr id="15393" name="Arc 36"/>
              <p:cNvSpPr>
                <a:spLocks noChangeArrowheads="1"/>
              </p:cNvSpPr>
              <p:nvPr/>
            </p:nvSpPr>
            <p:spPr bwMode="auto">
              <a:xfrm flipH="1">
                <a:off x="953" y="998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394" name="Arc 37"/>
            <p:cNvSpPr>
              <a:spLocks noChangeArrowheads="1"/>
            </p:cNvSpPr>
            <p:nvPr/>
          </p:nvSpPr>
          <p:spPr bwMode="auto">
            <a:xfrm rot="1499792">
              <a:off x="886" y="702"/>
              <a:ext cx="203" cy="160"/>
            </a:xfrm>
            <a:custGeom>
              <a:avLst/>
              <a:gdLst>
                <a:gd name="T0" fmla="*/ 15505 w 21554"/>
                <a:gd name="T1" fmla="*/ 20735 h 20736"/>
                <a:gd name="T2" fmla="*/ 0 w 21554"/>
                <a:gd name="T3" fmla="*/ 1411 h 20736"/>
                <a:gd name="T4" fmla="*/ 15505 w 21554"/>
                <a:gd name="T5" fmla="*/ 20735 h 20736"/>
                <a:gd name="T6" fmla="*/ 0 w 21554"/>
                <a:gd name="T7" fmla="*/ 1411 h 20736"/>
                <a:gd name="T8" fmla="*/ 21554 w 21554"/>
                <a:gd name="T9" fmla="*/ 0 h 20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54" h="20736" fill="none">
                  <a:moveTo>
                    <a:pt x="15505" y="20735"/>
                  </a:moveTo>
                  <a:cubicBezTo>
                    <a:pt x="6789" y="18193"/>
                    <a:pt x="593" y="10471"/>
                    <a:pt x="0" y="1411"/>
                  </a:cubicBezTo>
                </a:path>
                <a:path w="21554" h="20736" stroke="0">
                  <a:moveTo>
                    <a:pt x="15505" y="20735"/>
                  </a:moveTo>
                  <a:cubicBezTo>
                    <a:pt x="6789" y="18193"/>
                    <a:pt x="593" y="10471"/>
                    <a:pt x="0" y="1411"/>
                  </a:cubicBezTo>
                  <a:lnTo>
                    <a:pt x="21554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5" name="Text Box 38"/>
            <p:cNvSpPr txBox="1">
              <a:spLocks noChangeArrowheads="1"/>
            </p:cNvSpPr>
            <p:nvPr/>
          </p:nvSpPr>
          <p:spPr bwMode="auto">
            <a:xfrm>
              <a:off x="715" y="71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/>
      <p:bldP spid="14344" grpId="0" build="allAtOnce"/>
      <p:bldP spid="14356" grpId="0"/>
      <p:bldP spid="14357" grpId="0"/>
      <p:bldP spid="14358" grpId="0"/>
      <p:bldP spid="143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9713" y="2997200"/>
            <a:ext cx="8080375" cy="2230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</a:rPr>
              <a:t>解： 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∵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a//b 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（</a:t>
            </a:r>
            <a:r>
              <a:rPr lang="zh-CN" altLang="en-US" sz="3200" dirty="0">
                <a:solidFill>
                  <a:schemeClr val="tx2">
                    <a:lumMod val="95000"/>
                    <a:lumOff val="5000"/>
                  </a:schemeClr>
                </a:solidFill>
                <a:latin typeface="黑体" panose="02010609060101010101" pitchFamily="49" charset="-122"/>
              </a:rPr>
              <a:t>已知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,</a:t>
            </a:r>
            <a:b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</a:br>
            <a:endParaRPr lang="zh-CN" altLang="zh-CN" sz="3200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39713" y="1196975"/>
            <a:ext cx="73929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latin typeface="黑体" panose="02010609060101010101" pitchFamily="49" charset="-122"/>
              </a:rPr>
              <a:t>如图</a:t>
            </a:r>
            <a:r>
              <a:rPr lang="zh-CN" altLang="zh-CN" sz="3200">
                <a:latin typeface="黑体" panose="02010609060101010101" pitchFamily="49" charset="-122"/>
              </a:rPr>
              <a:t>,</a:t>
            </a:r>
            <a:r>
              <a:rPr lang="zh-CN" altLang="en-US" sz="3200">
                <a:latin typeface="黑体" panose="02010609060101010101" pitchFamily="49" charset="-122"/>
              </a:rPr>
              <a:t>已知</a:t>
            </a:r>
            <a:r>
              <a:rPr lang="zh-CN" altLang="zh-CN" sz="3200">
                <a:solidFill>
                  <a:srgbClr val="3333FF"/>
                </a:solidFill>
                <a:latin typeface="黑体" panose="02010609060101010101" pitchFamily="49" charset="-122"/>
              </a:rPr>
              <a:t>a//b</a:t>
            </a:r>
            <a:r>
              <a:rPr lang="zh-CN" altLang="zh-CN" sz="3200">
                <a:latin typeface="黑体" panose="02010609060101010101" pitchFamily="49" charset="-122"/>
              </a:rPr>
              <a:t>,</a:t>
            </a:r>
            <a:r>
              <a:rPr lang="en-US" altLang="zh-CN" sz="3200">
                <a:solidFill>
                  <a:srgbClr val="4848F4"/>
                </a:solidFill>
                <a:latin typeface="黑体" panose="02010609060101010101" pitchFamily="49" charset="-122"/>
              </a:rPr>
              <a:t>c</a:t>
            </a:r>
            <a:r>
              <a:rPr lang="zh-CN" altLang="en-US" sz="3200">
                <a:latin typeface="黑体" panose="02010609060101010101" pitchFamily="49" charset="-122"/>
              </a:rPr>
              <a:t>是截线那么</a:t>
            </a:r>
            <a:r>
              <a:rPr lang="zh-CN" altLang="en-US" sz="3200">
                <a:solidFill>
                  <a:srgbClr val="3333FF"/>
                </a:solidFill>
                <a:latin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zh-CN" altLang="zh-CN" sz="3200">
                <a:solidFill>
                  <a:srgbClr val="3333FF"/>
                </a:solidFill>
                <a:latin typeface="黑体" panose="02010609060101010101" pitchFamily="49" charset="-122"/>
              </a:rPr>
              <a:t>2</a:t>
            </a:r>
            <a:r>
              <a:rPr lang="zh-CN" altLang="en-US" sz="3200">
                <a:solidFill>
                  <a:srgbClr val="3333FF"/>
                </a:solidFill>
                <a:latin typeface="黑体" panose="02010609060101010101" pitchFamily="49" charset="-122"/>
              </a:rPr>
              <a:t>与</a:t>
            </a:r>
            <a:r>
              <a:rPr lang="zh-CN" altLang="en-US" sz="3200">
                <a:solidFill>
                  <a:srgbClr val="3333FF"/>
                </a:solidFill>
                <a:latin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3200">
                <a:solidFill>
                  <a:srgbClr val="3333FF"/>
                </a:solidFill>
                <a:latin typeface="黑体" panose="02010609060101010101" pitchFamily="49" charset="-122"/>
              </a:rPr>
              <a:t>5</a:t>
            </a:r>
            <a:r>
              <a:rPr lang="zh-CN" altLang="en-US" sz="3200">
                <a:latin typeface="黑体" panose="02010609060101010101" pitchFamily="49" charset="-122"/>
              </a:rPr>
              <a:t>有什么关系呢？为什么</a:t>
            </a:r>
            <a:r>
              <a:rPr lang="zh-CN" altLang="zh-CN" sz="3200">
                <a:latin typeface="黑体" panose="02010609060101010101" pitchFamily="49" charset="-122"/>
              </a:rPr>
              <a:t>?</a:t>
            </a:r>
          </a:p>
        </p:txBody>
      </p:sp>
      <p:grpSp>
        <p:nvGrpSpPr>
          <p:cNvPr id="16387" name="Group 5"/>
          <p:cNvGrpSpPr/>
          <p:nvPr/>
        </p:nvGrpSpPr>
        <p:grpSpPr bwMode="auto">
          <a:xfrm>
            <a:off x="0" y="0"/>
            <a:ext cx="4846638" cy="1268413"/>
            <a:chOff x="0" y="0"/>
            <a:chExt cx="2290" cy="799"/>
          </a:xfrm>
        </p:grpSpPr>
        <p:pic>
          <p:nvPicPr>
            <p:cNvPr id="16388" name="Picture 6" descr="BAN_05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2290" cy="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113" y="136"/>
              <a:ext cx="2102" cy="44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   </a:t>
              </a:r>
              <a:r>
                <a:rPr lang="zh-CN" altLang="en-US" sz="4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rPr>
                <a:t>活动三</a:t>
              </a:r>
              <a:endParaRPr lang="zh-CN" alt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6390" name="Group 8"/>
          <p:cNvGrpSpPr/>
          <p:nvPr/>
        </p:nvGrpSpPr>
        <p:grpSpPr bwMode="auto">
          <a:xfrm>
            <a:off x="7486650" y="188913"/>
            <a:ext cx="4705350" cy="3024187"/>
            <a:chOff x="0" y="0"/>
            <a:chExt cx="2223" cy="1905"/>
          </a:xfrm>
        </p:grpSpPr>
        <p:grpSp>
          <p:nvGrpSpPr>
            <p:cNvPr id="16391" name="Group 9"/>
            <p:cNvGrpSpPr/>
            <p:nvPr/>
          </p:nvGrpSpPr>
          <p:grpSpPr bwMode="auto">
            <a:xfrm>
              <a:off x="0" y="0"/>
              <a:ext cx="2223" cy="1905"/>
              <a:chOff x="0" y="0"/>
              <a:chExt cx="2223" cy="1905"/>
            </a:xfrm>
          </p:grpSpPr>
          <p:sp>
            <p:nvSpPr>
              <p:cNvPr id="16392" name="Text Box 10"/>
              <p:cNvSpPr txBox="1">
                <a:spLocks noChangeArrowheads="1"/>
              </p:cNvSpPr>
              <p:nvPr/>
            </p:nvSpPr>
            <p:spPr bwMode="auto">
              <a:xfrm>
                <a:off x="0" y="952"/>
                <a:ext cx="26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b</a:t>
                </a:r>
              </a:p>
            </p:txBody>
          </p:sp>
          <p:sp>
            <p:nvSpPr>
              <p:cNvPr id="16393" name="Line 11"/>
              <p:cNvSpPr>
                <a:spLocks noChangeShapeType="1"/>
              </p:cNvSpPr>
              <p:nvPr/>
            </p:nvSpPr>
            <p:spPr bwMode="auto">
              <a:xfrm>
                <a:off x="273" y="680"/>
                <a:ext cx="195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4" name="Line 12"/>
              <p:cNvSpPr>
                <a:spLocks noChangeShapeType="1"/>
              </p:cNvSpPr>
              <p:nvPr/>
            </p:nvSpPr>
            <p:spPr bwMode="auto">
              <a:xfrm>
                <a:off x="46" y="1224"/>
                <a:ext cx="204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5" name="Line 13"/>
              <p:cNvSpPr>
                <a:spLocks noChangeShapeType="1"/>
              </p:cNvSpPr>
              <p:nvPr/>
            </p:nvSpPr>
            <p:spPr bwMode="auto">
              <a:xfrm flipH="1">
                <a:off x="590" y="0"/>
                <a:ext cx="816" cy="186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6" name="Arc 14"/>
              <p:cNvSpPr>
                <a:spLocks noChangeArrowheads="1"/>
              </p:cNvSpPr>
              <p:nvPr/>
            </p:nvSpPr>
            <p:spPr bwMode="auto">
              <a:xfrm flipH="1">
                <a:off x="1180" y="453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7" name="Text Box 15"/>
              <p:cNvSpPr txBox="1">
                <a:spLocks noChangeArrowheads="1"/>
              </p:cNvSpPr>
              <p:nvPr/>
            </p:nvSpPr>
            <p:spPr bwMode="auto">
              <a:xfrm>
                <a:off x="1270" y="301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4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398" name="Text Box 16"/>
              <p:cNvSpPr txBox="1">
                <a:spLocks noChangeArrowheads="1"/>
              </p:cNvSpPr>
              <p:nvPr/>
            </p:nvSpPr>
            <p:spPr bwMode="auto">
              <a:xfrm>
                <a:off x="1085" y="907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5</a:t>
                </a:r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399" name="Text Box 17"/>
              <p:cNvSpPr txBox="1">
                <a:spLocks noChangeArrowheads="1"/>
              </p:cNvSpPr>
              <p:nvPr/>
            </p:nvSpPr>
            <p:spPr bwMode="auto">
              <a:xfrm>
                <a:off x="91" y="408"/>
                <a:ext cx="269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16400" name="Text Box 18"/>
              <p:cNvSpPr txBox="1">
                <a:spLocks noChangeArrowheads="1"/>
              </p:cNvSpPr>
              <p:nvPr/>
            </p:nvSpPr>
            <p:spPr bwMode="auto">
              <a:xfrm>
                <a:off x="681" y="1578"/>
                <a:ext cx="26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c</a:t>
                </a:r>
              </a:p>
            </p:txBody>
          </p:sp>
          <p:sp>
            <p:nvSpPr>
              <p:cNvPr id="16401" name="Arc 19"/>
              <p:cNvSpPr>
                <a:spLocks noChangeArrowheads="1"/>
              </p:cNvSpPr>
              <p:nvPr/>
            </p:nvSpPr>
            <p:spPr bwMode="auto">
              <a:xfrm flipH="1">
                <a:off x="953" y="998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402" name="Group 20"/>
            <p:cNvGrpSpPr/>
            <p:nvPr/>
          </p:nvGrpSpPr>
          <p:grpSpPr bwMode="auto">
            <a:xfrm>
              <a:off x="907" y="589"/>
              <a:ext cx="551" cy="424"/>
              <a:chOff x="0" y="0"/>
              <a:chExt cx="551" cy="424"/>
            </a:xfrm>
          </p:grpSpPr>
          <p:sp>
            <p:nvSpPr>
              <p:cNvPr id="16403" name="Text Box 21"/>
              <p:cNvSpPr txBox="1">
                <a:spLocks noChangeArrowheads="1"/>
              </p:cNvSpPr>
              <p:nvPr/>
            </p:nvSpPr>
            <p:spPr bwMode="auto">
              <a:xfrm>
                <a:off x="188" y="136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2400"/>
                  <a:t>2</a:t>
                </a:r>
                <a:endParaRPr lang="zh-CN" altLang="zh-CN" sz="2400"/>
              </a:p>
            </p:txBody>
          </p:sp>
          <p:sp>
            <p:nvSpPr>
              <p:cNvPr id="16404" name="Arc 22"/>
              <p:cNvSpPr>
                <a:spLocks noChangeArrowheads="1"/>
              </p:cNvSpPr>
              <p:nvPr/>
            </p:nvSpPr>
            <p:spPr bwMode="auto">
              <a:xfrm rot="2186558">
                <a:off x="0" y="0"/>
                <a:ext cx="279" cy="198"/>
              </a:xfrm>
              <a:custGeom>
                <a:avLst/>
                <a:gdLst>
                  <a:gd name="T0" fmla="*/ 19440 w 21600"/>
                  <a:gd name="T1" fmla="*/ -1 h 25788"/>
                  <a:gd name="T2" fmla="*/ 21600 w 21600"/>
                  <a:gd name="T3" fmla="*/ 9415 h 25788"/>
                  <a:gd name="T4" fmla="*/ 14088 w 21600"/>
                  <a:gd name="T5" fmla="*/ 25787 h 25788"/>
                  <a:gd name="T6" fmla="*/ 19440 w 21600"/>
                  <a:gd name="T7" fmla="*/ -1 h 25788"/>
                  <a:gd name="T8" fmla="*/ 21600 w 21600"/>
                  <a:gd name="T9" fmla="*/ 9415 h 25788"/>
                  <a:gd name="T10" fmla="*/ 14088 w 21600"/>
                  <a:gd name="T11" fmla="*/ 25787 h 25788"/>
                  <a:gd name="T12" fmla="*/ 0 w 21600"/>
                  <a:gd name="T13" fmla="*/ 9415 h 25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5788" fill="none">
                    <a:moveTo>
                      <a:pt x="19440" y="-1"/>
                    </a:moveTo>
                    <a:cubicBezTo>
                      <a:pt x="20861" y="2935"/>
                      <a:pt x="21600" y="6153"/>
                      <a:pt x="21600" y="9415"/>
                    </a:cubicBezTo>
                    <a:cubicBezTo>
                      <a:pt x="21600" y="15705"/>
                      <a:pt x="18857" y="21684"/>
                      <a:pt x="14088" y="25787"/>
                    </a:cubicBezTo>
                  </a:path>
                  <a:path w="21600" h="25788" stroke="0">
                    <a:moveTo>
                      <a:pt x="19440" y="-1"/>
                    </a:moveTo>
                    <a:cubicBezTo>
                      <a:pt x="20861" y="2935"/>
                      <a:pt x="21600" y="6153"/>
                      <a:pt x="21600" y="9415"/>
                    </a:cubicBezTo>
                    <a:cubicBezTo>
                      <a:pt x="21600" y="15705"/>
                      <a:pt x="18857" y="21684"/>
                      <a:pt x="14088" y="25787"/>
                    </a:cubicBezTo>
                    <a:lnTo>
                      <a:pt x="0" y="9415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200150" y="3644900"/>
            <a:ext cx="126238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</a:rPr>
              <a:t>∴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1=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5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（                       ）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.</a:t>
            </a:r>
            <a:r>
              <a:rPr lang="zh-CN" altLang="zh-CN" sz="3200" dirty="0">
                <a:solidFill>
                  <a:srgbClr val="FF0000"/>
                </a:solidFill>
              </a:rPr>
              <a:t>  </a:t>
            </a:r>
            <a:r>
              <a:rPr lang="zh-CN" altLang="zh-CN" sz="2800" dirty="0">
                <a:solidFill>
                  <a:srgbClr val="FF0000"/>
                </a:solidFill>
              </a:rPr>
              <a:t/>
            </a:r>
            <a:br>
              <a:rPr lang="zh-CN" altLang="zh-CN" sz="2800" dirty="0">
                <a:solidFill>
                  <a:srgbClr val="FF0000"/>
                </a:solidFill>
              </a:rPr>
            </a:br>
            <a:endParaRPr lang="zh-CN" altLang="zh-CN" sz="2800" dirty="0">
              <a:solidFill>
                <a:srgbClr val="FF0000"/>
              </a:solidFill>
            </a:endParaRP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295400" y="4365625"/>
            <a:ext cx="1166495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∵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1+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2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=180</a:t>
            </a:r>
            <a:r>
              <a:rPr lang="zh-CN" altLang="zh-CN" sz="3200" dirty="0">
                <a:solidFill>
                  <a:srgbClr val="FF0000"/>
                </a:solidFill>
              </a:rPr>
              <a:t>°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（</a:t>
            </a:r>
            <a:r>
              <a:rPr lang="zh-CN" altLang="en-US" sz="3200" dirty="0">
                <a:solidFill>
                  <a:schemeClr val="tx2">
                    <a:lumMod val="95000"/>
                    <a:lumOff val="5000"/>
                  </a:schemeClr>
                </a:solidFill>
                <a:latin typeface="黑体" panose="02010609060101010101" pitchFamily="49" charset="-122"/>
              </a:rPr>
              <a:t>补角定义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,</a:t>
            </a:r>
            <a:r>
              <a:rPr lang="zh-CN" altLang="zh-CN" sz="3200" dirty="0">
                <a:solidFill>
                  <a:srgbClr val="FF0000"/>
                </a:solidFill>
              </a:rPr>
              <a:t/>
            </a:r>
            <a:br>
              <a:rPr lang="zh-CN" altLang="zh-CN" sz="3200" dirty="0">
                <a:solidFill>
                  <a:srgbClr val="FF0000"/>
                </a:solidFill>
              </a:rPr>
            </a:br>
            <a:endParaRPr lang="zh-CN" altLang="zh-CN" sz="3200" dirty="0">
              <a:solidFill>
                <a:srgbClr val="FF0000"/>
              </a:solidFill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1487488" y="5229225"/>
            <a:ext cx="1008221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</a:rPr>
              <a:t>∴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2+ 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5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=180°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（</a:t>
            </a:r>
            <a:r>
              <a:rPr lang="zh-CN" altLang="en-US" sz="3200" dirty="0">
                <a:solidFill>
                  <a:schemeClr val="tx2">
                    <a:lumMod val="95000"/>
                    <a:lumOff val="5000"/>
                  </a:schemeClr>
                </a:solidFill>
                <a:latin typeface="黑体" panose="02010609060101010101" pitchFamily="49" charset="-122"/>
              </a:rPr>
              <a:t>等量代换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）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</a:rPr>
              <a:t>.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4038600" y="3592513"/>
            <a:ext cx="472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/>
              <a:t>两直线平行，同位角相等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83" grpId="0"/>
      <p:bldP spid="15384" grpId="0"/>
      <p:bldP spid="15385" grpId="0"/>
      <p:bldP spid="215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10972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zh-CN" sz="280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695700" y="4144963"/>
            <a:ext cx="6818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3200" dirty="0">
                <a:latin typeface="黑体" panose="02010609060101010101" pitchFamily="49" charset="-122"/>
              </a:rPr>
              <a:t>两直线平行，同旁内角互补</a:t>
            </a:r>
            <a:r>
              <a:rPr lang="zh-CN" altLang="zh-CN" sz="3200" dirty="0">
                <a:latin typeface="黑体" panose="02010609060101010101" pitchFamily="49" charset="-122"/>
              </a:rPr>
              <a:t>.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941513" y="422116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728913" y="1700213"/>
            <a:ext cx="5029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平行线的性质</a:t>
            </a:r>
            <a:r>
              <a:rPr lang="zh-CN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39713" y="1628775"/>
            <a:ext cx="2497137" cy="720725"/>
          </a:xfrm>
          <a:prstGeom prst="flowChartMagneticTape">
            <a:avLst/>
          </a:prstGeom>
          <a:solidFill>
            <a:srgbClr val="CCFF33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sz="36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</a:rPr>
              <a:t>结论</a:t>
            </a:r>
            <a:endParaRPr lang="zh-CN" sz="3600"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39713" y="2924175"/>
            <a:ext cx="13103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</a:rPr>
              <a:t>两条平行直线被第三条直线所截，同旁内角互补</a:t>
            </a:r>
            <a:r>
              <a:rPr lang="zh-CN" altLang="zh-CN" sz="3200" dirty="0">
                <a:latin typeface="黑体" panose="02010609060101010101" pitchFamily="49" charset="-122"/>
              </a:rPr>
              <a:t>.</a:t>
            </a:r>
          </a:p>
        </p:txBody>
      </p:sp>
      <p:grpSp>
        <p:nvGrpSpPr>
          <p:cNvPr id="17415" name="Group 9"/>
          <p:cNvGrpSpPr/>
          <p:nvPr/>
        </p:nvGrpSpPr>
        <p:grpSpPr bwMode="auto">
          <a:xfrm>
            <a:off x="-241300" y="-14288"/>
            <a:ext cx="5811838" cy="1397001"/>
            <a:chOff x="0" y="-169"/>
            <a:chExt cx="2208" cy="1305"/>
          </a:xfrm>
        </p:grpSpPr>
        <p:sp>
          <p:nvSpPr>
            <p:cNvPr id="13342" name="未知"/>
            <p:cNvSpPr/>
            <p:nvPr/>
          </p:nvSpPr>
          <p:spPr bwMode="auto">
            <a:xfrm>
              <a:off x="0" y="528"/>
              <a:ext cx="2208" cy="346"/>
            </a:xfrm>
            <a:custGeom>
              <a:avLst/>
              <a:gdLst>
                <a:gd name="T0" fmla="*/ 432 w 2208"/>
                <a:gd name="T1" fmla="*/ 384 h 384"/>
                <a:gd name="T2" fmla="*/ 2208 w 2208"/>
                <a:gd name="T3" fmla="*/ 384 h 384"/>
                <a:gd name="T4" fmla="*/ 1776 w 2208"/>
                <a:gd name="T5" fmla="*/ 0 h 384"/>
                <a:gd name="T6" fmla="*/ 0 w 2208"/>
                <a:gd name="T7" fmla="*/ 0 h 384"/>
                <a:gd name="T8" fmla="*/ 432 w 2208"/>
                <a:gd name="T9" fmla="*/ 38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8"/>
                <a:gd name="T16" fmla="*/ 0 h 384"/>
                <a:gd name="T17" fmla="*/ 2208 w 2208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8" h="384">
                  <a:moveTo>
                    <a:pt x="432" y="384"/>
                  </a:moveTo>
                  <a:lnTo>
                    <a:pt x="2208" y="384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432" y="3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 w="19050">
              <a:solidFill>
                <a:schemeClr val="accent1"/>
              </a:solidFill>
              <a:round/>
            </a:ln>
            <a:effectLst>
              <a:outerShdw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zh-CN" altLang="en-US" u="sng"/>
            </a:p>
          </p:txBody>
        </p:sp>
        <p:grpSp>
          <p:nvGrpSpPr>
            <p:cNvPr id="17417" name="Group 11"/>
            <p:cNvGrpSpPr/>
            <p:nvPr/>
          </p:nvGrpSpPr>
          <p:grpSpPr bwMode="auto">
            <a:xfrm>
              <a:off x="0" y="-169"/>
              <a:ext cx="2112" cy="1305"/>
              <a:chOff x="0" y="-169"/>
              <a:chExt cx="2112" cy="1305"/>
            </a:xfrm>
          </p:grpSpPr>
          <p:sp>
            <p:nvSpPr>
              <p:cNvPr id="17418" name="未知"/>
              <p:cNvSpPr>
                <a:spLocks noChangeArrowheads="1"/>
              </p:cNvSpPr>
              <p:nvPr/>
            </p:nvSpPr>
            <p:spPr bwMode="auto">
              <a:xfrm rot="158589">
                <a:off x="96" y="284"/>
                <a:ext cx="576" cy="345"/>
              </a:xfrm>
              <a:custGeom>
                <a:avLst/>
                <a:gdLst>
                  <a:gd name="T0" fmla="*/ 48 w 576"/>
                  <a:gd name="T1" fmla="*/ 768 h 816"/>
                  <a:gd name="T2" fmla="*/ 192 w 576"/>
                  <a:gd name="T3" fmla="*/ 816 h 816"/>
                  <a:gd name="T4" fmla="*/ 576 w 576"/>
                  <a:gd name="T5" fmla="*/ 96 h 816"/>
                  <a:gd name="T6" fmla="*/ 384 w 576"/>
                  <a:gd name="T7" fmla="*/ 0 h 816"/>
                  <a:gd name="T8" fmla="*/ 0 w 576"/>
                  <a:gd name="T9" fmla="*/ 72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816">
                    <a:moveTo>
                      <a:pt x="48" y="768"/>
                    </a:moveTo>
                    <a:lnTo>
                      <a:pt x="192" y="816"/>
                    </a:lnTo>
                    <a:lnTo>
                      <a:pt x="576" y="96"/>
                    </a:lnTo>
                    <a:lnTo>
                      <a:pt x="384" y="0"/>
                    </a:lnTo>
                    <a:lnTo>
                      <a:pt x="0" y="720"/>
                    </a:lnTo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100000">
                    <a:schemeClr val="accent2"/>
                  </a:gs>
                </a:gsLst>
                <a:lin ang="189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" name="未知"/>
              <p:cNvSpPr/>
              <p:nvPr/>
            </p:nvSpPr>
            <p:spPr bwMode="auto">
              <a:xfrm>
                <a:off x="288" y="145"/>
                <a:ext cx="577" cy="344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96" y="624"/>
                  </a:cxn>
                  <a:cxn ang="0">
                    <a:pos x="432" y="0"/>
                  </a:cxn>
                  <a:cxn ang="0">
                    <a:pos x="288" y="48"/>
                  </a:cxn>
                  <a:cxn ang="0">
                    <a:pos x="0" y="624"/>
                  </a:cxn>
                </a:cxnLst>
                <a:rect l="0" t="0" r="r" b="b"/>
                <a:pathLst>
                  <a:path w="432" h="624">
                    <a:moveTo>
                      <a:pt x="0" y="624"/>
                    </a:moveTo>
                    <a:lnTo>
                      <a:pt x="96" y="624"/>
                    </a:lnTo>
                    <a:lnTo>
                      <a:pt x="432" y="0"/>
                    </a:lnTo>
                    <a:lnTo>
                      <a:pt x="288" y="48"/>
                    </a:lnTo>
                    <a:lnTo>
                      <a:pt x="0" y="6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rgbClr val="CC3300"/>
                  </a:gs>
                  <a:gs pos="100000">
                    <a:schemeClr val="accent2"/>
                  </a:gs>
                </a:gsLst>
                <a:lin ang="2700000" scaled="1"/>
              </a:gradFill>
              <a:ln w="38100" cap="flat" cmpd="sng">
                <a:solidFill>
                  <a:srgbClr val="CC3300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2" name="未知"/>
              <p:cNvSpPr/>
              <p:nvPr/>
            </p:nvSpPr>
            <p:spPr bwMode="auto">
              <a:xfrm rot="961415">
                <a:off x="96" y="212"/>
                <a:ext cx="289" cy="346"/>
              </a:xfrm>
              <a:custGeom>
                <a:avLst/>
                <a:gdLst/>
                <a:ahLst/>
                <a:cxnLst>
                  <a:cxn ang="0">
                    <a:pos x="480" y="96"/>
                  </a:cxn>
                  <a:cxn ang="0">
                    <a:pos x="192" y="672"/>
                  </a:cxn>
                  <a:cxn ang="0">
                    <a:pos x="144" y="720"/>
                  </a:cxn>
                  <a:cxn ang="0">
                    <a:pos x="0" y="624"/>
                  </a:cxn>
                  <a:cxn ang="0">
                    <a:pos x="144" y="336"/>
                  </a:cxn>
                  <a:cxn ang="0">
                    <a:pos x="336" y="0"/>
                  </a:cxn>
                  <a:cxn ang="0">
                    <a:pos x="480" y="96"/>
                  </a:cxn>
                </a:cxnLst>
                <a:rect l="0" t="0" r="r" b="b"/>
                <a:pathLst>
                  <a:path w="480" h="720">
                    <a:moveTo>
                      <a:pt x="480" y="96"/>
                    </a:moveTo>
                    <a:lnTo>
                      <a:pt x="192" y="672"/>
                    </a:lnTo>
                    <a:lnTo>
                      <a:pt x="144" y="720"/>
                    </a:lnTo>
                    <a:lnTo>
                      <a:pt x="0" y="624"/>
                    </a:lnTo>
                    <a:lnTo>
                      <a:pt x="144" y="336"/>
                    </a:lnTo>
                    <a:lnTo>
                      <a:pt x="336" y="0"/>
                    </a:lnTo>
                    <a:lnTo>
                      <a:pt x="480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CC66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rgbClr val="FFCC66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17421" name="未知"/>
              <p:cNvSpPr>
                <a:spLocks noChangeArrowheads="1"/>
              </p:cNvSpPr>
              <p:nvPr/>
            </p:nvSpPr>
            <p:spPr bwMode="auto">
              <a:xfrm>
                <a:off x="384" y="1"/>
                <a:ext cx="480" cy="345"/>
              </a:xfrm>
              <a:custGeom>
                <a:avLst/>
                <a:gdLst>
                  <a:gd name="T0" fmla="*/ 192 w 336"/>
                  <a:gd name="T1" fmla="*/ 240 h 240"/>
                  <a:gd name="T2" fmla="*/ 48 w 336"/>
                  <a:gd name="T3" fmla="*/ 144 h 240"/>
                  <a:gd name="T4" fmla="*/ 0 w 336"/>
                  <a:gd name="T5" fmla="*/ 48 h 240"/>
                  <a:gd name="T6" fmla="*/ 144 w 336"/>
                  <a:gd name="T7" fmla="*/ 0 h 240"/>
                  <a:gd name="T8" fmla="*/ 288 w 336"/>
                  <a:gd name="T9" fmla="*/ 48 h 240"/>
                  <a:gd name="T10" fmla="*/ 336 w 336"/>
                  <a:gd name="T11" fmla="*/ 192 h 240"/>
                  <a:gd name="T12" fmla="*/ 192 w 336"/>
                  <a:gd name="T1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240">
                    <a:moveTo>
                      <a:pt x="192" y="240"/>
                    </a:moveTo>
                    <a:lnTo>
                      <a:pt x="48" y="144"/>
                    </a:lnTo>
                    <a:lnTo>
                      <a:pt x="0" y="48"/>
                    </a:lnTo>
                    <a:lnTo>
                      <a:pt x="144" y="0"/>
                    </a:lnTo>
                    <a:lnTo>
                      <a:pt x="288" y="48"/>
                    </a:lnTo>
                    <a:lnTo>
                      <a:pt x="336" y="192"/>
                    </a:lnTo>
                    <a:lnTo>
                      <a:pt x="19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50000">
                    <a:srgbClr val="FF9933"/>
                  </a:gs>
                  <a:gs pos="100000">
                    <a:srgbClr val="FFCC66"/>
                  </a:gs>
                </a:gsLst>
                <a:lin ang="18900000" scaled="1"/>
              </a:gradFill>
              <a:ln w="19050">
                <a:solidFill>
                  <a:schemeClr val="accent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" name="未知"/>
              <p:cNvSpPr/>
              <p:nvPr/>
            </p:nvSpPr>
            <p:spPr bwMode="auto">
              <a:xfrm>
                <a:off x="48" y="577"/>
                <a:ext cx="384" cy="346"/>
              </a:xfrm>
              <a:custGeom>
                <a:avLst/>
                <a:gdLst/>
                <a:ahLst/>
                <a:cxnLst>
                  <a:cxn ang="0">
                    <a:pos x="192" y="192"/>
                  </a:cxn>
                  <a:cxn ang="0">
                    <a:pos x="96" y="144"/>
                  </a:cxn>
                  <a:cxn ang="0">
                    <a:pos x="48" y="96"/>
                  </a:cxn>
                  <a:cxn ang="0">
                    <a:pos x="0" y="0"/>
                  </a:cxn>
                  <a:cxn ang="0">
                    <a:pos x="0" y="384"/>
                  </a:cxn>
                  <a:cxn ang="0">
                    <a:pos x="384" y="192"/>
                  </a:cxn>
                  <a:cxn ang="0">
                    <a:pos x="192" y="192"/>
                  </a:cxn>
                </a:cxnLst>
                <a:rect l="0" t="0" r="r" b="b"/>
                <a:pathLst>
                  <a:path w="384" h="384">
                    <a:moveTo>
                      <a:pt x="192" y="192"/>
                    </a:moveTo>
                    <a:lnTo>
                      <a:pt x="96" y="144"/>
                    </a:lnTo>
                    <a:lnTo>
                      <a:pt x="48" y="9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384" y="192"/>
                    </a:lnTo>
                    <a:lnTo>
                      <a:pt x="192" y="19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chemeClr val="accent2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4" name="未知"/>
              <p:cNvSpPr/>
              <p:nvPr/>
            </p:nvSpPr>
            <p:spPr bwMode="auto">
              <a:xfrm rot="1629174">
                <a:off x="0" y="790"/>
                <a:ext cx="147" cy="3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48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u="sng"/>
              </a:p>
            </p:txBody>
          </p:sp>
          <p:sp>
            <p:nvSpPr>
              <p:cNvPr id="17424" name="Oval 18"/>
              <p:cNvSpPr>
                <a:spLocks noChangeArrowheads="1"/>
              </p:cNvSpPr>
              <p:nvPr/>
            </p:nvSpPr>
            <p:spPr bwMode="auto">
              <a:xfrm>
                <a:off x="576" y="-169"/>
                <a:ext cx="144" cy="48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algn="ctr"/>
                <a:endParaRPr lang="zh-CN" altLang="zh-CN" u="sng"/>
              </a:p>
            </p:txBody>
          </p:sp>
          <p:sp>
            <p:nvSpPr>
              <p:cNvPr id="5" name="Text Box 19"/>
              <p:cNvSpPr txBox="1">
                <a:spLocks noChangeArrowheads="1"/>
              </p:cNvSpPr>
              <p:nvPr/>
            </p:nvSpPr>
            <p:spPr bwMode="auto">
              <a:xfrm>
                <a:off x="816" y="48"/>
                <a:ext cx="1296" cy="54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zh-CN" sz="32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性质发现</a:t>
                </a:r>
              </a:p>
            </p:txBody>
          </p:sp>
        </p:grpSp>
      </p:grp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733800" y="5562600"/>
            <a:ext cx="60499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</a:rPr>
              <a:t>∴</a:t>
            </a:r>
            <a:r>
              <a:rPr lang="zh-CN" altLang="zh-CN" sz="3600" dirty="0">
                <a:solidFill>
                  <a:srgbClr val="FF0000"/>
                </a:solidFill>
                <a:sym typeface="Symbol" panose="05050102010706020507" pitchFamily="18" charset="2"/>
              </a:rPr>
              <a:t></a:t>
            </a:r>
            <a:r>
              <a:rPr lang="zh-CN" altLang="zh-CN" sz="3600" dirty="0">
                <a:solidFill>
                  <a:srgbClr val="FF0000"/>
                </a:solidFill>
              </a:rPr>
              <a:t> 2+ </a:t>
            </a:r>
            <a:r>
              <a:rPr lang="zh-CN" altLang="zh-CN" sz="3600" dirty="0">
                <a:solidFill>
                  <a:srgbClr val="FF0000"/>
                </a:solidFill>
                <a:sym typeface="Symbol" panose="05050102010706020507" pitchFamily="18" charset="2"/>
              </a:rPr>
              <a:t></a:t>
            </a:r>
            <a:r>
              <a:rPr lang="zh-CN" altLang="zh-CN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>
                <a:solidFill>
                  <a:srgbClr val="FF0000"/>
                </a:solidFill>
              </a:rPr>
              <a:t>5</a:t>
            </a:r>
            <a:r>
              <a:rPr lang="zh-CN" altLang="zh-CN" sz="3600" dirty="0">
                <a:solidFill>
                  <a:srgbClr val="FF0000"/>
                </a:solidFill>
              </a:rPr>
              <a:t>=180°.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679950" y="4652963"/>
            <a:ext cx="304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latin typeface="黑体" panose="02010609060101010101" pitchFamily="49" charset="-122"/>
              </a:rPr>
              <a:t>∵ </a:t>
            </a:r>
            <a:r>
              <a:rPr lang="zh-CN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a∥b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20713" y="4652963"/>
            <a:ext cx="4802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</a:rPr>
              <a:t>符号语言</a:t>
            </a:r>
            <a:r>
              <a:rPr lang="zh-CN" altLang="zh-CN" sz="320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1582738" y="4102100"/>
            <a:ext cx="2689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简写为：</a:t>
            </a:r>
          </a:p>
        </p:txBody>
      </p:sp>
      <p:grpSp>
        <p:nvGrpSpPr>
          <p:cNvPr id="17430" name="Group 25"/>
          <p:cNvGrpSpPr/>
          <p:nvPr/>
        </p:nvGrpSpPr>
        <p:grpSpPr bwMode="auto">
          <a:xfrm>
            <a:off x="7486650" y="0"/>
            <a:ext cx="4705350" cy="3024188"/>
            <a:chOff x="0" y="0"/>
            <a:chExt cx="2223" cy="1905"/>
          </a:xfrm>
        </p:grpSpPr>
        <p:grpSp>
          <p:nvGrpSpPr>
            <p:cNvPr id="17431" name="Group 26"/>
            <p:cNvGrpSpPr/>
            <p:nvPr/>
          </p:nvGrpSpPr>
          <p:grpSpPr bwMode="auto">
            <a:xfrm>
              <a:off x="0" y="0"/>
              <a:ext cx="2223" cy="1905"/>
              <a:chOff x="0" y="0"/>
              <a:chExt cx="2223" cy="1905"/>
            </a:xfrm>
          </p:grpSpPr>
          <p:sp>
            <p:nvSpPr>
              <p:cNvPr id="17432" name="Text Box 27"/>
              <p:cNvSpPr txBox="1">
                <a:spLocks noChangeArrowheads="1"/>
              </p:cNvSpPr>
              <p:nvPr/>
            </p:nvSpPr>
            <p:spPr bwMode="auto">
              <a:xfrm>
                <a:off x="0" y="952"/>
                <a:ext cx="26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b</a:t>
                </a:r>
              </a:p>
            </p:txBody>
          </p:sp>
          <p:sp>
            <p:nvSpPr>
              <p:cNvPr id="17433" name="Line 28"/>
              <p:cNvSpPr>
                <a:spLocks noChangeShapeType="1"/>
              </p:cNvSpPr>
              <p:nvPr/>
            </p:nvSpPr>
            <p:spPr bwMode="auto">
              <a:xfrm>
                <a:off x="273" y="680"/>
                <a:ext cx="195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4" name="Line 29"/>
              <p:cNvSpPr>
                <a:spLocks noChangeShapeType="1"/>
              </p:cNvSpPr>
              <p:nvPr/>
            </p:nvSpPr>
            <p:spPr bwMode="auto">
              <a:xfrm>
                <a:off x="46" y="1224"/>
                <a:ext cx="204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5" name="Line 30"/>
              <p:cNvSpPr>
                <a:spLocks noChangeShapeType="1"/>
              </p:cNvSpPr>
              <p:nvPr/>
            </p:nvSpPr>
            <p:spPr bwMode="auto">
              <a:xfrm flipH="1">
                <a:off x="590" y="0"/>
                <a:ext cx="816" cy="186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6" name="Arc 31"/>
              <p:cNvSpPr>
                <a:spLocks noChangeArrowheads="1"/>
              </p:cNvSpPr>
              <p:nvPr/>
            </p:nvSpPr>
            <p:spPr bwMode="auto">
              <a:xfrm flipH="1">
                <a:off x="1180" y="453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7" name="Text Box 32"/>
              <p:cNvSpPr txBox="1">
                <a:spLocks noChangeArrowheads="1"/>
              </p:cNvSpPr>
              <p:nvPr/>
            </p:nvSpPr>
            <p:spPr bwMode="auto">
              <a:xfrm>
                <a:off x="1270" y="301"/>
                <a:ext cx="2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40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7438" name="Text Box 33"/>
              <p:cNvSpPr txBox="1">
                <a:spLocks noChangeArrowheads="1"/>
              </p:cNvSpPr>
              <p:nvPr/>
            </p:nvSpPr>
            <p:spPr bwMode="auto">
              <a:xfrm>
                <a:off x="1085" y="907"/>
                <a:ext cx="23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</a:rPr>
                  <a:t>5</a:t>
                </a:r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39" name="Text Box 34"/>
              <p:cNvSpPr txBox="1">
                <a:spLocks noChangeArrowheads="1"/>
              </p:cNvSpPr>
              <p:nvPr/>
            </p:nvSpPr>
            <p:spPr bwMode="auto">
              <a:xfrm>
                <a:off x="91" y="408"/>
                <a:ext cx="269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17440" name="Text Box 35"/>
              <p:cNvSpPr txBox="1">
                <a:spLocks noChangeArrowheads="1"/>
              </p:cNvSpPr>
              <p:nvPr/>
            </p:nvSpPr>
            <p:spPr bwMode="auto">
              <a:xfrm>
                <a:off x="681" y="1578"/>
                <a:ext cx="26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800">
                    <a:latin typeface="Comic Sans MS" panose="030F0702030302020204" pitchFamily="66" charset="0"/>
                  </a:rPr>
                  <a:t>c</a:t>
                </a:r>
              </a:p>
            </p:txBody>
          </p:sp>
          <p:sp>
            <p:nvSpPr>
              <p:cNvPr id="17441" name="Arc 36"/>
              <p:cNvSpPr>
                <a:spLocks noChangeArrowheads="1"/>
              </p:cNvSpPr>
              <p:nvPr/>
            </p:nvSpPr>
            <p:spPr bwMode="auto">
              <a:xfrm flipH="1">
                <a:off x="953" y="998"/>
                <a:ext cx="95" cy="226"/>
              </a:xfrm>
              <a:custGeom>
                <a:avLst/>
                <a:gdLst>
                  <a:gd name="T0" fmla="*/ 5314 w 21600"/>
                  <a:gd name="T1" fmla="*/ 35304 h 35305"/>
                  <a:gd name="T2" fmla="*/ 0 w 21600"/>
                  <a:gd name="T3" fmla="*/ 21116 h 35305"/>
                  <a:gd name="T4" fmla="*/ 17051 w 21600"/>
                  <a:gd name="T5" fmla="*/ 0 h 35305"/>
                  <a:gd name="T6" fmla="*/ 5314 w 21600"/>
                  <a:gd name="T7" fmla="*/ 35304 h 35305"/>
                  <a:gd name="T8" fmla="*/ 0 w 21600"/>
                  <a:gd name="T9" fmla="*/ 21116 h 35305"/>
                  <a:gd name="T10" fmla="*/ 17051 w 21600"/>
                  <a:gd name="T11" fmla="*/ 0 h 35305"/>
                  <a:gd name="T12" fmla="*/ 21600 w 21600"/>
                  <a:gd name="T13" fmla="*/ 21116 h 35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35305" fill="none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</a:path>
                  <a:path w="21600" h="35305" stroke="0">
                    <a:moveTo>
                      <a:pt x="5314" y="35304"/>
                    </a:moveTo>
                    <a:cubicBezTo>
                      <a:pt x="1887" y="31372"/>
                      <a:pt x="0" y="26332"/>
                      <a:pt x="0" y="21116"/>
                    </a:cubicBezTo>
                    <a:cubicBezTo>
                      <a:pt x="-1" y="10939"/>
                      <a:pt x="7102" y="2143"/>
                      <a:pt x="17051" y="0"/>
                    </a:cubicBezTo>
                    <a:lnTo>
                      <a:pt x="21600" y="21116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42" name="Group 37"/>
            <p:cNvGrpSpPr/>
            <p:nvPr/>
          </p:nvGrpSpPr>
          <p:grpSpPr bwMode="auto">
            <a:xfrm>
              <a:off x="907" y="589"/>
              <a:ext cx="551" cy="424"/>
              <a:chOff x="0" y="0"/>
              <a:chExt cx="551" cy="424"/>
            </a:xfrm>
          </p:grpSpPr>
          <p:sp>
            <p:nvSpPr>
              <p:cNvPr id="17443" name="Text Box 38"/>
              <p:cNvSpPr txBox="1">
                <a:spLocks noChangeArrowheads="1"/>
              </p:cNvSpPr>
              <p:nvPr/>
            </p:nvSpPr>
            <p:spPr bwMode="auto">
              <a:xfrm>
                <a:off x="188" y="136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2400"/>
                  <a:t>2</a:t>
                </a:r>
                <a:endParaRPr lang="zh-CN" altLang="zh-CN" sz="2400"/>
              </a:p>
            </p:txBody>
          </p:sp>
          <p:sp>
            <p:nvSpPr>
              <p:cNvPr id="17444" name="Arc 39"/>
              <p:cNvSpPr>
                <a:spLocks noChangeArrowheads="1"/>
              </p:cNvSpPr>
              <p:nvPr/>
            </p:nvSpPr>
            <p:spPr bwMode="auto">
              <a:xfrm rot="2186558">
                <a:off x="0" y="0"/>
                <a:ext cx="279" cy="198"/>
              </a:xfrm>
              <a:custGeom>
                <a:avLst/>
                <a:gdLst>
                  <a:gd name="T0" fmla="*/ 19440 w 21600"/>
                  <a:gd name="T1" fmla="*/ -1 h 25788"/>
                  <a:gd name="T2" fmla="*/ 21600 w 21600"/>
                  <a:gd name="T3" fmla="*/ 9415 h 25788"/>
                  <a:gd name="T4" fmla="*/ 14088 w 21600"/>
                  <a:gd name="T5" fmla="*/ 25787 h 25788"/>
                  <a:gd name="T6" fmla="*/ 19440 w 21600"/>
                  <a:gd name="T7" fmla="*/ -1 h 25788"/>
                  <a:gd name="T8" fmla="*/ 21600 w 21600"/>
                  <a:gd name="T9" fmla="*/ 9415 h 25788"/>
                  <a:gd name="T10" fmla="*/ 14088 w 21600"/>
                  <a:gd name="T11" fmla="*/ 25787 h 25788"/>
                  <a:gd name="T12" fmla="*/ 0 w 21600"/>
                  <a:gd name="T13" fmla="*/ 9415 h 25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5788" fill="none">
                    <a:moveTo>
                      <a:pt x="19440" y="-1"/>
                    </a:moveTo>
                    <a:cubicBezTo>
                      <a:pt x="20861" y="2935"/>
                      <a:pt x="21600" y="6153"/>
                      <a:pt x="21600" y="9415"/>
                    </a:cubicBezTo>
                    <a:cubicBezTo>
                      <a:pt x="21600" y="15705"/>
                      <a:pt x="18857" y="21684"/>
                      <a:pt x="14088" y="25787"/>
                    </a:cubicBezTo>
                  </a:path>
                  <a:path w="21600" h="25788" stroke="0">
                    <a:moveTo>
                      <a:pt x="19440" y="-1"/>
                    </a:moveTo>
                    <a:cubicBezTo>
                      <a:pt x="20861" y="2935"/>
                      <a:pt x="21600" y="6153"/>
                      <a:pt x="21600" y="9415"/>
                    </a:cubicBezTo>
                    <a:cubicBezTo>
                      <a:pt x="21600" y="15705"/>
                      <a:pt x="18857" y="21684"/>
                      <a:pt x="14088" y="25787"/>
                    </a:cubicBezTo>
                    <a:lnTo>
                      <a:pt x="0" y="9415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0" grpId="0"/>
      <p:bldP spid="16392" grpId="0" build="allAtOnce"/>
      <p:bldP spid="16404" grpId="0"/>
      <p:bldP spid="16405" grpId="0"/>
      <p:bldP spid="16407" grpId="0"/>
      <p:bldP spid="164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36550" y="2205038"/>
            <a:ext cx="11279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/>
              <a:t> 性质 </a:t>
            </a:r>
            <a:r>
              <a:rPr lang="en-US" altLang="zh-CN" sz="3200"/>
              <a:t>1</a:t>
            </a:r>
            <a:r>
              <a:rPr lang="zh-CN" altLang="en-US" sz="3200"/>
              <a:t>：两直线平行，同位角相等．</a:t>
            </a:r>
          </a:p>
        </p:txBody>
      </p:sp>
      <p:sp>
        <p:nvSpPr>
          <p:cNvPr id="18434" name="Text Box 3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36550" y="1052513"/>
            <a:ext cx="70088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5400">
                <a:solidFill>
                  <a:srgbClr val="0000FF"/>
                </a:solidFill>
              </a:rPr>
              <a:t>平行线的性质：</a:t>
            </a:r>
          </a:p>
        </p:txBody>
      </p:sp>
      <p:grpSp>
        <p:nvGrpSpPr>
          <p:cNvPr id="18435" name="Group 18"/>
          <p:cNvGrpSpPr/>
          <p:nvPr/>
        </p:nvGrpSpPr>
        <p:grpSpPr bwMode="auto">
          <a:xfrm>
            <a:off x="0" y="0"/>
            <a:ext cx="7194550" cy="898525"/>
            <a:chOff x="113" y="0"/>
            <a:chExt cx="3399" cy="775"/>
          </a:xfrm>
        </p:grpSpPr>
        <p:pic>
          <p:nvPicPr>
            <p:cNvPr id="18436" name="Picture 19" descr="67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4" y="164"/>
              <a:ext cx="7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7" name="Rectangle 20"/>
            <p:cNvSpPr>
              <a:spLocks noChangeArrowheads="1"/>
            </p:cNvSpPr>
            <p:nvPr/>
          </p:nvSpPr>
          <p:spPr bwMode="auto">
            <a:xfrm>
              <a:off x="567" y="164"/>
              <a:ext cx="2087" cy="611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4000">
                  <a:latin typeface="Times New Roman" panose="02020603050405020304" pitchFamily="18" charset="0"/>
                  <a:ea typeface="隶书" panose="02010509060101010101" pitchFamily="49" charset="-122"/>
                </a:rPr>
                <a:t>    </a:t>
              </a:r>
              <a:r>
                <a:rPr lang="zh-CN" altLang="en-US" sz="4000">
                  <a:solidFill>
                    <a:srgbClr val="CC0000"/>
                  </a:solidFill>
                  <a:latin typeface="Times New Roman" panose="02020603050405020304" pitchFamily="18" charset="0"/>
                  <a:ea typeface="方正舒体" panose="02010601030101010101" pitchFamily="2" charset="-122"/>
                </a:rPr>
                <a:t>得出结论</a:t>
              </a:r>
            </a:p>
          </p:txBody>
        </p:sp>
        <p:pic>
          <p:nvPicPr>
            <p:cNvPr id="18438" name="Picture 21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0"/>
              <a:ext cx="461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01" name="文本框 1"/>
          <p:cNvSpPr txBox="1">
            <a:spLocks noChangeArrowheads="1"/>
          </p:cNvSpPr>
          <p:nvPr/>
        </p:nvSpPr>
        <p:spPr bwMode="auto">
          <a:xfrm>
            <a:off x="527050" y="4365625"/>
            <a:ext cx="5310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</a:rPr>
              <a:t>由</a:t>
            </a: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</a:rPr>
              <a:t>“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</a:rPr>
              <a:t>线</a:t>
            </a: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</a:rPr>
              <a:t>”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</a:rPr>
              <a:t>定</a:t>
            </a: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</a:rPr>
              <a:t>“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</a:rPr>
              <a:t>角</a:t>
            </a: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49" charset="-122"/>
              </a:rPr>
              <a:t>”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431800" y="2924175"/>
            <a:ext cx="663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/>
              <a:t>性质 </a:t>
            </a:r>
            <a:r>
              <a:rPr lang="en-US" altLang="zh-CN" sz="3200"/>
              <a:t>2</a:t>
            </a:r>
            <a:r>
              <a:rPr lang="zh-CN" altLang="en-US" sz="3200"/>
              <a:t>：两直线平行，内错角相等</a:t>
            </a:r>
            <a:r>
              <a:rPr lang="en-US" altLang="zh-CN" sz="3200"/>
              <a:t>.</a:t>
            </a:r>
            <a:endParaRPr lang="zh-CN" altLang="en-US" sz="3200"/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0" y="3573463"/>
            <a:ext cx="764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/>
              <a:t>    性质 </a:t>
            </a:r>
            <a:r>
              <a:rPr lang="en-US" altLang="zh-CN" sz="3200"/>
              <a:t>3</a:t>
            </a:r>
            <a:r>
              <a:rPr lang="zh-CN" altLang="en-US" sz="3200"/>
              <a:t>：两直线平行，同旁内角互补．</a:t>
            </a:r>
          </a:p>
        </p:txBody>
      </p:sp>
      <p:grpSp>
        <p:nvGrpSpPr>
          <p:cNvPr id="18442" name="Group 58"/>
          <p:cNvGrpSpPr/>
          <p:nvPr/>
        </p:nvGrpSpPr>
        <p:grpSpPr bwMode="auto">
          <a:xfrm>
            <a:off x="7486650" y="0"/>
            <a:ext cx="4705350" cy="3024188"/>
            <a:chOff x="3537" y="74"/>
            <a:chExt cx="2223" cy="1905"/>
          </a:xfrm>
        </p:grpSpPr>
        <p:grpSp>
          <p:nvGrpSpPr>
            <p:cNvPr id="18443" name="Group 8"/>
            <p:cNvGrpSpPr/>
            <p:nvPr/>
          </p:nvGrpSpPr>
          <p:grpSpPr bwMode="auto">
            <a:xfrm>
              <a:off x="3537" y="74"/>
              <a:ext cx="2223" cy="1905"/>
              <a:chOff x="0" y="0"/>
              <a:chExt cx="2223" cy="1905"/>
            </a:xfrm>
          </p:grpSpPr>
          <p:grpSp>
            <p:nvGrpSpPr>
              <p:cNvPr id="18444" name="Group 9"/>
              <p:cNvGrpSpPr/>
              <p:nvPr/>
            </p:nvGrpSpPr>
            <p:grpSpPr bwMode="auto">
              <a:xfrm>
                <a:off x="0" y="0"/>
                <a:ext cx="2223" cy="1905"/>
                <a:chOff x="0" y="0"/>
                <a:chExt cx="2223" cy="1905"/>
              </a:xfrm>
            </p:grpSpPr>
            <p:sp>
              <p:nvSpPr>
                <p:cNvPr id="1844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0" y="952"/>
                  <a:ext cx="26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zh-CN" altLang="zh-CN" sz="2800">
                      <a:latin typeface="Comic Sans MS" panose="030F0702030302020204" pitchFamily="66" charset="0"/>
                    </a:rPr>
                    <a:t>b</a:t>
                  </a:r>
                </a:p>
              </p:txBody>
            </p:sp>
            <p:sp>
              <p:nvSpPr>
                <p:cNvPr id="18446" name="Line 11"/>
                <p:cNvSpPr>
                  <a:spLocks noChangeShapeType="1"/>
                </p:cNvSpPr>
                <p:nvPr/>
              </p:nvSpPr>
              <p:spPr bwMode="auto">
                <a:xfrm>
                  <a:off x="273" y="680"/>
                  <a:ext cx="195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7" name="Line 12"/>
                <p:cNvSpPr>
                  <a:spLocks noChangeShapeType="1"/>
                </p:cNvSpPr>
                <p:nvPr/>
              </p:nvSpPr>
              <p:spPr bwMode="auto">
                <a:xfrm>
                  <a:off x="46" y="1224"/>
                  <a:ext cx="2041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8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90" y="0"/>
                  <a:ext cx="816" cy="186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9" name="Arc 14"/>
                <p:cNvSpPr>
                  <a:spLocks noChangeArrowheads="1"/>
                </p:cNvSpPr>
                <p:nvPr/>
              </p:nvSpPr>
              <p:spPr bwMode="auto">
                <a:xfrm flipH="1">
                  <a:off x="1180" y="453"/>
                  <a:ext cx="95" cy="226"/>
                </a:xfrm>
                <a:custGeom>
                  <a:avLst/>
                  <a:gdLst>
                    <a:gd name="T0" fmla="*/ 5314 w 21600"/>
                    <a:gd name="T1" fmla="*/ 35304 h 35305"/>
                    <a:gd name="T2" fmla="*/ 0 w 21600"/>
                    <a:gd name="T3" fmla="*/ 21116 h 35305"/>
                    <a:gd name="T4" fmla="*/ 17051 w 21600"/>
                    <a:gd name="T5" fmla="*/ 0 h 35305"/>
                    <a:gd name="T6" fmla="*/ 5314 w 21600"/>
                    <a:gd name="T7" fmla="*/ 35304 h 35305"/>
                    <a:gd name="T8" fmla="*/ 0 w 21600"/>
                    <a:gd name="T9" fmla="*/ 21116 h 35305"/>
                    <a:gd name="T10" fmla="*/ 17051 w 21600"/>
                    <a:gd name="T11" fmla="*/ 0 h 35305"/>
                    <a:gd name="T12" fmla="*/ 21600 w 21600"/>
                    <a:gd name="T13" fmla="*/ 21116 h 35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00" h="35305" fill="none">
                      <a:moveTo>
                        <a:pt x="5314" y="35304"/>
                      </a:moveTo>
                      <a:cubicBezTo>
                        <a:pt x="1887" y="31372"/>
                        <a:pt x="0" y="26332"/>
                        <a:pt x="0" y="21116"/>
                      </a:cubicBezTo>
                      <a:cubicBezTo>
                        <a:pt x="-1" y="10939"/>
                        <a:pt x="7102" y="2143"/>
                        <a:pt x="17051" y="0"/>
                      </a:cubicBezTo>
                    </a:path>
                    <a:path w="21600" h="35305" stroke="0">
                      <a:moveTo>
                        <a:pt x="5314" y="35304"/>
                      </a:moveTo>
                      <a:cubicBezTo>
                        <a:pt x="1887" y="31372"/>
                        <a:pt x="0" y="26332"/>
                        <a:pt x="0" y="21116"/>
                      </a:cubicBezTo>
                      <a:cubicBezTo>
                        <a:pt x="-1" y="10939"/>
                        <a:pt x="7102" y="2143"/>
                        <a:pt x="17051" y="0"/>
                      </a:cubicBezTo>
                      <a:lnTo>
                        <a:pt x="21600" y="21116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5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270" y="301"/>
                  <a:ext cx="23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zh-CN" altLang="zh-CN" sz="24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84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085" y="907"/>
                  <a:ext cx="23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5</a:t>
                  </a:r>
                  <a:endParaRPr lang="zh-CN" altLang="zh-CN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45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91" y="408"/>
                  <a:ext cx="269" cy="3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zh-CN" altLang="zh-CN" sz="2800">
                      <a:latin typeface="Comic Sans MS" panose="030F0702030302020204" pitchFamily="66" charset="0"/>
                    </a:rPr>
                    <a:t>a</a:t>
                  </a:r>
                </a:p>
              </p:txBody>
            </p:sp>
            <p:sp>
              <p:nvSpPr>
                <p:cNvPr id="1845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681" y="1578"/>
                  <a:ext cx="269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zh-CN" altLang="zh-CN" sz="2800">
                      <a:latin typeface="Comic Sans MS" panose="030F0702030302020204" pitchFamily="66" charset="0"/>
                    </a:rPr>
                    <a:t>c</a:t>
                  </a:r>
                </a:p>
              </p:txBody>
            </p:sp>
            <p:sp>
              <p:nvSpPr>
                <p:cNvPr id="18454" name="Arc 19"/>
                <p:cNvSpPr>
                  <a:spLocks noChangeArrowheads="1"/>
                </p:cNvSpPr>
                <p:nvPr/>
              </p:nvSpPr>
              <p:spPr bwMode="auto">
                <a:xfrm flipH="1">
                  <a:off x="953" y="998"/>
                  <a:ext cx="95" cy="226"/>
                </a:xfrm>
                <a:custGeom>
                  <a:avLst/>
                  <a:gdLst>
                    <a:gd name="T0" fmla="*/ 5314 w 21600"/>
                    <a:gd name="T1" fmla="*/ 35304 h 35305"/>
                    <a:gd name="T2" fmla="*/ 0 w 21600"/>
                    <a:gd name="T3" fmla="*/ 21116 h 35305"/>
                    <a:gd name="T4" fmla="*/ 17051 w 21600"/>
                    <a:gd name="T5" fmla="*/ 0 h 35305"/>
                    <a:gd name="T6" fmla="*/ 5314 w 21600"/>
                    <a:gd name="T7" fmla="*/ 35304 h 35305"/>
                    <a:gd name="T8" fmla="*/ 0 w 21600"/>
                    <a:gd name="T9" fmla="*/ 21116 h 35305"/>
                    <a:gd name="T10" fmla="*/ 17051 w 21600"/>
                    <a:gd name="T11" fmla="*/ 0 h 35305"/>
                    <a:gd name="T12" fmla="*/ 21600 w 21600"/>
                    <a:gd name="T13" fmla="*/ 21116 h 35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00" h="35305" fill="none">
                      <a:moveTo>
                        <a:pt x="5314" y="35304"/>
                      </a:moveTo>
                      <a:cubicBezTo>
                        <a:pt x="1887" y="31372"/>
                        <a:pt x="0" y="26332"/>
                        <a:pt x="0" y="21116"/>
                      </a:cubicBezTo>
                      <a:cubicBezTo>
                        <a:pt x="-1" y="10939"/>
                        <a:pt x="7102" y="2143"/>
                        <a:pt x="17051" y="0"/>
                      </a:cubicBezTo>
                    </a:path>
                    <a:path w="21600" h="35305" stroke="0">
                      <a:moveTo>
                        <a:pt x="5314" y="35304"/>
                      </a:moveTo>
                      <a:cubicBezTo>
                        <a:pt x="1887" y="31372"/>
                        <a:pt x="0" y="26332"/>
                        <a:pt x="0" y="21116"/>
                      </a:cubicBezTo>
                      <a:cubicBezTo>
                        <a:pt x="-1" y="10939"/>
                        <a:pt x="7102" y="2143"/>
                        <a:pt x="17051" y="0"/>
                      </a:cubicBezTo>
                      <a:lnTo>
                        <a:pt x="21600" y="21116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55" name="Arc 20"/>
              <p:cNvSpPr>
                <a:spLocks noChangeArrowheads="1"/>
              </p:cNvSpPr>
              <p:nvPr/>
            </p:nvSpPr>
            <p:spPr bwMode="auto">
              <a:xfrm rot="1499792">
                <a:off x="886" y="702"/>
                <a:ext cx="203" cy="160"/>
              </a:xfrm>
              <a:custGeom>
                <a:avLst/>
                <a:gdLst>
                  <a:gd name="T0" fmla="*/ 15505 w 21554"/>
                  <a:gd name="T1" fmla="*/ 20735 h 20736"/>
                  <a:gd name="T2" fmla="*/ 0 w 21554"/>
                  <a:gd name="T3" fmla="*/ 1411 h 20736"/>
                  <a:gd name="T4" fmla="*/ 15505 w 21554"/>
                  <a:gd name="T5" fmla="*/ 20735 h 20736"/>
                  <a:gd name="T6" fmla="*/ 0 w 21554"/>
                  <a:gd name="T7" fmla="*/ 1411 h 20736"/>
                  <a:gd name="T8" fmla="*/ 21554 w 21554"/>
                  <a:gd name="T9" fmla="*/ 0 h 20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554" h="20736" fill="none">
                    <a:moveTo>
                      <a:pt x="15505" y="20735"/>
                    </a:moveTo>
                    <a:cubicBezTo>
                      <a:pt x="6789" y="18193"/>
                      <a:pt x="593" y="10471"/>
                      <a:pt x="0" y="1411"/>
                    </a:cubicBezTo>
                  </a:path>
                  <a:path w="21554" h="20736" stroke="0">
                    <a:moveTo>
                      <a:pt x="15505" y="20735"/>
                    </a:moveTo>
                    <a:cubicBezTo>
                      <a:pt x="6789" y="18193"/>
                      <a:pt x="593" y="10471"/>
                      <a:pt x="0" y="1411"/>
                    </a:cubicBezTo>
                    <a:lnTo>
                      <a:pt x="21554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6" name="Text Box 21"/>
              <p:cNvSpPr txBox="1">
                <a:spLocks noChangeArrowheads="1"/>
              </p:cNvSpPr>
              <p:nvPr/>
            </p:nvSpPr>
            <p:spPr bwMode="auto">
              <a:xfrm>
                <a:off x="715" y="710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zh-CN" sz="2400"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8457" name="Group 20"/>
            <p:cNvGrpSpPr/>
            <p:nvPr/>
          </p:nvGrpSpPr>
          <p:grpSpPr bwMode="auto">
            <a:xfrm>
              <a:off x="4468" y="663"/>
              <a:ext cx="551" cy="424"/>
              <a:chOff x="0" y="0"/>
              <a:chExt cx="551" cy="424"/>
            </a:xfrm>
          </p:grpSpPr>
          <p:sp>
            <p:nvSpPr>
              <p:cNvPr id="18458" name="Text Box 21"/>
              <p:cNvSpPr txBox="1">
                <a:spLocks noChangeArrowheads="1"/>
              </p:cNvSpPr>
              <p:nvPr/>
            </p:nvSpPr>
            <p:spPr bwMode="auto">
              <a:xfrm>
                <a:off x="188" y="136"/>
                <a:ext cx="36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2400"/>
                  <a:t>2</a:t>
                </a:r>
                <a:endParaRPr lang="zh-CN" altLang="zh-CN" sz="2400"/>
              </a:p>
            </p:txBody>
          </p:sp>
          <p:sp>
            <p:nvSpPr>
              <p:cNvPr id="18459" name="Arc 22"/>
              <p:cNvSpPr>
                <a:spLocks noChangeArrowheads="1"/>
              </p:cNvSpPr>
              <p:nvPr/>
            </p:nvSpPr>
            <p:spPr bwMode="auto">
              <a:xfrm rot="2186558">
                <a:off x="0" y="0"/>
                <a:ext cx="279" cy="198"/>
              </a:xfrm>
              <a:custGeom>
                <a:avLst/>
                <a:gdLst>
                  <a:gd name="T0" fmla="*/ 19440 w 21600"/>
                  <a:gd name="T1" fmla="*/ -1 h 25788"/>
                  <a:gd name="T2" fmla="*/ 21600 w 21600"/>
                  <a:gd name="T3" fmla="*/ 9415 h 25788"/>
                  <a:gd name="T4" fmla="*/ 14088 w 21600"/>
                  <a:gd name="T5" fmla="*/ 25787 h 25788"/>
                  <a:gd name="T6" fmla="*/ 19440 w 21600"/>
                  <a:gd name="T7" fmla="*/ -1 h 25788"/>
                  <a:gd name="T8" fmla="*/ 21600 w 21600"/>
                  <a:gd name="T9" fmla="*/ 9415 h 25788"/>
                  <a:gd name="T10" fmla="*/ 14088 w 21600"/>
                  <a:gd name="T11" fmla="*/ 25787 h 25788"/>
                  <a:gd name="T12" fmla="*/ 0 w 21600"/>
                  <a:gd name="T13" fmla="*/ 9415 h 25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5788" fill="none">
                    <a:moveTo>
                      <a:pt x="19440" y="-1"/>
                    </a:moveTo>
                    <a:cubicBezTo>
                      <a:pt x="20861" y="2935"/>
                      <a:pt x="21600" y="6153"/>
                      <a:pt x="21600" y="9415"/>
                    </a:cubicBezTo>
                    <a:cubicBezTo>
                      <a:pt x="21600" y="15705"/>
                      <a:pt x="18857" y="21684"/>
                      <a:pt x="14088" y="25787"/>
                    </a:cubicBezTo>
                  </a:path>
                  <a:path w="21600" h="25788" stroke="0">
                    <a:moveTo>
                      <a:pt x="19440" y="-1"/>
                    </a:moveTo>
                    <a:cubicBezTo>
                      <a:pt x="20861" y="2935"/>
                      <a:pt x="21600" y="6153"/>
                      <a:pt x="21600" y="9415"/>
                    </a:cubicBezTo>
                    <a:cubicBezTo>
                      <a:pt x="21600" y="15705"/>
                      <a:pt x="18857" y="21684"/>
                      <a:pt x="14088" y="25787"/>
                    </a:cubicBezTo>
                    <a:lnTo>
                      <a:pt x="0" y="9415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3611" name="文本框 2"/>
          <p:cNvSpPr txBox="1">
            <a:spLocks noChangeArrowheads="1"/>
          </p:cNvSpPr>
          <p:nvPr/>
        </p:nvSpPr>
        <p:spPr bwMode="auto">
          <a:xfrm>
            <a:off x="287338" y="5157788"/>
            <a:ext cx="119046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3200" dirty="0">
                <a:latin typeface="黑体" panose="02010609060101010101" pitchFamily="49" charset="-122"/>
                <a:sym typeface="宋体" panose="02010600030101010101" pitchFamily="2" charset="-122"/>
              </a:rPr>
              <a:t>利用平行线的性质可以求角的度数或证明角相等互补</a:t>
            </a:r>
            <a:endParaRPr lang="en-US" altLang="zh-CN" sz="3200" dirty="0">
              <a:latin typeface="黑体" panose="02010609060101010101" pitchFamily="49" charset="-122"/>
              <a:sym typeface="宋体" panose="02010600030101010101" pitchFamily="2" charset="-122"/>
            </a:endParaRPr>
          </a:p>
          <a:p>
            <a:endParaRPr lang="zh-CN" altLang="en-US" sz="3200" dirty="0">
              <a:solidFill>
                <a:srgbClr val="C00000"/>
              </a:solidFill>
              <a:latin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501" grpId="0"/>
      <p:bldP spid="23" grpId="0"/>
      <p:bldP spid="24" grpId="0"/>
      <p:bldP spid="236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 txBox="1">
            <a:spLocks noChangeArrowheads="1"/>
          </p:cNvSpPr>
          <p:nvPr/>
        </p:nvSpPr>
        <p:spPr bwMode="auto">
          <a:xfrm>
            <a:off x="2971800" y="2135188"/>
            <a:ext cx="57150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5400">
                <a:solidFill>
                  <a:srgbClr val="FF0000"/>
                </a:solidFill>
                <a:latin typeface="Verdana" panose="020B0604030504040204" pitchFamily="34" charset="0"/>
              </a:rPr>
              <a:t>四   学以致用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52513"/>
            <a:ext cx="9906000" cy="576262"/>
          </a:xfrm>
        </p:spPr>
        <p:txBody>
          <a:bodyPr/>
          <a:lstStyle/>
          <a:p>
            <a:pPr algn="l" eaLnBrk="1" hangingPunct="1"/>
            <a:r>
              <a:rPr lang="zh-CN" altLang="en-US" sz="2400" b="1" dirty="0" smtClean="0">
                <a:solidFill>
                  <a:srgbClr val="3333FF"/>
                </a:solidFill>
              </a:rPr>
              <a:t>例</a:t>
            </a:r>
            <a:r>
              <a:rPr lang="en-US" altLang="zh-CN" sz="2400" b="1" dirty="0" smtClean="0">
                <a:solidFill>
                  <a:srgbClr val="3333FF"/>
                </a:solidFill>
              </a:rPr>
              <a:t>1</a:t>
            </a:r>
            <a:r>
              <a:rPr lang="zh-CN" altLang="en-US" sz="2400" b="1" dirty="0" smtClean="0">
                <a:solidFill>
                  <a:srgbClr val="3333FF"/>
                </a:solidFill>
              </a:rPr>
              <a:t>：</a:t>
            </a:r>
            <a:r>
              <a:rPr lang="zh-CN" altLang="en-US" sz="2400" b="1" dirty="0" smtClean="0">
                <a:solidFill>
                  <a:srgbClr val="6600FF"/>
                </a:solidFill>
              </a:rPr>
              <a:t>如图：直线</a:t>
            </a:r>
            <a:r>
              <a:rPr lang="en-US" altLang="zh-CN" sz="2400" b="1" dirty="0" smtClean="0">
                <a:solidFill>
                  <a:srgbClr val="6600FF"/>
                </a:solidFill>
              </a:rPr>
              <a:t>a ∥ </a:t>
            </a:r>
            <a:r>
              <a:rPr lang="en-US" altLang="zh-CN" sz="2400" b="1" dirty="0" err="1" smtClean="0">
                <a:solidFill>
                  <a:srgbClr val="6600FF"/>
                </a:solidFill>
              </a:rPr>
              <a:t>b,c</a:t>
            </a:r>
            <a:r>
              <a:rPr lang="en-US" altLang="zh-CN" sz="2400" b="1" dirty="0" smtClean="0">
                <a:solidFill>
                  <a:srgbClr val="6600FF"/>
                </a:solidFill>
              </a:rPr>
              <a:t> ∥ d, ∠1=106°,</a:t>
            </a:r>
            <a:br>
              <a:rPr lang="en-US" altLang="zh-CN" sz="2400" b="1" dirty="0" smtClean="0">
                <a:solidFill>
                  <a:srgbClr val="6600FF"/>
                </a:solidFill>
              </a:rPr>
            </a:br>
            <a:r>
              <a:rPr lang="en-US" altLang="zh-CN" sz="2400" b="1" dirty="0" smtClean="0">
                <a:solidFill>
                  <a:srgbClr val="6600FF"/>
                </a:solidFill>
              </a:rPr>
              <a:t>         </a:t>
            </a:r>
            <a:r>
              <a:rPr lang="zh-CN" altLang="en-US" sz="2400" b="1" dirty="0" smtClean="0">
                <a:solidFill>
                  <a:srgbClr val="6600FF"/>
                </a:solidFill>
              </a:rPr>
              <a:t>求∠</a:t>
            </a:r>
            <a:r>
              <a:rPr lang="en-US" altLang="zh-CN" sz="2400" b="1" dirty="0" smtClean="0">
                <a:solidFill>
                  <a:srgbClr val="6600FF"/>
                </a:solidFill>
              </a:rPr>
              <a:t>2</a:t>
            </a:r>
            <a:r>
              <a:rPr lang="zh-CN" altLang="zh-CN" sz="2400" b="1" dirty="0" smtClean="0">
                <a:solidFill>
                  <a:srgbClr val="6600FF"/>
                </a:solidFill>
              </a:rPr>
              <a:t> </a:t>
            </a:r>
            <a:r>
              <a:rPr lang="zh-CN" altLang="en-US" sz="2400" b="1" dirty="0" smtClean="0">
                <a:solidFill>
                  <a:srgbClr val="6600FF"/>
                </a:solidFill>
              </a:rPr>
              <a:t>、 ∠</a:t>
            </a:r>
            <a:r>
              <a:rPr lang="en-US" altLang="zh-CN" sz="2400" b="1" dirty="0" smtClean="0">
                <a:solidFill>
                  <a:srgbClr val="6600FF"/>
                </a:solidFill>
              </a:rPr>
              <a:t>3 </a:t>
            </a:r>
            <a:r>
              <a:rPr lang="zh-CN" altLang="en-US" sz="2400" b="1" dirty="0" smtClean="0">
                <a:solidFill>
                  <a:srgbClr val="6600FF"/>
                </a:solidFill>
              </a:rPr>
              <a:t>、∠</a:t>
            </a:r>
            <a:r>
              <a:rPr lang="en-US" altLang="zh-CN" sz="2400" b="1" dirty="0" smtClean="0">
                <a:solidFill>
                  <a:srgbClr val="6600FF"/>
                </a:solidFill>
              </a:rPr>
              <a:t>4</a:t>
            </a:r>
            <a:r>
              <a:rPr lang="zh-CN" altLang="en-US" sz="2400" b="1" dirty="0" smtClean="0">
                <a:solidFill>
                  <a:srgbClr val="6600FF"/>
                </a:solidFill>
              </a:rPr>
              <a:t>的度数</a:t>
            </a:r>
          </a:p>
        </p:txBody>
      </p:sp>
      <p:sp>
        <p:nvSpPr>
          <p:cNvPr id="64596" name="Text Box 84"/>
          <p:cNvSpPr txBox="1">
            <a:spLocks noChangeArrowheads="1"/>
          </p:cNvSpPr>
          <p:nvPr/>
        </p:nvSpPr>
        <p:spPr bwMode="auto">
          <a:xfrm>
            <a:off x="144463" y="1989138"/>
            <a:ext cx="930433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/>
              <a:t>解 </a:t>
            </a:r>
            <a:r>
              <a:rPr lang="en-US" altLang="en-US" sz="2800"/>
              <a:t>∵ </a:t>
            </a:r>
            <a:r>
              <a:rPr lang="en-US" altLang="zh-CN" sz="2800"/>
              <a:t>a ∥ b</a:t>
            </a:r>
            <a:r>
              <a:rPr lang="zh-CN" altLang="en-US" sz="2800"/>
              <a:t>，</a:t>
            </a:r>
            <a:r>
              <a:rPr lang="en-US" altLang="zh-CN" sz="2800">
                <a:solidFill>
                  <a:srgbClr val="6600FF"/>
                </a:solidFill>
              </a:rPr>
              <a:t> </a:t>
            </a:r>
            <a:r>
              <a:rPr lang="en-US" altLang="zh-CN" sz="2800">
                <a:solidFill>
                  <a:schemeClr val="tx1"/>
                </a:solidFill>
              </a:rPr>
              <a:t>∠1=106°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  ∴</a:t>
            </a:r>
            <a:r>
              <a:rPr lang="zh-CN" altLang="en-US" sz="2800"/>
              <a:t>∠</a:t>
            </a:r>
            <a:r>
              <a:rPr lang="en-US" altLang="zh-CN" sz="2800"/>
              <a:t>2</a:t>
            </a:r>
            <a:r>
              <a:rPr lang="zh-CN" altLang="zh-CN" sz="2800"/>
              <a:t> </a:t>
            </a:r>
            <a:r>
              <a:rPr lang="en-US" altLang="zh-CN" sz="2800"/>
              <a:t>= ∠1=106°</a:t>
            </a:r>
            <a:r>
              <a:rPr lang="zh-CN" altLang="en-US" sz="2800"/>
              <a:t>（</a:t>
            </a:r>
            <a:r>
              <a:rPr lang="zh-CN" altLang="en-US" sz="2400">
                <a:solidFill>
                  <a:srgbClr val="FF0000"/>
                </a:solidFill>
              </a:rPr>
              <a:t>两直线平行</a:t>
            </a:r>
            <a:r>
              <a:rPr lang="en-US" altLang="zh-CN" sz="2400">
                <a:solidFill>
                  <a:srgbClr val="FF0000"/>
                </a:solidFill>
              </a:rPr>
              <a:t>,</a:t>
            </a:r>
            <a:r>
              <a:rPr lang="zh-CN" altLang="en-US" sz="2400">
                <a:solidFill>
                  <a:srgbClr val="FF0000"/>
                </a:solidFill>
              </a:rPr>
              <a:t>内错角相等</a:t>
            </a:r>
            <a:r>
              <a:rPr lang="zh-CN" altLang="en-US" sz="2800"/>
              <a:t>）</a:t>
            </a:r>
          </a:p>
        </p:txBody>
      </p:sp>
      <p:sp>
        <p:nvSpPr>
          <p:cNvPr id="64597" name="Text Box 85"/>
          <p:cNvSpPr txBox="1">
            <a:spLocks noChangeArrowheads="1"/>
          </p:cNvSpPr>
          <p:nvPr/>
        </p:nvSpPr>
        <p:spPr bwMode="auto">
          <a:xfrm>
            <a:off x="533400" y="2667000"/>
            <a:ext cx="1085056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/>
              <a:t> </a:t>
            </a:r>
            <a:endParaRPr lang="en-US" altLang="zh-CN" sz="2800"/>
          </a:p>
          <a:p>
            <a:pPr>
              <a:spcBef>
                <a:spcPct val="50000"/>
              </a:spcBef>
            </a:pPr>
            <a:r>
              <a:rPr lang="en-US" altLang="en-US" sz="2800"/>
              <a:t>∵ </a:t>
            </a:r>
            <a:r>
              <a:rPr lang="en-US" altLang="zh-CN" sz="2800"/>
              <a:t>c ∥ d, ∠2=106°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∴</a:t>
            </a:r>
            <a:r>
              <a:rPr lang="en-US" altLang="zh-CN" sz="2800"/>
              <a:t>∠3</a:t>
            </a:r>
            <a:r>
              <a:rPr lang="zh-CN" altLang="zh-CN" sz="2800"/>
              <a:t> </a:t>
            </a:r>
            <a:r>
              <a:rPr lang="en-US" altLang="zh-CN" sz="2800"/>
              <a:t>= ∠2=106°</a:t>
            </a:r>
            <a:r>
              <a:rPr lang="zh-CN" altLang="en-US" sz="2800"/>
              <a:t>（</a:t>
            </a:r>
            <a:r>
              <a:rPr lang="zh-CN" altLang="en-US" sz="2400">
                <a:solidFill>
                  <a:srgbClr val="FF0000"/>
                </a:solidFill>
              </a:rPr>
              <a:t>两直线平行</a:t>
            </a:r>
            <a:r>
              <a:rPr lang="en-US" altLang="zh-CN" sz="2400">
                <a:solidFill>
                  <a:srgbClr val="FF0000"/>
                </a:solidFill>
              </a:rPr>
              <a:t>,</a:t>
            </a:r>
            <a:r>
              <a:rPr lang="zh-CN" altLang="en-US" sz="2400">
                <a:solidFill>
                  <a:srgbClr val="FF0000"/>
                </a:solidFill>
              </a:rPr>
              <a:t>同位角相等</a:t>
            </a:r>
            <a:r>
              <a:rPr lang="zh-CN" altLang="en-US" sz="2800"/>
              <a:t>）</a:t>
            </a:r>
          </a:p>
          <a:p>
            <a:pPr>
              <a:spcBef>
                <a:spcPct val="50000"/>
              </a:spcBef>
            </a:pPr>
            <a:endParaRPr lang="en-US" altLang="zh-CN" sz="2800"/>
          </a:p>
        </p:txBody>
      </p:sp>
      <p:grpSp>
        <p:nvGrpSpPr>
          <p:cNvPr id="20484" name="Group 30"/>
          <p:cNvGrpSpPr/>
          <p:nvPr/>
        </p:nvGrpSpPr>
        <p:grpSpPr bwMode="auto">
          <a:xfrm>
            <a:off x="7315200" y="228600"/>
            <a:ext cx="5087938" cy="3529013"/>
            <a:chOff x="3152" y="1434"/>
            <a:chExt cx="2404" cy="2223"/>
          </a:xfrm>
        </p:grpSpPr>
        <p:sp>
          <p:nvSpPr>
            <p:cNvPr id="20485" name="Line 50" descr="21世纪教育网 -- 中国最大型、最专业的中小学教育资源门户网站"/>
            <p:cNvSpPr>
              <a:spLocks noChangeShapeType="1"/>
            </p:cNvSpPr>
            <p:nvPr/>
          </p:nvSpPr>
          <p:spPr bwMode="auto">
            <a:xfrm flipV="1">
              <a:off x="3432" y="2208"/>
              <a:ext cx="2124" cy="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486" name="Group 29"/>
            <p:cNvGrpSpPr/>
            <p:nvPr/>
          </p:nvGrpSpPr>
          <p:grpSpPr bwMode="auto">
            <a:xfrm>
              <a:off x="3152" y="1434"/>
              <a:ext cx="2404" cy="2223"/>
              <a:chOff x="3152" y="1434"/>
              <a:chExt cx="2404" cy="2223"/>
            </a:xfrm>
          </p:grpSpPr>
          <p:sp>
            <p:nvSpPr>
              <p:cNvPr id="20487" name="Line 51" descr="21世纪教育网 -- 中国最大型、最专业的中小学教育资源门户网站"/>
              <p:cNvSpPr>
                <a:spLocks noChangeShapeType="1"/>
              </p:cNvSpPr>
              <p:nvPr/>
            </p:nvSpPr>
            <p:spPr bwMode="auto">
              <a:xfrm flipV="1">
                <a:off x="3432" y="3045"/>
                <a:ext cx="2124" cy="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488" name="Group 28"/>
              <p:cNvGrpSpPr/>
              <p:nvPr/>
            </p:nvGrpSpPr>
            <p:grpSpPr bwMode="auto">
              <a:xfrm>
                <a:off x="3152" y="1434"/>
                <a:ext cx="2252" cy="2223"/>
                <a:chOff x="3152" y="1434"/>
                <a:chExt cx="2252" cy="2223"/>
              </a:xfrm>
            </p:grpSpPr>
            <p:sp>
              <p:nvSpPr>
                <p:cNvPr id="20489" name="Line 76" descr="21世纪教育网 -- 中国最大型、最专业的中小学教育资源门户网站"/>
                <p:cNvSpPr>
                  <a:spLocks noChangeShapeType="1"/>
                </p:cNvSpPr>
                <p:nvPr/>
              </p:nvSpPr>
              <p:spPr bwMode="auto">
                <a:xfrm flipV="1">
                  <a:off x="4214" y="1679"/>
                  <a:ext cx="1006" cy="19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0490" name="Group 27"/>
                <p:cNvGrpSpPr/>
                <p:nvPr/>
              </p:nvGrpSpPr>
              <p:grpSpPr bwMode="auto">
                <a:xfrm>
                  <a:off x="3152" y="1434"/>
                  <a:ext cx="2252" cy="2142"/>
                  <a:chOff x="3152" y="1434"/>
                  <a:chExt cx="2252" cy="2142"/>
                </a:xfrm>
              </p:grpSpPr>
              <p:sp>
                <p:nvSpPr>
                  <p:cNvPr id="20491" name="Text 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22" y="1480"/>
                    <a:ext cx="33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/>
                      <a:t>c</a:t>
                    </a:r>
                  </a:p>
                </p:txBody>
              </p:sp>
              <p:sp>
                <p:nvSpPr>
                  <p:cNvPr id="20492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12" y="1434"/>
                    <a:ext cx="39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/>
                      <a:t>d</a:t>
                    </a:r>
                  </a:p>
                </p:txBody>
              </p:sp>
              <p:sp>
                <p:nvSpPr>
                  <p:cNvPr id="20493" name="Line 75" descr="21世纪教育网 -- 中国最大型、最专业的中小学教育资源门户网站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44" y="1752"/>
                    <a:ext cx="949" cy="182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494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7" y="2055"/>
                    <a:ext cx="22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/>
                      <a:t>a</a:t>
                    </a:r>
                  </a:p>
                </p:txBody>
              </p:sp>
              <p:sp>
                <p:nvSpPr>
                  <p:cNvPr id="20495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2" y="2892"/>
                    <a:ext cx="28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/>
                      <a:t>b</a:t>
                    </a:r>
                  </a:p>
                </p:txBody>
              </p:sp>
              <p:sp>
                <p:nvSpPr>
                  <p:cNvPr id="20496" name="Text 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86" y="2341"/>
                    <a:ext cx="22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/>
                      <a:t>1</a:t>
                    </a:r>
                  </a:p>
                </p:txBody>
              </p:sp>
              <p:sp>
                <p:nvSpPr>
                  <p:cNvPr id="20497" name="Text Box 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99" y="2739"/>
                    <a:ext cx="22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/>
                      <a:t>2</a:t>
                    </a:r>
                  </a:p>
                </p:txBody>
              </p:sp>
              <p:sp>
                <p:nvSpPr>
                  <p:cNvPr id="20498" name="Text 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6" y="2739"/>
                    <a:ext cx="22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/>
                      <a:t>3</a:t>
                    </a:r>
                  </a:p>
                </p:txBody>
              </p:sp>
              <p:sp>
                <p:nvSpPr>
                  <p:cNvPr id="20499" name="Arc 22"/>
                  <p:cNvSpPr>
                    <a:spLocks noChangeArrowheads="1"/>
                  </p:cNvSpPr>
                  <p:nvPr/>
                </p:nvSpPr>
                <p:spPr bwMode="auto">
                  <a:xfrm rot="1803311">
                    <a:off x="4059" y="2160"/>
                    <a:ext cx="279" cy="198"/>
                  </a:xfrm>
                  <a:custGeom>
                    <a:avLst/>
                    <a:gdLst>
                      <a:gd name="T0" fmla="*/ 19440 w 21600"/>
                      <a:gd name="T1" fmla="*/ -1 h 25788"/>
                      <a:gd name="T2" fmla="*/ 21600 w 21600"/>
                      <a:gd name="T3" fmla="*/ 9415 h 25788"/>
                      <a:gd name="T4" fmla="*/ 14088 w 21600"/>
                      <a:gd name="T5" fmla="*/ 25787 h 25788"/>
                      <a:gd name="T6" fmla="*/ 19440 w 21600"/>
                      <a:gd name="T7" fmla="*/ -1 h 25788"/>
                      <a:gd name="T8" fmla="*/ 21600 w 21600"/>
                      <a:gd name="T9" fmla="*/ 9415 h 25788"/>
                      <a:gd name="T10" fmla="*/ 14088 w 21600"/>
                      <a:gd name="T11" fmla="*/ 25787 h 25788"/>
                      <a:gd name="T12" fmla="*/ 0 w 21600"/>
                      <a:gd name="T13" fmla="*/ 9415 h 257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600" h="25788" fill="none">
                        <a:moveTo>
                          <a:pt x="19440" y="-1"/>
                        </a:moveTo>
                        <a:cubicBezTo>
                          <a:pt x="20861" y="2935"/>
                          <a:pt x="21600" y="6153"/>
                          <a:pt x="21600" y="9415"/>
                        </a:cubicBezTo>
                        <a:cubicBezTo>
                          <a:pt x="21600" y="15705"/>
                          <a:pt x="18857" y="21684"/>
                          <a:pt x="14088" y="25787"/>
                        </a:cubicBezTo>
                      </a:path>
                      <a:path w="21600" h="25788" stroke="0">
                        <a:moveTo>
                          <a:pt x="19440" y="-1"/>
                        </a:moveTo>
                        <a:cubicBezTo>
                          <a:pt x="20861" y="2935"/>
                          <a:pt x="21600" y="6153"/>
                          <a:pt x="21600" y="9415"/>
                        </a:cubicBezTo>
                        <a:cubicBezTo>
                          <a:pt x="21600" y="15705"/>
                          <a:pt x="18857" y="21684"/>
                          <a:pt x="14088" y="25787"/>
                        </a:cubicBezTo>
                        <a:lnTo>
                          <a:pt x="0" y="9415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00" name="Arc 22"/>
                  <p:cNvSpPr>
                    <a:spLocks noChangeArrowheads="1"/>
                  </p:cNvSpPr>
                  <p:nvPr/>
                </p:nvSpPr>
                <p:spPr bwMode="auto">
                  <a:xfrm rot="-8016728">
                    <a:off x="4379" y="2970"/>
                    <a:ext cx="279" cy="198"/>
                  </a:xfrm>
                  <a:custGeom>
                    <a:avLst/>
                    <a:gdLst>
                      <a:gd name="T0" fmla="*/ 19440 w 21600"/>
                      <a:gd name="T1" fmla="*/ -1 h 25788"/>
                      <a:gd name="T2" fmla="*/ 21600 w 21600"/>
                      <a:gd name="T3" fmla="*/ 9415 h 25788"/>
                      <a:gd name="T4" fmla="*/ 14088 w 21600"/>
                      <a:gd name="T5" fmla="*/ 25787 h 25788"/>
                      <a:gd name="T6" fmla="*/ 19440 w 21600"/>
                      <a:gd name="T7" fmla="*/ -1 h 25788"/>
                      <a:gd name="T8" fmla="*/ 21600 w 21600"/>
                      <a:gd name="T9" fmla="*/ 9415 h 25788"/>
                      <a:gd name="T10" fmla="*/ 14088 w 21600"/>
                      <a:gd name="T11" fmla="*/ 25787 h 25788"/>
                      <a:gd name="T12" fmla="*/ 0 w 21600"/>
                      <a:gd name="T13" fmla="*/ 9415 h 257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600" h="25788" fill="none">
                        <a:moveTo>
                          <a:pt x="19440" y="-1"/>
                        </a:moveTo>
                        <a:cubicBezTo>
                          <a:pt x="20861" y="2935"/>
                          <a:pt x="21600" y="6153"/>
                          <a:pt x="21600" y="9415"/>
                        </a:cubicBezTo>
                        <a:cubicBezTo>
                          <a:pt x="21600" y="15705"/>
                          <a:pt x="18857" y="21684"/>
                          <a:pt x="14088" y="25787"/>
                        </a:cubicBezTo>
                      </a:path>
                      <a:path w="21600" h="25788" stroke="0">
                        <a:moveTo>
                          <a:pt x="19440" y="-1"/>
                        </a:moveTo>
                        <a:cubicBezTo>
                          <a:pt x="20861" y="2935"/>
                          <a:pt x="21600" y="6153"/>
                          <a:pt x="21600" y="9415"/>
                        </a:cubicBezTo>
                        <a:cubicBezTo>
                          <a:pt x="21600" y="15705"/>
                          <a:pt x="18857" y="21684"/>
                          <a:pt x="14088" y="25787"/>
                        </a:cubicBezTo>
                        <a:lnTo>
                          <a:pt x="0" y="9415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01" name="Arc 22"/>
                  <p:cNvSpPr>
                    <a:spLocks noChangeArrowheads="1"/>
                  </p:cNvSpPr>
                  <p:nvPr/>
                </p:nvSpPr>
                <p:spPr bwMode="auto">
                  <a:xfrm rot="-7982910">
                    <a:off x="3699" y="2970"/>
                    <a:ext cx="279" cy="198"/>
                  </a:xfrm>
                  <a:custGeom>
                    <a:avLst/>
                    <a:gdLst>
                      <a:gd name="T0" fmla="*/ 19440 w 21600"/>
                      <a:gd name="T1" fmla="*/ -1 h 25788"/>
                      <a:gd name="T2" fmla="*/ 21600 w 21600"/>
                      <a:gd name="T3" fmla="*/ 9415 h 25788"/>
                      <a:gd name="T4" fmla="*/ 14088 w 21600"/>
                      <a:gd name="T5" fmla="*/ 25787 h 25788"/>
                      <a:gd name="T6" fmla="*/ 19440 w 21600"/>
                      <a:gd name="T7" fmla="*/ -1 h 25788"/>
                      <a:gd name="T8" fmla="*/ 21600 w 21600"/>
                      <a:gd name="T9" fmla="*/ 9415 h 25788"/>
                      <a:gd name="T10" fmla="*/ 14088 w 21600"/>
                      <a:gd name="T11" fmla="*/ 25787 h 25788"/>
                      <a:gd name="T12" fmla="*/ 0 w 21600"/>
                      <a:gd name="T13" fmla="*/ 9415 h 257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1600" h="25788" fill="none">
                        <a:moveTo>
                          <a:pt x="19440" y="-1"/>
                        </a:moveTo>
                        <a:cubicBezTo>
                          <a:pt x="20861" y="2935"/>
                          <a:pt x="21600" y="6153"/>
                          <a:pt x="21600" y="9415"/>
                        </a:cubicBezTo>
                        <a:cubicBezTo>
                          <a:pt x="21600" y="15705"/>
                          <a:pt x="18857" y="21684"/>
                          <a:pt x="14088" y="25787"/>
                        </a:cubicBezTo>
                      </a:path>
                      <a:path w="21600" h="25788" stroke="0">
                        <a:moveTo>
                          <a:pt x="19440" y="-1"/>
                        </a:moveTo>
                        <a:cubicBezTo>
                          <a:pt x="20861" y="2935"/>
                          <a:pt x="21600" y="6153"/>
                          <a:pt x="21600" y="9415"/>
                        </a:cubicBezTo>
                        <a:cubicBezTo>
                          <a:pt x="21600" y="15705"/>
                          <a:pt x="18857" y="21684"/>
                          <a:pt x="14088" y="25787"/>
                        </a:cubicBezTo>
                        <a:lnTo>
                          <a:pt x="0" y="9415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20502" name="矩形 16"/>
          <p:cNvSpPr>
            <a:spLocks noChangeArrowheads="1"/>
          </p:cNvSpPr>
          <p:nvPr/>
        </p:nvSpPr>
        <p:spPr bwMode="auto">
          <a:xfrm>
            <a:off x="762000" y="228600"/>
            <a:ext cx="205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200">
                <a:solidFill>
                  <a:srgbClr val="FF0000"/>
                </a:solidFill>
              </a:rPr>
              <a:t>例题精析</a:t>
            </a:r>
            <a:r>
              <a:rPr lang="en-US" altLang="zh-CN" sz="3200">
                <a:solidFill>
                  <a:srgbClr val="FF0000"/>
                </a:solidFill>
              </a:rPr>
              <a:t>: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0503" name="Arc 21"/>
          <p:cNvSpPr>
            <a:spLocks noChangeArrowheads="1"/>
          </p:cNvSpPr>
          <p:nvPr/>
        </p:nvSpPr>
        <p:spPr bwMode="auto">
          <a:xfrm rot="-9781880">
            <a:off x="10617200" y="1555750"/>
            <a:ext cx="244475" cy="215900"/>
          </a:xfrm>
          <a:custGeom>
            <a:avLst/>
            <a:gdLst>
              <a:gd name="T0" fmla="*/ -1 w 27613"/>
              <a:gd name="T1" fmla="*/ 853 h 21600"/>
              <a:gd name="T2" fmla="*/ 6013 w 27613"/>
              <a:gd name="T3" fmla="*/ 0 h 21600"/>
              <a:gd name="T4" fmla="*/ 27613 w 27613"/>
              <a:gd name="T5" fmla="*/ 21600 h 21600"/>
              <a:gd name="T6" fmla="*/ -1 w 27613"/>
              <a:gd name="T7" fmla="*/ 853 h 21600"/>
              <a:gd name="T8" fmla="*/ 6013 w 27613"/>
              <a:gd name="T9" fmla="*/ 0 h 21600"/>
              <a:gd name="T10" fmla="*/ 27613 w 27613"/>
              <a:gd name="T11" fmla="*/ 21600 h 21600"/>
              <a:gd name="T12" fmla="*/ 6013 w 27613"/>
              <a:gd name="T13" fmla="*/ 21600 h 21600"/>
              <a:gd name="T14" fmla="*/ -1 w 27613"/>
              <a:gd name="T15" fmla="*/ 8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613" h="21600" fill="none">
                <a:moveTo>
                  <a:pt x="-1" y="853"/>
                </a:moveTo>
                <a:cubicBezTo>
                  <a:pt x="1954" y="287"/>
                  <a:pt x="3978" y="-1"/>
                  <a:pt x="6013" y="0"/>
                </a:cubicBezTo>
                <a:cubicBezTo>
                  <a:pt x="17942" y="0"/>
                  <a:pt x="27613" y="9670"/>
                  <a:pt x="27613" y="21600"/>
                </a:cubicBezTo>
              </a:path>
              <a:path w="27613" h="21600" stroke="0">
                <a:moveTo>
                  <a:pt x="-1" y="853"/>
                </a:moveTo>
                <a:cubicBezTo>
                  <a:pt x="1954" y="287"/>
                  <a:pt x="3978" y="-1"/>
                  <a:pt x="6013" y="0"/>
                </a:cubicBezTo>
                <a:cubicBezTo>
                  <a:pt x="17942" y="0"/>
                  <a:pt x="27613" y="9670"/>
                  <a:pt x="27613" y="21600"/>
                </a:cubicBezTo>
                <a:lnTo>
                  <a:pt x="6013" y="21600"/>
                </a:lnTo>
                <a:lnTo>
                  <a:pt x="-1" y="853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10287000" y="16002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en-US" altLang="zh-CN"/>
              <a:t>4</a:t>
            </a:r>
          </a:p>
        </p:txBody>
      </p:sp>
      <p:sp>
        <p:nvSpPr>
          <p:cNvPr id="31" name="Rectangle 50"/>
          <p:cNvSpPr>
            <a:spLocks noChangeArrowheads="1"/>
          </p:cNvSpPr>
          <p:nvPr/>
        </p:nvSpPr>
        <p:spPr bwMode="auto">
          <a:xfrm>
            <a:off x="609600" y="4800600"/>
            <a:ext cx="3049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tx1"/>
                </a:solidFill>
              </a:rPr>
              <a:t>∴</a:t>
            </a:r>
            <a:r>
              <a:rPr lang="en-US" altLang="zh-CN" sz="2800">
                <a:solidFill>
                  <a:schemeClr val="tx1"/>
                </a:solidFill>
              </a:rPr>
              <a:t>∠1+∠4=180°</a:t>
            </a:r>
          </a:p>
        </p:txBody>
      </p:sp>
      <p:sp>
        <p:nvSpPr>
          <p:cNvPr id="32" name="Rectangle 51"/>
          <p:cNvSpPr>
            <a:spLocks noChangeArrowheads="1"/>
          </p:cNvSpPr>
          <p:nvPr/>
        </p:nvSpPr>
        <p:spPr bwMode="auto">
          <a:xfrm>
            <a:off x="609600" y="5562600"/>
            <a:ext cx="141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tx1"/>
                </a:solidFill>
              </a:rPr>
              <a:t>∴ </a:t>
            </a:r>
            <a:r>
              <a:rPr lang="en-US" altLang="zh-CN" sz="2800">
                <a:solidFill>
                  <a:schemeClr val="tx1"/>
                </a:solidFill>
              </a:rPr>
              <a:t>∠4=</a:t>
            </a:r>
          </a:p>
        </p:txBody>
      </p:sp>
      <p:sp>
        <p:nvSpPr>
          <p:cNvPr id="34" name="Rectangle 50"/>
          <p:cNvSpPr>
            <a:spLocks noChangeArrowheads="1"/>
          </p:cNvSpPr>
          <p:nvPr/>
        </p:nvSpPr>
        <p:spPr bwMode="auto">
          <a:xfrm>
            <a:off x="2209800" y="5562600"/>
            <a:ext cx="2236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</a:rPr>
              <a:t>180°-  ∠1=</a:t>
            </a:r>
          </a:p>
        </p:txBody>
      </p:sp>
      <p:sp>
        <p:nvSpPr>
          <p:cNvPr id="35" name="Rectangle 50"/>
          <p:cNvSpPr>
            <a:spLocks noChangeArrowheads="1"/>
          </p:cNvSpPr>
          <p:nvPr/>
        </p:nvSpPr>
        <p:spPr bwMode="auto">
          <a:xfrm>
            <a:off x="4724400" y="5562600"/>
            <a:ext cx="2636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</a:rPr>
              <a:t>180°-  106°=</a:t>
            </a:r>
          </a:p>
        </p:txBody>
      </p:sp>
      <p:sp>
        <p:nvSpPr>
          <p:cNvPr id="36" name="Rectangle 58"/>
          <p:cNvSpPr>
            <a:spLocks noChangeArrowheads="1"/>
          </p:cNvSpPr>
          <p:nvPr/>
        </p:nvSpPr>
        <p:spPr bwMode="auto">
          <a:xfrm>
            <a:off x="7467600" y="5562600"/>
            <a:ext cx="946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</a:rPr>
              <a:t>74°</a:t>
            </a:r>
          </a:p>
        </p:txBody>
      </p:sp>
      <p:sp>
        <p:nvSpPr>
          <p:cNvPr id="2" name="矩形 36"/>
          <p:cNvSpPr>
            <a:spLocks noChangeArrowheads="1"/>
          </p:cNvSpPr>
          <p:nvPr/>
        </p:nvSpPr>
        <p:spPr bwMode="auto">
          <a:xfrm>
            <a:off x="3733800" y="4800600"/>
            <a:ext cx="4189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/>
              <a:t>（</a:t>
            </a:r>
            <a:r>
              <a:rPr lang="zh-CN" altLang="en-US" sz="2400">
                <a:solidFill>
                  <a:srgbClr val="FF0000"/>
                </a:solidFill>
              </a:rPr>
              <a:t>两直线平行</a:t>
            </a:r>
            <a:r>
              <a:rPr lang="en-US" altLang="zh-CN" sz="2400">
                <a:solidFill>
                  <a:srgbClr val="FF0000"/>
                </a:solidFill>
              </a:rPr>
              <a:t>,</a:t>
            </a:r>
            <a:r>
              <a:rPr lang="zh-CN" altLang="en-US" sz="2400">
                <a:solidFill>
                  <a:srgbClr val="FF0000"/>
                </a:solidFill>
              </a:rPr>
              <a:t>同旁内角互补</a:t>
            </a:r>
            <a:r>
              <a:rPr lang="zh-CN" altLang="en-US" sz="2000"/>
              <a:t>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96" grpId="0"/>
      <p:bldP spid="64597" grpId="0"/>
      <p:bldP spid="31" grpId="0"/>
      <p:bldP spid="32" grpId="0"/>
      <p:bldP spid="34" grpId="0"/>
      <p:bldP spid="35" grpId="0"/>
      <p:bldP spid="36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Line 31"/>
          <p:cNvSpPr>
            <a:spLocks noChangeShapeType="1"/>
          </p:cNvSpPr>
          <p:nvPr/>
        </p:nvSpPr>
        <p:spPr bwMode="auto">
          <a:xfrm>
            <a:off x="1847850" y="981075"/>
            <a:ext cx="882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2530" name="Picture 9" descr="http://p4.so.qhmsg.com/bdr/_240_/t016dc22b6dbc689ed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39250" y="4973638"/>
            <a:ext cx="1428750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矩形 16"/>
          <p:cNvSpPr>
            <a:spLocks noChangeArrowheads="1"/>
          </p:cNvSpPr>
          <p:nvPr/>
        </p:nvSpPr>
        <p:spPr bwMode="auto">
          <a:xfrm>
            <a:off x="2057400" y="4572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200">
                <a:solidFill>
                  <a:srgbClr val="FF0000"/>
                </a:solidFill>
              </a:rPr>
              <a:t>例题精析</a:t>
            </a:r>
            <a:r>
              <a:rPr lang="en-US" altLang="zh-CN" sz="3200">
                <a:solidFill>
                  <a:srgbClr val="FF0000"/>
                </a:solidFill>
              </a:rPr>
              <a:t>: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1828800" y="1371600"/>
            <a:ext cx="876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3333FF"/>
                </a:solidFill>
              </a:rPr>
              <a:t>例</a:t>
            </a:r>
            <a:r>
              <a:rPr lang="en-US" altLang="zh-CN" sz="2400">
                <a:solidFill>
                  <a:srgbClr val="3333FF"/>
                </a:solidFill>
              </a:rPr>
              <a:t>2</a:t>
            </a:r>
            <a:r>
              <a:rPr lang="zh-CN" altLang="en-US" sz="2400">
                <a:solidFill>
                  <a:srgbClr val="3333FF"/>
                </a:solidFill>
              </a:rPr>
              <a:t>：如图</a:t>
            </a:r>
            <a:r>
              <a:rPr lang="en-US" altLang="zh-CN" sz="2400">
                <a:solidFill>
                  <a:srgbClr val="3333FF"/>
                </a:solidFill>
              </a:rPr>
              <a:t>,CD</a:t>
            </a:r>
            <a:r>
              <a:rPr lang="zh-CN" altLang="en-US" sz="2400">
                <a:solidFill>
                  <a:srgbClr val="3333FF"/>
                </a:solidFill>
              </a:rPr>
              <a:t>平分∠</a:t>
            </a:r>
            <a:r>
              <a:rPr lang="en-US" altLang="zh-CN" sz="2400">
                <a:solidFill>
                  <a:srgbClr val="3333FF"/>
                </a:solidFill>
              </a:rPr>
              <a:t>ACB,DE∥AC,</a:t>
            </a:r>
            <a:r>
              <a:rPr lang="zh-CN" altLang="en-US" sz="2400">
                <a:solidFill>
                  <a:srgbClr val="3333FF"/>
                </a:solidFill>
              </a:rPr>
              <a:t>且∠</a:t>
            </a:r>
            <a:r>
              <a:rPr lang="en-US" altLang="zh-CN" sz="2400">
                <a:solidFill>
                  <a:srgbClr val="3333FF"/>
                </a:solidFill>
              </a:rPr>
              <a:t>1=35°</a:t>
            </a:r>
            <a:r>
              <a:rPr lang="zh-CN" altLang="en-US" sz="2400">
                <a:solidFill>
                  <a:srgbClr val="3333FF"/>
                </a:solidFill>
              </a:rPr>
              <a:t>，求∠</a:t>
            </a:r>
            <a:r>
              <a:rPr lang="en-US" altLang="zh-CN" sz="2400">
                <a:solidFill>
                  <a:srgbClr val="3333FF"/>
                </a:solidFill>
              </a:rPr>
              <a:t>2</a:t>
            </a:r>
            <a:r>
              <a:rPr lang="zh-CN" altLang="en-US" sz="2400">
                <a:solidFill>
                  <a:srgbClr val="3333FF"/>
                </a:solidFill>
              </a:rPr>
              <a:t>的度数</a:t>
            </a:r>
            <a:r>
              <a:rPr lang="en-US" altLang="zh-CN" sz="2400">
                <a:solidFill>
                  <a:srgbClr val="3333FF"/>
                </a:solidFill>
              </a:rPr>
              <a:t>.</a:t>
            </a:r>
          </a:p>
        </p:txBody>
      </p:sp>
      <p:grpSp>
        <p:nvGrpSpPr>
          <p:cNvPr id="22533" name="Group 12"/>
          <p:cNvGrpSpPr/>
          <p:nvPr/>
        </p:nvGrpSpPr>
        <p:grpSpPr bwMode="auto">
          <a:xfrm>
            <a:off x="6324600" y="1828800"/>
            <a:ext cx="4752975" cy="2520950"/>
            <a:chOff x="2336" y="346"/>
            <a:chExt cx="3493" cy="1908"/>
          </a:xfrm>
        </p:grpSpPr>
        <p:pic>
          <p:nvPicPr>
            <p:cNvPr id="22534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36" y="346"/>
              <a:ext cx="3493" cy="1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535" name="Group 11"/>
            <p:cNvGrpSpPr/>
            <p:nvPr/>
          </p:nvGrpSpPr>
          <p:grpSpPr bwMode="auto">
            <a:xfrm>
              <a:off x="4195" y="1616"/>
              <a:ext cx="1044" cy="272"/>
              <a:chOff x="4195" y="1616"/>
              <a:chExt cx="1044" cy="272"/>
            </a:xfrm>
          </p:grpSpPr>
          <p:sp>
            <p:nvSpPr>
              <p:cNvPr id="22536" name="Arc 9"/>
              <p:cNvSpPr>
                <a:spLocks noChangeArrowheads="1"/>
              </p:cNvSpPr>
              <p:nvPr/>
            </p:nvSpPr>
            <p:spPr bwMode="auto">
              <a:xfrm flipH="1">
                <a:off x="5148" y="1616"/>
                <a:ext cx="91" cy="136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  <a:gd name="T10" fmla="*/ -1 w 21600"/>
                  <a:gd name="T11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37" name="Arc 10"/>
              <p:cNvSpPr>
                <a:spLocks noChangeArrowheads="1"/>
              </p:cNvSpPr>
              <p:nvPr/>
            </p:nvSpPr>
            <p:spPr bwMode="auto">
              <a:xfrm flipH="1">
                <a:off x="4195" y="1706"/>
                <a:ext cx="46" cy="18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  <a:gd name="T10" fmla="*/ -1 w 21600"/>
                  <a:gd name="T11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47132" name="Object 28"/>
          <p:cNvGraphicFramePr>
            <a:graphicFrameLocks noChangeAspect="1"/>
          </p:cNvGraphicFramePr>
          <p:nvPr/>
        </p:nvGraphicFramePr>
        <p:xfrm>
          <a:off x="1828800" y="2438400"/>
          <a:ext cx="7556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r:id="rId5" imgW="241300" imgH="165100" progId="Equation.DSMT4">
                  <p:embed/>
                </p:oleObj>
              </mc:Choice>
              <mc:Fallback>
                <p:oleObj r:id="rId5" imgW="241300" imgH="1651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438400"/>
                        <a:ext cx="7556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ine 34"/>
          <p:cNvSpPr>
            <a:spLocks noChangeShapeType="1"/>
          </p:cNvSpPr>
          <p:nvPr/>
        </p:nvSpPr>
        <p:spPr bwMode="auto">
          <a:xfrm flipH="1">
            <a:off x="2590800" y="2667000"/>
            <a:ext cx="504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Oval 37"/>
          <p:cNvSpPr>
            <a:spLocks noChangeArrowheads="1"/>
          </p:cNvSpPr>
          <p:nvPr/>
        </p:nvSpPr>
        <p:spPr bwMode="auto">
          <a:xfrm>
            <a:off x="3581400" y="1981200"/>
            <a:ext cx="1079500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 flipH="1">
            <a:off x="5181600" y="2590800"/>
            <a:ext cx="504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Rectangle 36"/>
          <p:cNvSpPr>
            <a:spLocks noChangeArrowheads="1"/>
          </p:cNvSpPr>
          <p:nvPr/>
        </p:nvSpPr>
        <p:spPr bwMode="auto">
          <a:xfrm>
            <a:off x="5943600" y="2362200"/>
            <a:ext cx="154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DE∥AC</a:t>
            </a:r>
          </a:p>
        </p:txBody>
      </p:sp>
      <p:graphicFrame>
        <p:nvGraphicFramePr>
          <p:cNvPr id="47123" name="Object 19"/>
          <p:cNvGraphicFramePr>
            <a:graphicFrameLocks noChangeAspect="1"/>
          </p:cNvGraphicFramePr>
          <p:nvPr/>
        </p:nvGraphicFramePr>
        <p:xfrm>
          <a:off x="3276600" y="2438400"/>
          <a:ext cx="186848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r:id="rId7" imgW="799465" imgH="177800" progId="Equation.DSMT4">
                  <p:embed/>
                </p:oleObj>
              </mc:Choice>
              <mc:Fallback>
                <p:oleObj r:id="rId7" imgW="799465" imgH="177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38400"/>
                        <a:ext cx="1868488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43" name="Object 39"/>
          <p:cNvGraphicFramePr>
            <a:graphicFrameLocks noChangeAspect="1"/>
          </p:cNvGraphicFramePr>
          <p:nvPr/>
        </p:nvGraphicFramePr>
        <p:xfrm>
          <a:off x="3124200" y="3352800"/>
          <a:ext cx="19446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r:id="rId9" imgW="850265" imgH="177800" progId="Equation.DSMT4">
                  <p:embed/>
                </p:oleObj>
              </mc:Choice>
              <mc:Fallback>
                <p:oleObj r:id="rId9" imgW="850265" imgH="1778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52800"/>
                        <a:ext cx="19446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41"/>
          <p:cNvSpPr>
            <a:spLocks noChangeArrowheads="1"/>
          </p:cNvSpPr>
          <p:nvPr/>
        </p:nvSpPr>
        <p:spPr bwMode="auto">
          <a:xfrm>
            <a:off x="3124200" y="4419600"/>
            <a:ext cx="2541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3333FF"/>
                </a:solidFill>
              </a:rPr>
              <a:t>CD</a:t>
            </a:r>
            <a:r>
              <a:rPr lang="zh-CN" altLang="en-US">
                <a:solidFill>
                  <a:srgbClr val="3333FF"/>
                </a:solidFill>
              </a:rPr>
              <a:t>平分∠</a:t>
            </a:r>
            <a:r>
              <a:rPr lang="en-US" altLang="zh-CN">
                <a:solidFill>
                  <a:srgbClr val="3333FF"/>
                </a:solidFill>
              </a:rPr>
              <a:t>ACB</a:t>
            </a:r>
          </a:p>
        </p:txBody>
      </p:sp>
      <p:sp>
        <p:nvSpPr>
          <p:cNvPr id="20" name="Line 38"/>
          <p:cNvSpPr>
            <a:spLocks noChangeShapeType="1"/>
          </p:cNvSpPr>
          <p:nvPr/>
        </p:nvSpPr>
        <p:spPr bwMode="auto">
          <a:xfrm flipV="1">
            <a:off x="3962400" y="28194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flipV="1">
            <a:off x="3962400" y="39624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Rectangle 41"/>
          <p:cNvSpPr>
            <a:spLocks noChangeArrowheads="1"/>
          </p:cNvSpPr>
          <p:nvPr/>
        </p:nvSpPr>
        <p:spPr bwMode="auto">
          <a:xfrm flipH="1">
            <a:off x="533400" y="1981200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思路：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3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71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714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4" grpId="0" animBg="1"/>
      <p:bldP spid="15" grpId="0" animBg="1"/>
      <p:bldP spid="16" grpId="0"/>
      <p:bldP spid="19" grpId="0"/>
      <p:bldP spid="20" grpId="0" animBg="1"/>
      <p:bldP spid="21" grpId="0" animBg="1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WordArt 17"/>
          <p:cNvSpPr>
            <a:spLocks noChangeArrowheads="1" noChangeShapeType="1" noTextEdit="1"/>
          </p:cNvSpPr>
          <p:nvPr/>
        </p:nvSpPr>
        <p:spPr bwMode="auto">
          <a:xfrm>
            <a:off x="4800600" y="455613"/>
            <a:ext cx="34036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2400" kern="10">
              <a:ln w="19050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54" name="TextBox 25"/>
          <p:cNvSpPr txBox="1">
            <a:spLocks noChangeArrowheads="1"/>
          </p:cNvSpPr>
          <p:nvPr/>
        </p:nvSpPr>
        <p:spPr bwMode="auto">
          <a:xfrm>
            <a:off x="1066800" y="990600"/>
            <a:ext cx="10210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3200" dirty="0"/>
              <a:t>如图，在汶川大地震当中，一辆抗震救灾汽车经过一条公路两次拐弯后，和原来的方向相同，也就是拐弯前后后的两条路相互平行，第一次拐弯形成一个角是</a:t>
            </a:r>
            <a:r>
              <a:rPr lang="en-US" altLang="zh-CN" sz="3200" dirty="0"/>
              <a:t>150°</a:t>
            </a:r>
            <a:r>
              <a:rPr lang="zh-CN" altLang="en-US" sz="3200" dirty="0"/>
              <a:t>，第二次拐弯形成另一个角∠</a:t>
            </a:r>
            <a:r>
              <a:rPr lang="en-US" altLang="zh-CN" sz="3200" dirty="0"/>
              <a:t>C</a:t>
            </a:r>
            <a:r>
              <a:rPr lang="zh-CN" altLang="en-US" sz="3200" dirty="0"/>
              <a:t>是多少度？为什么？</a:t>
            </a:r>
          </a:p>
        </p:txBody>
      </p:sp>
      <p:pic>
        <p:nvPicPr>
          <p:cNvPr id="23555" name="图片 13" descr="C:\Users\hp\AppData\Local\Temp\1523949479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971800"/>
            <a:ext cx="670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WordArt 17"/>
          <p:cNvSpPr>
            <a:spLocks noChangeArrowheads="1" noChangeShapeType="1" noTextEdit="1"/>
          </p:cNvSpPr>
          <p:nvPr/>
        </p:nvSpPr>
        <p:spPr bwMode="auto">
          <a:xfrm>
            <a:off x="4800600" y="455613"/>
            <a:ext cx="34036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2400" kern="10">
              <a:ln w="19050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98" name="TextBox 25"/>
          <p:cNvSpPr txBox="1">
            <a:spLocks noChangeArrowheads="1"/>
          </p:cNvSpPr>
          <p:nvPr/>
        </p:nvSpPr>
        <p:spPr bwMode="auto">
          <a:xfrm>
            <a:off x="1066800" y="990600"/>
            <a:ext cx="10210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2800" dirty="0"/>
              <a:t>如图，在汶川大地震当中，一辆抗震救灾汽车经过一条公路两次拐弯后，和原来的方向相同，也就是拐弯前后的两条路相互平行，第一次拐弯形成一个角是</a:t>
            </a:r>
            <a:r>
              <a:rPr lang="en-US" altLang="zh-CN" sz="2800" dirty="0"/>
              <a:t>150°</a:t>
            </a:r>
            <a:r>
              <a:rPr lang="zh-CN" altLang="en-US" sz="2800" dirty="0"/>
              <a:t>，第二次拐弯形成另一个角∠</a:t>
            </a:r>
            <a:r>
              <a:rPr lang="en-US" altLang="zh-CN" sz="2800" dirty="0"/>
              <a:t>C</a:t>
            </a:r>
            <a:r>
              <a:rPr lang="zh-CN" altLang="en-US" sz="2800" dirty="0"/>
              <a:t>是多少度？为什么？</a:t>
            </a:r>
          </a:p>
        </p:txBody>
      </p:sp>
      <p:sp>
        <p:nvSpPr>
          <p:cNvPr id="4099" name="矩形 19"/>
          <p:cNvSpPr>
            <a:spLocks noChangeArrowheads="1"/>
          </p:cNvSpPr>
          <p:nvPr/>
        </p:nvSpPr>
        <p:spPr bwMode="auto">
          <a:xfrm>
            <a:off x="1143000" y="304800"/>
            <a:ext cx="2449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600">
                <a:solidFill>
                  <a:srgbClr val="FF0000"/>
                </a:solidFill>
              </a:rPr>
              <a:t>情景导入</a:t>
            </a:r>
            <a:r>
              <a:rPr lang="zh-CN" altLang="en-US" sz="3200">
                <a:solidFill>
                  <a:srgbClr val="FF0000"/>
                </a:solidFill>
              </a:rPr>
              <a:t>：</a:t>
            </a:r>
          </a:p>
        </p:txBody>
      </p:sp>
      <p:pic>
        <p:nvPicPr>
          <p:cNvPr id="4100" name="图片 13" descr="C:\Users\hp\AppData\Local\Temp\1523949479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971800"/>
            <a:ext cx="670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2"/>
          <p:cNvGrpSpPr/>
          <p:nvPr/>
        </p:nvGrpSpPr>
        <p:grpSpPr bwMode="auto">
          <a:xfrm>
            <a:off x="336550" y="0"/>
            <a:ext cx="3702050" cy="598488"/>
            <a:chOff x="768" y="391"/>
            <a:chExt cx="1749" cy="377"/>
          </a:xfrm>
        </p:grpSpPr>
        <p:sp>
          <p:nvSpPr>
            <p:cNvPr id="24578" name="Rectangle 3"/>
            <p:cNvSpPr>
              <a:spLocks noChangeArrowheads="1"/>
            </p:cNvSpPr>
            <p:nvPr/>
          </p:nvSpPr>
          <p:spPr bwMode="auto">
            <a:xfrm>
              <a:off x="768" y="391"/>
              <a:ext cx="1749" cy="291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GB" sz="2400" i="1" dirty="0">
                  <a:latin typeface="Comic Sans MS" panose="030F0702030302020204" pitchFamily="66" charset="0"/>
                </a:rPr>
                <a:t>    交流与发现</a:t>
              </a:r>
              <a:r>
                <a:rPr lang="zh-CN" altLang="en-GB" dirty="0">
                  <a:latin typeface="Comic Sans MS" panose="030F0702030302020204" pitchFamily="66" charset="0"/>
                </a:rPr>
                <a:t> </a:t>
              </a:r>
              <a:endParaRPr lang="zh-CN" altLang="en-US" dirty="0">
                <a:latin typeface="Comic Sans MS" panose="030F0702030302020204" pitchFamily="66" charset="0"/>
              </a:endParaRPr>
            </a:p>
          </p:txBody>
        </p:sp>
        <p:pic>
          <p:nvPicPr>
            <p:cNvPr id="24579" name="Picture 5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580" name="Rectangle 9"/>
          <p:cNvSpPr>
            <a:spLocks noChangeArrowheads="1"/>
          </p:cNvSpPr>
          <p:nvPr/>
        </p:nvSpPr>
        <p:spPr bwMode="auto">
          <a:xfrm>
            <a:off x="0" y="30289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1" name="Rectangle 11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0" y="30289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4583" name="Object 2"/>
          <p:cNvGraphicFramePr/>
          <p:nvPr/>
        </p:nvGraphicFramePr>
        <p:xfrm>
          <a:off x="6019800" y="3321050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r:id="rId4" imgW="114300" imgH="215265" progId="Equation.3">
                  <p:embed/>
                </p:oleObj>
              </mc:Choice>
              <mc:Fallback>
                <p:oleObj r:id="rId4" imgW="114300" imgH="215265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321050"/>
                        <a:ext cx="152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30"/>
          <p:cNvSpPr txBox="1">
            <a:spLocks noChangeArrowheads="1"/>
          </p:cNvSpPr>
          <p:nvPr/>
        </p:nvSpPr>
        <p:spPr bwMode="auto">
          <a:xfrm>
            <a:off x="5614988" y="6165850"/>
            <a:ext cx="307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0" y="538163"/>
            <a:ext cx="9194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381000"/>
            <a:r>
              <a:rPr lang="zh-CN" altLang="en-GB" dirty="0">
                <a:latin typeface="Comic Sans MS" panose="030F0702030302020204" pitchFamily="66" charset="0"/>
              </a:rPr>
              <a:t>       </a:t>
            </a:r>
            <a:r>
              <a:rPr lang="zh-CN" altLang="en-GB" sz="2400" dirty="0">
                <a:latin typeface="黑体" panose="02010609060101010101" pitchFamily="49" charset="-122"/>
              </a:rPr>
              <a:t>按要求画图：</a:t>
            </a:r>
          </a:p>
          <a:p>
            <a:pPr indent="381000"/>
            <a:r>
              <a:rPr lang="en-GB" altLang="zh-CN" dirty="0">
                <a:latin typeface="黑体" panose="02010609060101010101" pitchFamily="49" charset="-122"/>
              </a:rPr>
              <a:t>       </a:t>
            </a:r>
            <a:r>
              <a:rPr lang="en-GB" altLang="zh-CN" sz="2000" dirty="0">
                <a:latin typeface="黑体" panose="02010609060101010101" pitchFamily="49" charset="-122"/>
              </a:rPr>
              <a:t>(1)</a:t>
            </a:r>
            <a:r>
              <a:rPr lang="zh-CN" altLang="en-GB" sz="2000" dirty="0">
                <a:latin typeface="黑体" panose="02010609060101010101" pitchFamily="49" charset="-122"/>
              </a:rPr>
              <a:t>如图 </a:t>
            </a:r>
            <a:r>
              <a:rPr lang="en-GB" altLang="zh-CN" sz="2000" dirty="0">
                <a:latin typeface="Comic Sans MS" panose="030F0702030302020204" pitchFamily="66" charset="0"/>
              </a:rPr>
              <a:t>a </a:t>
            </a:r>
            <a:r>
              <a:rPr lang="zh-CN" altLang="en-GB" sz="2000" dirty="0">
                <a:latin typeface="Comic Sans MS" panose="030F0702030302020204" pitchFamily="66" charset="0"/>
              </a:rPr>
              <a:t>和</a:t>
            </a:r>
            <a:r>
              <a:rPr lang="en-GB" altLang="zh-CN" sz="2000" dirty="0">
                <a:latin typeface="Comic Sans MS" panose="030F0702030302020204" pitchFamily="66" charset="0"/>
              </a:rPr>
              <a:t>b</a:t>
            </a:r>
            <a:r>
              <a:rPr lang="zh-CN" altLang="en-GB" sz="2000" dirty="0">
                <a:latin typeface="Comic Sans MS" panose="030F0702030302020204" pitchFamily="66" charset="0"/>
              </a:rPr>
              <a:t>平行，</a:t>
            </a:r>
            <a:r>
              <a:rPr lang="zh-CN" altLang="en-GB" sz="2000" dirty="0">
                <a:latin typeface="黑体" panose="02010609060101010101" pitchFamily="49" charset="-122"/>
              </a:rPr>
              <a:t>在</a:t>
            </a:r>
            <a:r>
              <a:rPr lang="en-GB" altLang="zh-CN" sz="2000" dirty="0">
                <a:latin typeface="Comic Sans MS" panose="030F0702030302020204" pitchFamily="66" charset="0"/>
              </a:rPr>
              <a:t>a</a:t>
            </a:r>
            <a:r>
              <a:rPr lang="zh-CN" altLang="en-GB" sz="2000" dirty="0">
                <a:latin typeface="黑体" panose="02010609060101010101" pitchFamily="49" charset="-122"/>
              </a:rPr>
              <a:t>上任取一点</a:t>
            </a:r>
            <a:r>
              <a:rPr lang="en-GB" altLang="zh-CN" sz="2000" dirty="0">
                <a:latin typeface="黑体" panose="02010609060101010101" pitchFamily="49" charset="-122"/>
              </a:rPr>
              <a:t>A</a:t>
            </a:r>
            <a:r>
              <a:rPr lang="zh-CN" altLang="en-GB" sz="2000" dirty="0">
                <a:latin typeface="黑体" panose="02010609060101010101" pitchFamily="49" charset="-122"/>
              </a:rPr>
              <a:t>，过点</a:t>
            </a:r>
            <a:r>
              <a:rPr lang="en-GB" altLang="zh-CN" sz="2000" dirty="0">
                <a:latin typeface="黑体" panose="02010609060101010101" pitchFamily="49" charset="-122"/>
              </a:rPr>
              <a:t>A</a:t>
            </a:r>
            <a:r>
              <a:rPr lang="zh-CN" altLang="en-GB" sz="2000" dirty="0">
                <a:latin typeface="黑体" panose="02010609060101010101" pitchFamily="49" charset="-122"/>
              </a:rPr>
              <a:t>画</a:t>
            </a:r>
            <a:r>
              <a:rPr lang="en-GB" altLang="zh-CN" sz="2000" dirty="0">
                <a:latin typeface="Comic Sans MS" panose="030F0702030302020204" pitchFamily="66" charset="0"/>
              </a:rPr>
              <a:t>b</a:t>
            </a:r>
            <a:r>
              <a:rPr lang="zh-CN" altLang="en-GB" sz="2000" dirty="0">
                <a:latin typeface="黑体" panose="02010609060101010101" pitchFamily="49" charset="-122"/>
              </a:rPr>
              <a:t>的垂线</a:t>
            </a:r>
            <a:r>
              <a:rPr lang="en-GB" altLang="zh-CN" sz="2000" dirty="0">
                <a:latin typeface="黑体" panose="02010609060101010101" pitchFamily="49" charset="-122"/>
              </a:rPr>
              <a:t>AC,</a:t>
            </a:r>
            <a:r>
              <a:rPr lang="zh-CN" altLang="en-GB" sz="2000" dirty="0">
                <a:latin typeface="黑体" panose="02010609060101010101" pitchFamily="49" charset="-122"/>
              </a:rPr>
              <a:t>垂足是</a:t>
            </a:r>
            <a:r>
              <a:rPr lang="en-GB" altLang="zh-CN" sz="2000" dirty="0">
                <a:latin typeface="黑体" panose="02010609060101010101" pitchFamily="49" charset="-122"/>
              </a:rPr>
              <a:t>C,</a:t>
            </a:r>
          </a:p>
          <a:p>
            <a:pPr indent="381000"/>
            <a:r>
              <a:rPr lang="zh-CN" altLang="en-GB" sz="2000" dirty="0">
                <a:latin typeface="黑体" panose="02010609060101010101" pitchFamily="49" charset="-122"/>
              </a:rPr>
              <a:t>           那么</a:t>
            </a:r>
            <a:r>
              <a:rPr lang="en-GB" altLang="zh-CN" sz="2000" dirty="0">
                <a:latin typeface="黑体" panose="02010609060101010101" pitchFamily="49" charset="-122"/>
              </a:rPr>
              <a:t>AC</a:t>
            </a:r>
            <a:r>
              <a:rPr lang="zh-CN" altLang="en-GB" sz="2000" dirty="0">
                <a:latin typeface="黑体" panose="02010609060101010101" pitchFamily="49" charset="-122"/>
              </a:rPr>
              <a:t>与</a:t>
            </a:r>
            <a:r>
              <a:rPr lang="en-GB" altLang="zh-CN" sz="2000" dirty="0">
                <a:latin typeface="Comic Sans MS" panose="030F0702030302020204" pitchFamily="66" charset="0"/>
              </a:rPr>
              <a:t>a</a:t>
            </a:r>
            <a:r>
              <a:rPr lang="zh-CN" altLang="en-GB" sz="2000" dirty="0">
                <a:latin typeface="黑体" panose="02010609060101010101" pitchFamily="49" charset="-122"/>
              </a:rPr>
              <a:t>垂直吗？为什么？  </a:t>
            </a:r>
          </a:p>
          <a:p>
            <a:pPr indent="381000"/>
            <a:r>
              <a:rPr lang="zh-CN" altLang="en-GB" sz="2000" dirty="0">
                <a:latin typeface="黑体" panose="02010609060101010101" pitchFamily="49" charset="-122"/>
              </a:rPr>
              <a:t>      （</a:t>
            </a:r>
            <a:r>
              <a:rPr lang="en-GB" altLang="zh-CN" sz="2000" dirty="0">
                <a:latin typeface="黑体" panose="02010609060101010101" pitchFamily="49" charset="-122"/>
              </a:rPr>
              <a:t>2</a:t>
            </a:r>
            <a:r>
              <a:rPr lang="zh-CN" altLang="en-GB" sz="2000" dirty="0">
                <a:latin typeface="黑体" panose="02010609060101010101" pitchFamily="49" charset="-122"/>
              </a:rPr>
              <a:t>）在</a:t>
            </a:r>
            <a:r>
              <a:rPr lang="en-GB" altLang="zh-CN" sz="2000" dirty="0">
                <a:latin typeface="Comic Sans MS" panose="030F0702030302020204" pitchFamily="66" charset="0"/>
              </a:rPr>
              <a:t>a</a:t>
            </a:r>
            <a:r>
              <a:rPr lang="zh-CN" altLang="en-GB" sz="2000" dirty="0">
                <a:latin typeface="黑体" panose="02010609060101010101" pitchFamily="49" charset="-122"/>
              </a:rPr>
              <a:t>上再任取一点</a:t>
            </a:r>
            <a:r>
              <a:rPr lang="en-GB" altLang="zh-CN" sz="2000" dirty="0">
                <a:latin typeface="黑体" panose="02010609060101010101" pitchFamily="49" charset="-122"/>
              </a:rPr>
              <a:t>B</a:t>
            </a:r>
            <a:r>
              <a:rPr lang="zh-CN" altLang="en-GB" sz="2000" dirty="0">
                <a:latin typeface="黑体" panose="02010609060101010101" pitchFamily="49" charset="-122"/>
              </a:rPr>
              <a:t>，按同样的方法画到</a:t>
            </a:r>
            <a:r>
              <a:rPr lang="en-GB" altLang="zh-CN" sz="2000" dirty="0">
                <a:latin typeface="Comic Sans MS" panose="030F0702030302020204" pitchFamily="66" charset="0"/>
              </a:rPr>
              <a:t>b</a:t>
            </a:r>
            <a:r>
              <a:rPr lang="zh-CN" altLang="en-GB" sz="2000" dirty="0">
                <a:latin typeface="黑体" panose="02010609060101010101" pitchFamily="49" charset="-122"/>
              </a:rPr>
              <a:t>的垂线段</a:t>
            </a:r>
            <a:r>
              <a:rPr lang="en-GB" altLang="zh-CN" sz="2000" dirty="0">
                <a:latin typeface="黑体" panose="02010609060101010101" pitchFamily="49" charset="-122"/>
              </a:rPr>
              <a:t>BD</a:t>
            </a:r>
            <a:r>
              <a:rPr lang="zh-CN" altLang="en-GB" sz="2000" dirty="0">
                <a:latin typeface="黑体" panose="02010609060101010101" pitchFamily="49" charset="-122"/>
              </a:rPr>
              <a:t>，</a:t>
            </a:r>
          </a:p>
          <a:p>
            <a:pPr indent="381000"/>
            <a:r>
              <a:rPr lang="zh-CN" altLang="en-GB" sz="2000" dirty="0">
                <a:latin typeface="黑体" panose="02010609060101010101" pitchFamily="49" charset="-122"/>
              </a:rPr>
              <a:t>           那么 </a:t>
            </a:r>
            <a:r>
              <a:rPr lang="en-GB" altLang="zh-CN" sz="2000" dirty="0">
                <a:latin typeface="黑体" panose="02010609060101010101" pitchFamily="49" charset="-122"/>
              </a:rPr>
              <a:t>AC </a:t>
            </a:r>
            <a:r>
              <a:rPr lang="zh-CN" altLang="en-GB" sz="2000" dirty="0">
                <a:latin typeface="黑体" panose="02010609060101010101" pitchFamily="49" charset="-122"/>
              </a:rPr>
              <a:t>和 </a:t>
            </a:r>
            <a:r>
              <a:rPr lang="en-GB" altLang="zh-CN" sz="2000" dirty="0">
                <a:latin typeface="黑体" panose="02010609060101010101" pitchFamily="49" charset="-122"/>
              </a:rPr>
              <a:t>BD</a:t>
            </a:r>
            <a:r>
              <a:rPr lang="zh-CN" altLang="en-GB" sz="2000" dirty="0">
                <a:latin typeface="黑体" panose="02010609060101010101" pitchFamily="49" charset="-122"/>
              </a:rPr>
              <a:t>位置、大小各有什么关系？为什么？</a:t>
            </a:r>
          </a:p>
          <a:p>
            <a:pPr indent="381000"/>
            <a:r>
              <a:rPr lang="zh-CN" altLang="en-GB" sz="2000" dirty="0">
                <a:latin typeface="黑体" panose="02010609060101010101" pitchFamily="49" charset="-122"/>
              </a:rPr>
              <a:t>      （</a:t>
            </a:r>
            <a:r>
              <a:rPr lang="en-GB" altLang="zh-CN" sz="2000" dirty="0">
                <a:latin typeface="黑体" panose="02010609060101010101" pitchFamily="49" charset="-122"/>
              </a:rPr>
              <a:t>3</a:t>
            </a:r>
            <a:r>
              <a:rPr lang="zh-CN" altLang="en-GB" sz="2000" dirty="0">
                <a:latin typeface="黑体" panose="02010609060101010101" pitchFamily="49" charset="-122"/>
              </a:rPr>
              <a:t>）再画无数条这样的垂线段，你能发现什么？</a:t>
            </a:r>
          </a:p>
          <a:p>
            <a:pPr indent="381000"/>
            <a:r>
              <a:rPr lang="zh-CN" altLang="en-GB" sz="2000" dirty="0">
                <a:latin typeface="黑体" panose="02010609060101010101" pitchFamily="49" charset="-122"/>
              </a:rPr>
              <a:t>               </a:t>
            </a:r>
          </a:p>
        </p:txBody>
      </p:sp>
      <p:sp>
        <p:nvSpPr>
          <p:cNvPr id="17459" name="AutoShape 51"/>
          <p:cNvSpPr>
            <a:spLocks noChangeArrowheads="1"/>
          </p:cNvSpPr>
          <p:nvPr/>
        </p:nvSpPr>
        <p:spPr bwMode="auto">
          <a:xfrm>
            <a:off x="6000750" y="3357563"/>
            <a:ext cx="5472113" cy="1223962"/>
          </a:xfrm>
          <a:prstGeom prst="wedgeRectCallout">
            <a:avLst>
              <a:gd name="adj1" fmla="val -86944"/>
              <a:gd name="adj2" fmla="val 732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GB" sz="2400" i="1" dirty="0">
                <a:latin typeface="Comic Sans MS" panose="030F0702030302020204" pitchFamily="66" charset="0"/>
              </a:rPr>
              <a:t>我们把这样的垂线段（</a:t>
            </a:r>
            <a:r>
              <a:rPr lang="en-GB" altLang="zh-CN" sz="2400" i="1" dirty="0">
                <a:latin typeface="Comic Sans MS" panose="030F0702030302020204" pitchFamily="66" charset="0"/>
              </a:rPr>
              <a:t>AC</a:t>
            </a:r>
            <a:r>
              <a:rPr lang="zh-CN" altLang="en-GB" sz="2400" i="1" dirty="0">
                <a:latin typeface="Comic Sans MS" panose="030F0702030302020204" pitchFamily="66" charset="0"/>
              </a:rPr>
              <a:t>或</a:t>
            </a:r>
            <a:r>
              <a:rPr lang="en-GB" altLang="zh-CN" sz="2400" i="1" dirty="0">
                <a:latin typeface="Comic Sans MS" panose="030F0702030302020204" pitchFamily="66" charset="0"/>
              </a:rPr>
              <a:t>BD</a:t>
            </a:r>
            <a:r>
              <a:rPr lang="zh-CN" altLang="en-GB" sz="2400" i="1" dirty="0">
                <a:latin typeface="Comic Sans MS" panose="030F0702030302020204" pitchFamily="66" charset="0"/>
              </a:rPr>
              <a:t>）的</a:t>
            </a:r>
            <a:r>
              <a:rPr lang="zh-CN" altLang="en-GB" sz="2400" i="1" dirty="0">
                <a:solidFill>
                  <a:srgbClr val="0B0BB9"/>
                </a:solidFill>
                <a:latin typeface="Comic Sans MS" panose="030F0702030302020204" pitchFamily="66" charset="0"/>
              </a:rPr>
              <a:t>长度</a:t>
            </a:r>
            <a:r>
              <a:rPr lang="zh-CN" altLang="en-GB" sz="2400" i="1" dirty="0">
                <a:latin typeface="Comic Sans MS" panose="030F0702030302020204" pitchFamily="66" charset="0"/>
              </a:rPr>
              <a:t>叫做这两条</a:t>
            </a:r>
            <a:r>
              <a:rPr lang="zh-CN" altLang="en-GB" sz="2400" i="1" dirty="0">
                <a:solidFill>
                  <a:srgbClr val="0B0BB9"/>
                </a:solidFill>
                <a:latin typeface="Comic Sans MS" panose="030F0702030302020204" pitchFamily="66" charset="0"/>
              </a:rPr>
              <a:t>平行线之间的距离</a:t>
            </a:r>
            <a:r>
              <a:rPr lang="zh-CN" altLang="en-GB" sz="2400" i="1" dirty="0">
                <a:latin typeface="Comic Sans MS" panose="030F0702030302020204" pitchFamily="66" charset="0"/>
              </a:rPr>
              <a:t>。</a:t>
            </a:r>
            <a:endParaRPr lang="zh-CN" altLang="en-US" sz="2400" i="1" dirty="0">
              <a:latin typeface="Comic Sans MS" panose="030F0702030302020204" pitchFamily="66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814388" y="5057775"/>
            <a:ext cx="10658475" cy="1800225"/>
          </a:xfrm>
          <a:prstGeom prst="horizontalScroll">
            <a:avLst>
              <a:gd name="adj" fmla="val 1133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zh-CN" altLang="en-GB" sz="2400" i="1" dirty="0">
                <a:latin typeface="Comic Sans MS" panose="030F0702030302020204" pitchFamily="66" charset="0"/>
              </a:rPr>
              <a:t>定义：</a:t>
            </a:r>
            <a:r>
              <a:rPr lang="zh-CN" altLang="en-GB" sz="2400" i="1" dirty="0">
                <a:solidFill>
                  <a:srgbClr val="0B0BB9"/>
                </a:solidFill>
                <a:latin typeface="Comic Sans MS" panose="030F0702030302020204" pitchFamily="66" charset="0"/>
              </a:rPr>
              <a:t>如果两条直线平行，那么其中一条直线</a:t>
            </a:r>
          </a:p>
          <a:p>
            <a:r>
              <a:rPr lang="zh-CN" altLang="en-GB" sz="2400" i="1" dirty="0">
                <a:solidFill>
                  <a:srgbClr val="0B0BB9"/>
                </a:solidFill>
                <a:latin typeface="Comic Sans MS" panose="030F0702030302020204" pitchFamily="66" charset="0"/>
              </a:rPr>
              <a:t>上每个点到另一条直线的距离都相等。这个距离，</a:t>
            </a:r>
          </a:p>
          <a:p>
            <a:r>
              <a:rPr lang="zh-CN" altLang="en-GB" sz="2400" i="1" dirty="0">
                <a:solidFill>
                  <a:srgbClr val="0B0BB9"/>
                </a:solidFill>
                <a:latin typeface="Comic Sans MS" panose="030F0702030302020204" pitchFamily="66" charset="0"/>
              </a:rPr>
              <a:t>叫做两条平行线之间的距离。</a:t>
            </a:r>
            <a:endParaRPr lang="zh-CN" altLang="zh-CN" sz="2400" i="1" dirty="0">
              <a:solidFill>
                <a:srgbClr val="0B0BB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Group 55"/>
          <p:cNvGrpSpPr/>
          <p:nvPr/>
        </p:nvGrpSpPr>
        <p:grpSpPr bwMode="auto">
          <a:xfrm>
            <a:off x="7440613" y="5892800"/>
            <a:ext cx="4032250" cy="965200"/>
            <a:chOff x="1519" y="3249"/>
            <a:chExt cx="2540" cy="861"/>
          </a:xfrm>
        </p:grpSpPr>
        <p:pic>
          <p:nvPicPr>
            <p:cNvPr id="24589" name="Picture 56" descr="fin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519" y="3385"/>
              <a:ext cx="2540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90" name="Picture 57" descr="Q_01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17" y="3249"/>
              <a:ext cx="74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2"/>
          <p:cNvGrpSpPr/>
          <p:nvPr/>
        </p:nvGrpSpPr>
        <p:grpSpPr bwMode="auto">
          <a:xfrm>
            <a:off x="1487488" y="3141663"/>
            <a:ext cx="720725" cy="1946275"/>
            <a:chOff x="1451" y="2478"/>
            <a:chExt cx="340" cy="1226"/>
          </a:xfrm>
        </p:grpSpPr>
        <p:grpSp>
          <p:nvGrpSpPr>
            <p:cNvPr id="24592" name="Group 3"/>
            <p:cNvGrpSpPr/>
            <p:nvPr/>
          </p:nvGrpSpPr>
          <p:grpSpPr bwMode="auto">
            <a:xfrm>
              <a:off x="1565" y="2478"/>
              <a:ext cx="90" cy="816"/>
              <a:chOff x="1565" y="2478"/>
              <a:chExt cx="90" cy="816"/>
            </a:xfrm>
          </p:grpSpPr>
          <p:sp>
            <p:nvSpPr>
              <p:cNvPr id="24593" name="Line 4"/>
              <p:cNvSpPr>
                <a:spLocks noChangeShapeType="1"/>
              </p:cNvSpPr>
              <p:nvPr/>
            </p:nvSpPr>
            <p:spPr bwMode="auto">
              <a:xfrm>
                <a:off x="1586" y="2478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594" name="Group 5"/>
              <p:cNvGrpSpPr/>
              <p:nvPr/>
            </p:nvGrpSpPr>
            <p:grpSpPr bwMode="auto">
              <a:xfrm>
                <a:off x="1565" y="3203"/>
                <a:ext cx="90" cy="91"/>
                <a:chOff x="1565" y="3203"/>
                <a:chExt cx="90" cy="91"/>
              </a:xfrm>
            </p:grpSpPr>
            <p:sp>
              <p:nvSpPr>
                <p:cNvPr id="24595" name="Line 6"/>
                <p:cNvSpPr>
                  <a:spLocks noChangeShapeType="1"/>
                </p:cNvSpPr>
                <p:nvPr/>
              </p:nvSpPr>
              <p:spPr bwMode="auto">
                <a:xfrm>
                  <a:off x="1565" y="3203"/>
                  <a:ext cx="9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596" name="Line 7"/>
                <p:cNvSpPr>
                  <a:spLocks noChangeShapeType="1"/>
                </p:cNvSpPr>
                <p:nvPr/>
              </p:nvSpPr>
              <p:spPr bwMode="auto">
                <a:xfrm>
                  <a:off x="1655" y="3203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1451" y="3339"/>
              <a:ext cx="34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3200" noProof="1">
                  <a:solidFill>
                    <a:srgbClr val="00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楷体_GB2312" charset="-122"/>
                  <a:ea typeface="楷体_GB2312" charset="-122"/>
                </a:rPr>
                <a:t>C</a:t>
              </a:r>
            </a:p>
          </p:txBody>
        </p:sp>
      </p:grpSp>
      <p:grpSp>
        <p:nvGrpSpPr>
          <p:cNvPr id="7" name="Group 9"/>
          <p:cNvGrpSpPr/>
          <p:nvPr/>
        </p:nvGrpSpPr>
        <p:grpSpPr bwMode="auto">
          <a:xfrm>
            <a:off x="3313113" y="3141663"/>
            <a:ext cx="719137" cy="1946275"/>
            <a:chOff x="2336" y="2478"/>
            <a:chExt cx="340" cy="1226"/>
          </a:xfrm>
        </p:grpSpPr>
        <p:grpSp>
          <p:nvGrpSpPr>
            <p:cNvPr id="24599" name="Group 10"/>
            <p:cNvGrpSpPr/>
            <p:nvPr/>
          </p:nvGrpSpPr>
          <p:grpSpPr bwMode="auto">
            <a:xfrm>
              <a:off x="2472" y="2478"/>
              <a:ext cx="90" cy="816"/>
              <a:chOff x="2472" y="2478"/>
              <a:chExt cx="90" cy="816"/>
            </a:xfrm>
          </p:grpSpPr>
          <p:sp>
            <p:nvSpPr>
              <p:cNvPr id="24600" name="Line 11"/>
              <p:cNvSpPr>
                <a:spLocks noChangeShapeType="1"/>
              </p:cNvSpPr>
              <p:nvPr/>
            </p:nvSpPr>
            <p:spPr bwMode="auto">
              <a:xfrm>
                <a:off x="2472" y="2478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601" name="Group 12"/>
              <p:cNvGrpSpPr/>
              <p:nvPr/>
            </p:nvGrpSpPr>
            <p:grpSpPr bwMode="auto">
              <a:xfrm>
                <a:off x="2472" y="3203"/>
                <a:ext cx="90" cy="91"/>
                <a:chOff x="1565" y="3203"/>
                <a:chExt cx="90" cy="91"/>
              </a:xfrm>
            </p:grpSpPr>
            <p:sp>
              <p:nvSpPr>
                <p:cNvPr id="24602" name="Line 13"/>
                <p:cNvSpPr>
                  <a:spLocks noChangeShapeType="1"/>
                </p:cNvSpPr>
                <p:nvPr/>
              </p:nvSpPr>
              <p:spPr bwMode="auto">
                <a:xfrm>
                  <a:off x="1565" y="3203"/>
                  <a:ext cx="9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603" name="Line 14"/>
                <p:cNvSpPr>
                  <a:spLocks noChangeShapeType="1"/>
                </p:cNvSpPr>
                <p:nvPr/>
              </p:nvSpPr>
              <p:spPr bwMode="auto">
                <a:xfrm>
                  <a:off x="1655" y="3203"/>
                  <a:ext cx="0" cy="9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2336" y="3339"/>
              <a:ext cx="34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3200" noProof="1">
                  <a:solidFill>
                    <a:srgbClr val="00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楷体_GB2312" charset="-122"/>
                  <a:ea typeface="楷体_GB2312" charset="-122"/>
                </a:rPr>
                <a:t>D</a:t>
              </a:r>
            </a:p>
          </p:txBody>
        </p:sp>
      </p:grpSp>
      <p:grpSp>
        <p:nvGrpSpPr>
          <p:cNvPr id="10" name="Group 16"/>
          <p:cNvGrpSpPr/>
          <p:nvPr/>
        </p:nvGrpSpPr>
        <p:grpSpPr bwMode="auto">
          <a:xfrm>
            <a:off x="1103313" y="2420938"/>
            <a:ext cx="4351337" cy="2370137"/>
            <a:chOff x="1383" y="1616"/>
            <a:chExt cx="2056" cy="1493"/>
          </a:xfrm>
        </p:grpSpPr>
        <p:graphicFrame>
          <p:nvGraphicFramePr>
            <p:cNvPr id="24606" name="Object 41"/>
            <p:cNvGraphicFramePr/>
            <p:nvPr/>
          </p:nvGraphicFramePr>
          <p:xfrm>
            <a:off x="1383" y="1616"/>
            <a:ext cx="1724" cy="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9" r:id="rId8" imgW="1405255" imgH="1069340" progId="Flash.Movie">
                    <p:embed/>
                  </p:oleObj>
                </mc:Choice>
                <mc:Fallback>
                  <p:oleObj r:id="rId8" imgW="1405255" imgH="1069340" progId="Flash.Movie">
                    <p:embed/>
                    <p:pic>
                      <p:nvPicPr>
                        <p:cNvPr id="0" name="Object 4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1616"/>
                          <a:ext cx="1724" cy="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07" name="Object 42"/>
            <p:cNvGraphicFramePr/>
            <p:nvPr/>
          </p:nvGraphicFramePr>
          <p:xfrm>
            <a:off x="3107" y="1933"/>
            <a:ext cx="287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0" r:id="rId10" imgW="127000" imgH="139700" progId="Equation.DSMT4">
                    <p:embed/>
                  </p:oleObj>
                </mc:Choice>
                <mc:Fallback>
                  <p:oleObj r:id="rId10" imgW="127000" imgH="139700" progId="Equation.DSMT4">
                    <p:embed/>
                    <p:pic>
                      <p:nvPicPr>
                        <p:cNvPr id="0" name="Object 4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1933"/>
                          <a:ext cx="287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08" name="Object 43"/>
            <p:cNvGraphicFramePr/>
            <p:nvPr/>
          </p:nvGraphicFramePr>
          <p:xfrm>
            <a:off x="3152" y="2707"/>
            <a:ext cx="287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1" r:id="rId12" imgW="127000" imgH="177165" progId="Equation.DSMT4">
                    <p:embed/>
                  </p:oleObj>
                </mc:Choice>
                <mc:Fallback>
                  <p:oleObj r:id="rId12" imgW="127000" imgH="177165" progId="Equation.DSMT4">
                    <p:embed/>
                    <p:pic>
                      <p:nvPicPr>
                        <p:cNvPr id="0" name="Object 4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2707"/>
                          <a:ext cx="287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" name="Rectangle 22"/>
          <p:cNvSpPr>
            <a:spLocks noChangeArrowheads="1"/>
          </p:cNvSpPr>
          <p:nvPr/>
        </p:nvSpPr>
        <p:spPr bwMode="auto">
          <a:xfrm>
            <a:off x="6288088" y="2636838"/>
            <a:ext cx="22082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AC</a:t>
            </a: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DB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9" grpId="0" animBg="1"/>
      <p:bldP spid="16387" grpId="0" animBg="1"/>
      <p:bldP spid="16387" grpId="1" animBg="1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2"/>
          <p:cNvGrpSpPr/>
          <p:nvPr/>
        </p:nvGrpSpPr>
        <p:grpSpPr bwMode="auto">
          <a:xfrm>
            <a:off x="5040313" y="571500"/>
            <a:ext cx="6877050" cy="2479675"/>
            <a:chOff x="3345" y="8149"/>
            <a:chExt cx="4226" cy="2066"/>
          </a:xfrm>
        </p:grpSpPr>
        <p:grpSp>
          <p:nvGrpSpPr>
            <p:cNvPr id="25602" name="Group 3"/>
            <p:cNvGrpSpPr/>
            <p:nvPr/>
          </p:nvGrpSpPr>
          <p:grpSpPr bwMode="auto">
            <a:xfrm>
              <a:off x="3345" y="8149"/>
              <a:ext cx="4226" cy="2066"/>
              <a:chOff x="3345" y="8149"/>
              <a:chExt cx="4226" cy="2066"/>
            </a:xfrm>
          </p:grpSpPr>
          <p:cxnSp>
            <p:nvCxnSpPr>
              <p:cNvPr id="25603" name="AutoShape 4"/>
              <p:cNvCxnSpPr>
                <a:cxnSpLocks noChangeShapeType="1"/>
              </p:cNvCxnSpPr>
              <p:nvPr/>
            </p:nvCxnSpPr>
            <p:spPr bwMode="auto">
              <a:xfrm flipV="1">
                <a:off x="3345" y="8325"/>
                <a:ext cx="3585" cy="12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04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3345" y="9720"/>
                <a:ext cx="3945" cy="123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05" name="AutoShape 6"/>
              <p:cNvCxnSpPr>
                <a:cxnSpLocks noChangeShapeType="1"/>
              </p:cNvCxnSpPr>
              <p:nvPr/>
            </p:nvCxnSpPr>
            <p:spPr bwMode="auto">
              <a:xfrm flipH="1">
                <a:off x="3960" y="8376"/>
                <a:ext cx="737" cy="14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06" name="AutoShape 7"/>
              <p:cNvCxnSpPr>
                <a:cxnSpLocks noChangeShapeType="1"/>
              </p:cNvCxnSpPr>
              <p:nvPr/>
            </p:nvCxnSpPr>
            <p:spPr bwMode="auto">
              <a:xfrm>
                <a:off x="5373" y="8376"/>
                <a:ext cx="942" cy="13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07" name="AutoShape 8"/>
              <p:cNvCxnSpPr>
                <a:cxnSpLocks noChangeShapeType="1"/>
              </p:cNvCxnSpPr>
              <p:nvPr/>
            </p:nvCxnSpPr>
            <p:spPr bwMode="auto">
              <a:xfrm flipH="1">
                <a:off x="3960" y="8376"/>
                <a:ext cx="1413" cy="14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608" name="AutoShape 9"/>
              <p:cNvCxnSpPr>
                <a:cxnSpLocks noChangeShapeType="1"/>
              </p:cNvCxnSpPr>
              <p:nvPr/>
            </p:nvCxnSpPr>
            <p:spPr bwMode="auto">
              <a:xfrm>
                <a:off x="4697" y="8421"/>
                <a:ext cx="1618" cy="12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609" name="Text Box 10"/>
              <p:cNvSpPr txBox="1">
                <a:spLocks noChangeArrowheads="1"/>
              </p:cNvSpPr>
              <p:nvPr/>
            </p:nvSpPr>
            <p:spPr bwMode="auto">
              <a:xfrm>
                <a:off x="3758" y="9510"/>
                <a:ext cx="450" cy="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algn="just"/>
                <a:r>
                  <a:rPr lang="en-US" altLang="zh-CN" sz="1600">
                    <a:latin typeface="Calibri" panose="020F0502020204030204" pitchFamily="34" charset="0"/>
                  </a:rPr>
                  <a:t>A</a:t>
                </a:r>
                <a:endParaRPr lang="zh-CN" altLang="zh-CN"/>
              </a:p>
            </p:txBody>
          </p:sp>
          <p:sp>
            <p:nvSpPr>
              <p:cNvPr id="25610" name="Text Box 11"/>
              <p:cNvSpPr txBox="1">
                <a:spLocks noChangeArrowheads="1"/>
              </p:cNvSpPr>
              <p:nvPr/>
            </p:nvSpPr>
            <p:spPr bwMode="auto">
              <a:xfrm>
                <a:off x="6295" y="9510"/>
                <a:ext cx="450" cy="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algn="just"/>
                <a:r>
                  <a:rPr lang="en-US" altLang="zh-CN" sz="1600">
                    <a:latin typeface="Calibri" panose="020F0502020204030204" pitchFamily="34" charset="0"/>
                  </a:rPr>
                  <a:t>B</a:t>
                </a:r>
                <a:endParaRPr lang="zh-CN" altLang="zh-CN"/>
              </a:p>
            </p:txBody>
          </p:sp>
          <p:sp>
            <p:nvSpPr>
              <p:cNvPr id="25611" name="Text Box 12"/>
              <p:cNvSpPr txBox="1">
                <a:spLocks noChangeArrowheads="1"/>
              </p:cNvSpPr>
              <p:nvPr/>
            </p:nvSpPr>
            <p:spPr bwMode="auto">
              <a:xfrm>
                <a:off x="6885" y="8250"/>
                <a:ext cx="450" cy="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algn="just"/>
                <a:r>
                  <a:rPr lang="en-US" altLang="zh-CN" sz="1600">
                    <a:latin typeface="Calibri" panose="020F0502020204030204" pitchFamily="34" charset="0"/>
                  </a:rPr>
                  <a:t>m</a:t>
                </a:r>
                <a:endParaRPr lang="zh-CN" altLang="zh-CN"/>
              </a:p>
            </p:txBody>
          </p:sp>
          <p:sp>
            <p:nvSpPr>
              <p:cNvPr id="25612" name="Text Box 13"/>
              <p:cNvSpPr txBox="1">
                <a:spLocks noChangeArrowheads="1"/>
              </p:cNvSpPr>
              <p:nvPr/>
            </p:nvSpPr>
            <p:spPr bwMode="auto">
              <a:xfrm>
                <a:off x="5229" y="8149"/>
                <a:ext cx="450" cy="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algn="just"/>
                <a:r>
                  <a:rPr lang="en-US" altLang="zh-CN" sz="1600">
                    <a:latin typeface="Calibri" panose="020F0502020204030204" pitchFamily="34" charset="0"/>
                  </a:rPr>
                  <a:t>P</a:t>
                </a:r>
                <a:endParaRPr lang="zh-CN" altLang="zh-CN"/>
              </a:p>
            </p:txBody>
          </p:sp>
          <p:sp>
            <p:nvSpPr>
              <p:cNvPr id="25613" name="Text Box 14"/>
              <p:cNvSpPr txBox="1">
                <a:spLocks noChangeArrowheads="1"/>
              </p:cNvSpPr>
              <p:nvPr/>
            </p:nvSpPr>
            <p:spPr bwMode="auto">
              <a:xfrm>
                <a:off x="4601" y="8149"/>
                <a:ext cx="450" cy="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algn="just"/>
                <a:r>
                  <a:rPr lang="en-US" altLang="zh-CN" sz="1600">
                    <a:latin typeface="Calibri" panose="020F0502020204030204" pitchFamily="34" charset="0"/>
                  </a:rPr>
                  <a:t>C</a:t>
                </a:r>
                <a:endParaRPr lang="zh-CN" altLang="zh-CN"/>
              </a:p>
            </p:txBody>
          </p:sp>
          <p:sp>
            <p:nvSpPr>
              <p:cNvPr id="25614" name="Text Box 15"/>
              <p:cNvSpPr txBox="1">
                <a:spLocks noChangeArrowheads="1"/>
              </p:cNvSpPr>
              <p:nvPr/>
            </p:nvSpPr>
            <p:spPr bwMode="auto">
              <a:xfrm>
                <a:off x="7121" y="9390"/>
                <a:ext cx="450" cy="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algn="just"/>
                <a:r>
                  <a:rPr lang="en-US" altLang="zh-CN" sz="1600">
                    <a:latin typeface="Calibri" panose="020F0502020204030204" pitchFamily="34" charset="0"/>
                  </a:rPr>
                  <a:t>n</a:t>
                </a:r>
                <a:endParaRPr lang="zh-CN" altLang="zh-CN"/>
              </a:p>
            </p:txBody>
          </p:sp>
        </p:grpSp>
        <p:sp>
          <p:nvSpPr>
            <p:cNvPr id="25615" name="Text Box 16"/>
            <p:cNvSpPr txBox="1">
              <a:spLocks noChangeArrowheads="1"/>
            </p:cNvSpPr>
            <p:nvPr/>
          </p:nvSpPr>
          <p:spPr bwMode="auto">
            <a:xfrm>
              <a:off x="4987" y="8739"/>
              <a:ext cx="450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algn="just"/>
              <a:r>
                <a:rPr lang="en-US" altLang="zh-CN" sz="1600">
                  <a:latin typeface="Calibri" panose="020F0502020204030204" pitchFamily="34" charset="0"/>
                </a:rPr>
                <a:t>O</a:t>
              </a:r>
              <a:endParaRPr lang="zh-CN" altLang="zh-CN"/>
            </a:p>
          </p:txBody>
        </p:sp>
      </p:grpSp>
      <p:grpSp>
        <p:nvGrpSpPr>
          <p:cNvPr id="4" name="组合 33"/>
          <p:cNvGrpSpPr/>
          <p:nvPr/>
        </p:nvGrpSpPr>
        <p:grpSpPr bwMode="auto">
          <a:xfrm>
            <a:off x="7056438" y="908050"/>
            <a:ext cx="958850" cy="2025650"/>
            <a:chOff x="2267840" y="2636945"/>
            <a:chExt cx="720050" cy="2025447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2412088" y="2636945"/>
              <a:ext cx="0" cy="165559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8" name="TextBox 30"/>
            <p:cNvSpPr txBox="1">
              <a:spLocks noChangeArrowheads="1"/>
            </p:cNvSpPr>
            <p:nvPr/>
          </p:nvSpPr>
          <p:spPr bwMode="auto">
            <a:xfrm>
              <a:off x="2267840" y="4293060"/>
              <a:ext cx="7200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r>
                <a:rPr lang="en-US" altLang="zh-CN"/>
                <a:t>E</a:t>
              </a:r>
              <a:endParaRPr lang="zh-CN" altLang="en-US"/>
            </a:p>
          </p:txBody>
        </p:sp>
      </p:grpSp>
      <p:grpSp>
        <p:nvGrpSpPr>
          <p:cNvPr id="5" name="组合 32"/>
          <p:cNvGrpSpPr/>
          <p:nvPr/>
        </p:nvGrpSpPr>
        <p:grpSpPr bwMode="auto">
          <a:xfrm>
            <a:off x="8077200" y="838200"/>
            <a:ext cx="958850" cy="2097088"/>
            <a:chOff x="4644005" y="2564940"/>
            <a:chExt cx="720050" cy="2097452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4859782" y="2564940"/>
              <a:ext cx="13113" cy="167669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1" name="TextBox 31"/>
            <p:cNvSpPr txBox="1">
              <a:spLocks noChangeArrowheads="1"/>
            </p:cNvSpPr>
            <p:nvPr/>
          </p:nvSpPr>
          <p:spPr bwMode="auto">
            <a:xfrm>
              <a:off x="4644005" y="4293060"/>
              <a:ext cx="7200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r>
                <a:rPr lang="en-US" altLang="zh-CN"/>
                <a:t>F</a:t>
              </a:r>
              <a:endParaRPr lang="zh-CN" altLang="en-US"/>
            </a:p>
          </p:txBody>
        </p:sp>
      </p:grpSp>
      <p:sp>
        <p:nvSpPr>
          <p:cNvPr id="25622" name="矩形 34"/>
          <p:cNvSpPr>
            <a:spLocks noChangeArrowheads="1"/>
          </p:cNvSpPr>
          <p:nvPr/>
        </p:nvSpPr>
        <p:spPr bwMode="auto">
          <a:xfrm>
            <a:off x="239713" y="117475"/>
            <a:ext cx="11233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</a:rPr>
              <a:t>例</a:t>
            </a:r>
            <a:r>
              <a:rPr lang="en-US" altLang="zh-CN" sz="2800">
                <a:solidFill>
                  <a:srgbClr val="0000CC"/>
                </a:solidFill>
              </a:rPr>
              <a:t>3</a:t>
            </a:r>
            <a:r>
              <a:rPr lang="zh-CN" altLang="en-US" sz="2800">
                <a:solidFill>
                  <a:srgbClr val="0000CC"/>
                </a:solidFill>
              </a:rPr>
              <a:t>：</a:t>
            </a:r>
            <a:r>
              <a:rPr lang="zh-CN" altLang="zh-CN" sz="2800"/>
              <a:t>如图，已知直线</a:t>
            </a:r>
            <a:r>
              <a:rPr lang="en-US" altLang="zh-CN" sz="2800"/>
              <a:t>m</a:t>
            </a:r>
            <a:r>
              <a:rPr lang="zh-CN" altLang="zh-CN" sz="2800"/>
              <a:t>∥</a:t>
            </a:r>
            <a:r>
              <a:rPr lang="en-US" altLang="zh-CN" sz="2800"/>
              <a:t>n</a:t>
            </a:r>
            <a:r>
              <a:rPr lang="zh-CN" altLang="zh-CN" sz="2800"/>
              <a:t>，△</a:t>
            </a:r>
            <a:r>
              <a:rPr lang="en-US" altLang="zh-CN" sz="2800"/>
              <a:t>ABC</a:t>
            </a:r>
            <a:r>
              <a:rPr lang="zh-CN" altLang="zh-CN" sz="2800"/>
              <a:t>与△</a:t>
            </a:r>
            <a:r>
              <a:rPr lang="en-US" altLang="zh-CN" sz="2800"/>
              <a:t>ABP</a:t>
            </a:r>
            <a:r>
              <a:rPr lang="zh-CN" altLang="zh-CN" sz="2800"/>
              <a:t>的面积相等吗？为什么？</a:t>
            </a:r>
            <a:endParaRPr lang="zh-CN" altLang="en-US" sz="280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0" y="2781300"/>
            <a:ext cx="127206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2800" dirty="0"/>
              <a:t>理由：过点</a:t>
            </a:r>
            <a:r>
              <a:rPr lang="en-US" altLang="zh-CN" sz="2800" dirty="0"/>
              <a:t>C</a:t>
            </a:r>
            <a:r>
              <a:rPr lang="zh-CN" altLang="en-US" sz="2800" dirty="0"/>
              <a:t>作</a:t>
            </a:r>
            <a:r>
              <a:rPr lang="en-US" altLang="zh-CN" sz="2800" dirty="0"/>
              <a:t>CE</a:t>
            </a:r>
            <a:r>
              <a:rPr lang="zh-CN" altLang="en-US" sz="2800" dirty="0"/>
              <a:t>⊥</a:t>
            </a:r>
            <a:r>
              <a:rPr lang="en-US" altLang="zh-CN" sz="2800" dirty="0"/>
              <a:t>AB,</a:t>
            </a:r>
            <a:r>
              <a:rPr lang="zh-CN" altLang="en-US" sz="2800" dirty="0"/>
              <a:t>过</a:t>
            </a:r>
            <a:r>
              <a:rPr lang="en-US" altLang="zh-CN" sz="2800" dirty="0"/>
              <a:t>P</a:t>
            </a:r>
            <a:r>
              <a:rPr lang="zh-CN" altLang="en-US" sz="2800" dirty="0"/>
              <a:t>作</a:t>
            </a:r>
            <a:r>
              <a:rPr lang="en-US" altLang="zh-CN" sz="2800" dirty="0"/>
              <a:t>PF</a:t>
            </a:r>
            <a:r>
              <a:rPr lang="zh-CN" altLang="en-US" sz="2800" dirty="0"/>
              <a:t>⊥</a:t>
            </a:r>
            <a:r>
              <a:rPr lang="en-US" altLang="zh-CN" sz="2800" dirty="0"/>
              <a:t>AB</a:t>
            </a:r>
            <a:r>
              <a:rPr lang="zh-CN" altLang="en-US" sz="2800" dirty="0"/>
              <a:t>，垂足分别为</a:t>
            </a:r>
            <a:r>
              <a:rPr lang="en-US" altLang="zh-CN" sz="2800" dirty="0"/>
              <a:t>E</a:t>
            </a:r>
            <a:r>
              <a:rPr lang="zh-CN" altLang="en-US" sz="2800" dirty="0"/>
              <a:t>、</a:t>
            </a:r>
            <a:r>
              <a:rPr lang="en-US" altLang="zh-CN" sz="2800" dirty="0"/>
              <a:t>F</a:t>
            </a:r>
          </a:p>
          <a:p>
            <a:r>
              <a:rPr lang="zh-CN" altLang="en-US" sz="2800" dirty="0">
                <a:latin typeface="黑体" panose="02010609060101010101" pitchFamily="49" charset="-122"/>
              </a:rPr>
              <a:t>∵ </a:t>
            </a:r>
            <a:r>
              <a:rPr lang="en-US" altLang="zh-CN" sz="2800" dirty="0"/>
              <a:t>m</a:t>
            </a:r>
            <a:r>
              <a:rPr lang="zh-CN" altLang="en-US" sz="2800" dirty="0"/>
              <a:t>∥</a:t>
            </a:r>
            <a:r>
              <a:rPr lang="en-US" altLang="zh-CN" sz="2800" dirty="0"/>
              <a:t>n</a:t>
            </a:r>
            <a:r>
              <a:rPr lang="zh-CN" altLang="en-US" sz="2800" dirty="0"/>
              <a:t>（平行线间的距离处处相等）</a:t>
            </a:r>
            <a:endParaRPr lang="en-US" altLang="zh-CN" sz="2800" dirty="0"/>
          </a:p>
          <a:p>
            <a:r>
              <a:rPr lang="en-US" altLang="zh-CN" sz="2800" dirty="0"/>
              <a:t> </a:t>
            </a:r>
            <a:r>
              <a:rPr lang="zh-CN" altLang="en-US" sz="2800" dirty="0">
                <a:latin typeface="黑体" panose="02010609060101010101" pitchFamily="49" charset="-122"/>
              </a:rPr>
              <a:t>∴ </a:t>
            </a:r>
            <a:r>
              <a:rPr lang="en-US" altLang="zh-CN" sz="2800" dirty="0"/>
              <a:t>CE=PF</a:t>
            </a:r>
          </a:p>
          <a:p>
            <a:endParaRPr lang="en-US" altLang="zh-CN" sz="2800" dirty="0"/>
          </a:p>
          <a:p>
            <a:endParaRPr lang="zh-CN" altLang="en-US" sz="2800" dirty="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0" y="4179888"/>
            <a:ext cx="11760200" cy="382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2800">
                <a:latin typeface="黑体" panose="02010609060101010101" pitchFamily="49" charset="-122"/>
              </a:rPr>
              <a:t>∴ </a:t>
            </a:r>
            <a:r>
              <a:rPr lang="en-US" altLang="zh-CN" sz="2800"/>
              <a:t>S</a:t>
            </a:r>
            <a:r>
              <a:rPr lang="zh-CN" altLang="zh-CN" sz="2800"/>
              <a:t> </a:t>
            </a:r>
            <a:r>
              <a:rPr lang="zh-CN" altLang="zh-CN" sz="2800" baseline="-25000"/>
              <a:t>△</a:t>
            </a:r>
            <a:r>
              <a:rPr lang="en-US" altLang="zh-CN" sz="2800" baseline="-25000"/>
              <a:t>ABC</a:t>
            </a:r>
            <a:r>
              <a:rPr lang="en-US" altLang="zh-CN" sz="2800"/>
              <a:t>=      AB    CE    </a:t>
            </a:r>
          </a:p>
          <a:p>
            <a:r>
              <a:rPr lang="en-US" altLang="zh-CN" sz="2800"/>
              <a:t>    </a:t>
            </a:r>
          </a:p>
          <a:p>
            <a:r>
              <a:rPr lang="en-US" altLang="zh-CN" sz="2800"/>
              <a:t>     S</a:t>
            </a:r>
            <a:r>
              <a:rPr lang="zh-CN" altLang="zh-CN" sz="2800"/>
              <a:t> </a:t>
            </a:r>
            <a:r>
              <a:rPr lang="zh-CN" altLang="zh-CN" sz="2800" baseline="-25000"/>
              <a:t>△</a:t>
            </a:r>
            <a:r>
              <a:rPr lang="en-US" altLang="zh-CN" sz="2800" baseline="-25000"/>
              <a:t>ABP</a:t>
            </a:r>
            <a:r>
              <a:rPr lang="en-US" altLang="zh-CN" sz="2800"/>
              <a:t>=      AB    PF</a:t>
            </a:r>
            <a:r>
              <a:rPr lang="zh-CN" altLang="en-US" sz="2800">
                <a:latin typeface="黑体" panose="02010609060101010101" pitchFamily="49" charset="-122"/>
              </a:rPr>
              <a:t> </a:t>
            </a:r>
            <a:endParaRPr lang="en-US" altLang="zh-CN" sz="2800">
              <a:latin typeface="黑体" panose="02010609060101010101" pitchFamily="49" charset="-122"/>
            </a:endParaRPr>
          </a:p>
          <a:p>
            <a:endParaRPr lang="en-US" altLang="zh-CN" sz="2800">
              <a:latin typeface="黑体" panose="02010609060101010101" pitchFamily="49" charset="-122"/>
            </a:endParaRPr>
          </a:p>
          <a:p>
            <a:r>
              <a:rPr lang="zh-CN" altLang="en-US" sz="2800">
                <a:latin typeface="黑体" panose="02010609060101010101" pitchFamily="49" charset="-122"/>
              </a:rPr>
              <a:t>∴</a:t>
            </a:r>
            <a:r>
              <a:rPr lang="en-US" altLang="zh-CN" sz="2800"/>
              <a:t> S</a:t>
            </a:r>
            <a:r>
              <a:rPr lang="zh-CN" altLang="zh-CN" sz="2800"/>
              <a:t> </a:t>
            </a:r>
            <a:r>
              <a:rPr lang="zh-CN" altLang="zh-CN" sz="2800" baseline="-25000"/>
              <a:t>△</a:t>
            </a:r>
            <a:r>
              <a:rPr lang="en-US" altLang="zh-CN" sz="2800" baseline="-25000"/>
              <a:t>ABC</a:t>
            </a:r>
            <a:r>
              <a:rPr lang="en-US" altLang="zh-CN" sz="2800"/>
              <a:t>= S</a:t>
            </a:r>
            <a:r>
              <a:rPr lang="zh-CN" altLang="zh-CN" sz="2800"/>
              <a:t> </a:t>
            </a:r>
            <a:r>
              <a:rPr lang="zh-CN" altLang="zh-CN" sz="2800" baseline="-25000"/>
              <a:t>△</a:t>
            </a:r>
            <a:r>
              <a:rPr lang="en-US" altLang="zh-CN" sz="2800" baseline="-25000"/>
              <a:t>ABP                                 </a:t>
            </a:r>
            <a:r>
              <a:rPr lang="zh-CN" altLang="en-US" sz="2800">
                <a:latin typeface="黑体" panose="02010609060101010101" pitchFamily="49" charset="-122"/>
              </a:rPr>
              <a:t>∴ </a:t>
            </a:r>
            <a:r>
              <a:rPr lang="zh-CN" altLang="zh-CN" sz="2800"/>
              <a:t>△</a:t>
            </a:r>
            <a:r>
              <a:rPr lang="en-US" altLang="zh-CN" sz="2800"/>
              <a:t>ABC</a:t>
            </a:r>
            <a:r>
              <a:rPr lang="zh-CN" altLang="zh-CN" sz="2800"/>
              <a:t>与△</a:t>
            </a:r>
            <a:r>
              <a:rPr lang="en-US" altLang="zh-CN" sz="2800"/>
              <a:t>ABP</a:t>
            </a:r>
            <a:r>
              <a:rPr lang="zh-CN" altLang="zh-CN" sz="2800"/>
              <a:t>的面积相等</a:t>
            </a:r>
            <a:endParaRPr lang="en-US" altLang="zh-CN" sz="2800"/>
          </a:p>
          <a:p>
            <a:endParaRPr lang="en-US" altLang="zh-CN" sz="2800" baseline="-25000"/>
          </a:p>
          <a:p>
            <a:r>
              <a:rPr lang="zh-CN" altLang="zh-CN" sz="2800"/>
              <a:t> </a:t>
            </a:r>
            <a:endParaRPr lang="en-US" altLang="zh-CN" sz="2800"/>
          </a:p>
          <a:p>
            <a:endParaRPr lang="en-US" altLang="zh-CN" sz="2800"/>
          </a:p>
          <a:p>
            <a:endParaRPr lang="zh-CN" altLang="en-US" sz="2800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39713" y="2060575"/>
            <a:ext cx="2974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2800"/>
              <a:t>解：相等</a:t>
            </a:r>
            <a:endParaRPr lang="en-US" altLang="zh-CN" sz="2800"/>
          </a:p>
        </p:txBody>
      </p:sp>
      <p:graphicFrame>
        <p:nvGraphicFramePr>
          <p:cNvPr id="50193" name="Object 17"/>
          <p:cNvGraphicFramePr/>
          <p:nvPr/>
        </p:nvGraphicFramePr>
        <p:xfrm>
          <a:off x="2209800" y="4114800"/>
          <a:ext cx="2032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r:id="rId3" imgW="152400" imgH="393065" progId="Equation.3">
                  <p:embed/>
                </p:oleObj>
              </mc:Choice>
              <mc:Fallback>
                <p:oleObj r:id="rId3" imgW="152400" imgH="393065" progId="Equation.3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14800"/>
                        <a:ext cx="2032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5" name="Object 19"/>
          <p:cNvGraphicFramePr/>
          <p:nvPr/>
        </p:nvGraphicFramePr>
        <p:xfrm>
          <a:off x="2057400" y="4876800"/>
          <a:ext cx="5572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r:id="rId5" imgW="152400" imgH="393065" progId="Equation.3">
                  <p:embed/>
                </p:oleObj>
              </mc:Choice>
              <mc:Fallback>
                <p:oleObj r:id="rId5" imgW="152400" imgH="393065" progId="Equation.3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76800"/>
                        <a:ext cx="55721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"/>
          <p:cNvGraphicFramePr/>
          <p:nvPr/>
        </p:nvGraphicFramePr>
        <p:xfrm>
          <a:off x="3124200" y="4343400"/>
          <a:ext cx="15240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r:id="rId6" imgW="114300" imgH="114300" progId="Equation.3">
                  <p:embed/>
                </p:oleObj>
              </mc:Choice>
              <mc:Fallback>
                <p:oleObj r:id="rId6" imgW="114300" imgH="114300" progId="Equation.3">
                  <p:embed/>
                  <p:pic>
                    <p:nvPicPr>
                      <p:cNvPr id="0" name="Object 2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343400"/>
                        <a:ext cx="152400" cy="11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/>
          <p:nvPr/>
        </p:nvGraphicFramePr>
        <p:xfrm>
          <a:off x="3048000" y="5257800"/>
          <a:ext cx="15240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1" r:id="rId8" imgW="114300" imgH="114300" progId="Equation.3">
                  <p:embed/>
                </p:oleObj>
              </mc:Choice>
              <mc:Fallback>
                <p:oleObj r:id="rId8" imgW="114300" imgH="1143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257800"/>
                        <a:ext cx="152400" cy="11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113666"/>
          <p:cNvSpPr>
            <a:spLocks noChangeArrowheads="1" noChangeShapeType="1" noTextEdit="1"/>
          </p:cNvSpPr>
          <p:nvPr/>
        </p:nvSpPr>
        <p:spPr bwMode="auto">
          <a:xfrm>
            <a:off x="3009900" y="3140075"/>
            <a:ext cx="518318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>
              <a:ln w="19050">
                <a:solidFill>
                  <a:srgbClr val="0080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22300" y="2420938"/>
            <a:ext cx="3263900" cy="604837"/>
          </a:xfrm>
          <a:prstGeom prst="rect">
            <a:avLst/>
          </a:prstGeom>
          <a:solidFill>
            <a:srgbClr val="E2F680"/>
          </a:solidFill>
          <a:ln w="25400" cmpd="sng">
            <a:solidFill>
              <a:srgbClr val="9900CC"/>
            </a:solidFill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两直线平行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76988" y="1628775"/>
            <a:ext cx="3078162" cy="604838"/>
          </a:xfrm>
          <a:prstGeom prst="rect">
            <a:avLst/>
          </a:prstGeom>
          <a:solidFill>
            <a:srgbClr val="66FFFF"/>
          </a:solidFill>
          <a:ln w="25400" cmpd="sng">
            <a:solidFill>
              <a:srgbClr val="0000CC"/>
            </a:solidFill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同位角相等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383338" y="2409825"/>
            <a:ext cx="3078162" cy="604838"/>
          </a:xfrm>
          <a:prstGeom prst="rect">
            <a:avLst/>
          </a:prstGeom>
          <a:solidFill>
            <a:srgbClr val="66FFFF"/>
          </a:solidFill>
          <a:ln w="25400" cmpd="sng">
            <a:solidFill>
              <a:srgbClr val="0000CC"/>
            </a:solidFill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内错角相等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00800" y="3124200"/>
            <a:ext cx="3048000" cy="604838"/>
          </a:xfrm>
          <a:prstGeom prst="rect">
            <a:avLst/>
          </a:prstGeom>
          <a:solidFill>
            <a:srgbClr val="66FFFF"/>
          </a:solidFill>
          <a:ln w="25400" cmpd="sng">
            <a:solidFill>
              <a:srgbClr val="0000CC"/>
            </a:solidFill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同旁内角互补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4078288" y="1773238"/>
            <a:ext cx="2112962" cy="5762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3962400" y="2667000"/>
            <a:ext cx="23050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4038600" y="2971800"/>
            <a:ext cx="2100263" cy="50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995363" y="3825875"/>
            <a:ext cx="223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400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线的关系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964363" y="3932238"/>
            <a:ext cx="223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4000">
                <a:latin typeface="Times New Roman" panose="02020603050405020304" pitchFamily="18" charset="0"/>
                <a:ea typeface="华文行楷" panose="02010800040101010101" pitchFamily="2" charset="-122"/>
              </a:rPr>
              <a:t>角的关系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176713" y="4149725"/>
            <a:ext cx="26876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654550" y="3590925"/>
            <a:ext cx="1366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性质</a:t>
            </a:r>
          </a:p>
        </p:txBody>
      </p:sp>
      <p:sp>
        <p:nvSpPr>
          <p:cNvPr id="26637" name="TextBox 22"/>
          <p:cNvSpPr txBox="1">
            <a:spLocks noChangeArrowheads="1"/>
          </p:cNvSpPr>
          <p:nvPr/>
        </p:nvSpPr>
        <p:spPr bwMode="auto">
          <a:xfrm>
            <a:off x="0" y="1484313"/>
            <a:ext cx="1150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en-US" altLang="zh-CN" sz="3600">
                <a:solidFill>
                  <a:srgbClr val="FF0000"/>
                </a:solidFill>
              </a:rPr>
              <a:t>1.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1000" y="4648200"/>
            <a:ext cx="11041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en-US" altLang="zh-CN" sz="3600">
                <a:solidFill>
                  <a:srgbClr val="FF0000"/>
                </a:solidFill>
              </a:rPr>
              <a:t>2.   </a:t>
            </a:r>
            <a:r>
              <a:rPr lang="zh-CN" altLang="en-GB" sz="3600">
                <a:solidFill>
                  <a:srgbClr val="0B0BB9"/>
                </a:solidFill>
                <a:latin typeface="Comic Sans MS" panose="030F0702030302020204" pitchFamily="66" charset="0"/>
              </a:rPr>
              <a:t>两条平行线之间的距离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103313" y="5373688"/>
            <a:ext cx="8737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r>
              <a:rPr lang="zh-CN" altLang="en-GB" sz="3600">
                <a:solidFill>
                  <a:srgbClr val="0B0BB9"/>
                </a:solidFill>
                <a:latin typeface="Comic Sans MS" panose="030F0702030302020204" pitchFamily="66" charset="0"/>
              </a:rPr>
              <a:t>平行线间的距离</a:t>
            </a:r>
            <a:r>
              <a:rPr lang="zh-CN" altLang="en-US" sz="3600">
                <a:solidFill>
                  <a:srgbClr val="0B0BB9"/>
                </a:solidFill>
                <a:latin typeface="Comic Sans MS" panose="030F0702030302020204" pitchFamily="66" charset="0"/>
              </a:rPr>
              <a:t>处处相等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26640" name="Rectangle 5"/>
          <p:cNvSpPr txBox="1">
            <a:spLocks noChangeArrowheads="1"/>
          </p:cNvSpPr>
          <p:nvPr/>
        </p:nvSpPr>
        <p:spPr bwMode="auto">
          <a:xfrm>
            <a:off x="2743200" y="458788"/>
            <a:ext cx="6172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5400">
                <a:solidFill>
                  <a:srgbClr val="FF0000"/>
                </a:solidFill>
                <a:latin typeface="Verdana" panose="020B0604030504040204" pitchFamily="34" charset="0"/>
              </a:rPr>
              <a:t>五  小结提升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9" grpId="0" animBg="1"/>
      <p:bldP spid="20" grpId="0"/>
      <p:bldP spid="24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 txBox="1">
            <a:spLocks noChangeArrowheads="1"/>
          </p:cNvSpPr>
          <p:nvPr/>
        </p:nvSpPr>
        <p:spPr bwMode="auto">
          <a:xfrm>
            <a:off x="2743200" y="458788"/>
            <a:ext cx="6172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5400">
                <a:solidFill>
                  <a:srgbClr val="FF0000"/>
                </a:solidFill>
                <a:latin typeface="Verdana" panose="020B0604030504040204" pitchFamily="34" charset="0"/>
              </a:rPr>
              <a:t>  达标检测</a:t>
            </a:r>
          </a:p>
        </p:txBody>
      </p:sp>
      <p:sp>
        <p:nvSpPr>
          <p:cNvPr id="27650" name="Rectangle 38"/>
          <p:cNvSpPr>
            <a:spLocks noChangeArrowheads="1"/>
          </p:cNvSpPr>
          <p:nvPr/>
        </p:nvSpPr>
        <p:spPr bwMode="auto">
          <a:xfrm>
            <a:off x="0" y="1447800"/>
            <a:ext cx="11041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>
                <a:latin typeface="黑体" panose="02010609060101010101" pitchFamily="49" charset="-122"/>
              </a:rPr>
              <a:t>1.</a:t>
            </a:r>
            <a:r>
              <a:rPr lang="zh-CN" altLang="en-US" sz="2400">
                <a:latin typeface="黑体" panose="02010609060101010101" pitchFamily="49" charset="-122"/>
              </a:rPr>
              <a:t>如图：</a:t>
            </a:r>
            <a:r>
              <a:rPr lang="en-US" altLang="zh-CN" sz="2400">
                <a:latin typeface="黑体" panose="02010609060101010101" pitchFamily="49" charset="-122"/>
              </a:rPr>
              <a:t>AB∥DE</a:t>
            </a:r>
            <a:r>
              <a:rPr lang="zh-CN" altLang="en-US" sz="2400">
                <a:latin typeface="黑体" panose="02010609060101010101" pitchFamily="49" charset="-122"/>
              </a:rPr>
              <a:t>，∠</a:t>
            </a:r>
            <a:r>
              <a:rPr lang="en-US" altLang="zh-CN" sz="2400">
                <a:latin typeface="黑体" panose="02010609060101010101" pitchFamily="49" charset="-122"/>
              </a:rPr>
              <a:t>B=50</a:t>
            </a:r>
            <a:r>
              <a:rPr lang="en-US" altLang="zh-CN" sz="2400" baseline="30000">
                <a:latin typeface="黑体" panose="02010609060101010101" pitchFamily="49" charset="-122"/>
              </a:rPr>
              <a:t>°</a:t>
            </a:r>
            <a:r>
              <a:rPr lang="zh-CN" altLang="en-US" sz="2400">
                <a:latin typeface="黑体" panose="02010609060101010101" pitchFamily="49" charset="-122"/>
              </a:rPr>
              <a:t>，</a:t>
            </a:r>
            <a:endParaRPr lang="en-US" altLang="zh-CN" sz="2400">
              <a:latin typeface="黑体" panose="02010609060101010101" pitchFamily="49" charset="-122"/>
            </a:endParaRPr>
          </a:p>
          <a:p>
            <a:r>
              <a:rPr lang="zh-CN" altLang="en-US" sz="2400">
                <a:latin typeface="黑体" panose="02010609060101010101" pitchFamily="49" charset="-122"/>
              </a:rPr>
              <a:t>则∠</a:t>
            </a:r>
            <a:r>
              <a:rPr lang="en-US" altLang="zh-CN" sz="2400">
                <a:latin typeface="黑体" panose="02010609060101010101" pitchFamily="49" charset="-122"/>
              </a:rPr>
              <a:t>1=</a:t>
            </a:r>
            <a:r>
              <a:rPr lang="en-US" altLang="zh-CN" sz="2400" u="sng">
                <a:latin typeface="黑体" panose="02010609060101010101" pitchFamily="49" charset="-122"/>
              </a:rPr>
              <a:t>      </a:t>
            </a:r>
            <a:r>
              <a:rPr lang="en-US" altLang="zh-CN" sz="2400">
                <a:latin typeface="黑体" panose="02010609060101010101" pitchFamily="49" charset="-122"/>
              </a:rPr>
              <a:t>∠2= </a:t>
            </a:r>
            <a:r>
              <a:rPr lang="en-US" altLang="zh-CN" sz="2400" u="sng">
                <a:latin typeface="黑体" panose="02010609060101010101" pitchFamily="49" charset="-122"/>
              </a:rPr>
              <a:t>     </a:t>
            </a:r>
            <a:r>
              <a:rPr lang="en-US" altLang="zh-CN" sz="2400">
                <a:latin typeface="黑体" panose="02010609060101010101" pitchFamily="49" charset="-122"/>
              </a:rPr>
              <a:t>∠3=</a:t>
            </a:r>
            <a:r>
              <a:rPr lang="en-US" altLang="zh-CN" sz="2400" u="sng">
                <a:latin typeface="黑体" panose="02010609060101010101" pitchFamily="49" charset="-122"/>
              </a:rPr>
              <a:t>     </a:t>
            </a:r>
            <a:r>
              <a:rPr lang="en-US" altLang="zh-CN" sz="2400">
                <a:latin typeface="黑体" panose="02010609060101010101" pitchFamily="49" charset="-122"/>
              </a:rPr>
              <a:t>.</a:t>
            </a:r>
            <a:r>
              <a:rPr lang="zh-CN" altLang="en-US" sz="2400" u="sng">
                <a:latin typeface="黑体" panose="02010609060101010101" pitchFamily="49" charset="-122"/>
              </a:rPr>
              <a:t>  </a:t>
            </a:r>
            <a:endParaRPr lang="zh-CN" altLang="en-US" sz="2400" u="sng">
              <a:latin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27651" name="组合 45"/>
          <p:cNvGrpSpPr/>
          <p:nvPr/>
        </p:nvGrpSpPr>
        <p:grpSpPr bwMode="auto">
          <a:xfrm>
            <a:off x="990600" y="3200400"/>
            <a:ext cx="3429000" cy="1765300"/>
            <a:chOff x="900113" y="1844675"/>
            <a:chExt cx="2571750" cy="1765300"/>
          </a:xfrm>
        </p:grpSpPr>
        <p:sp>
          <p:nvSpPr>
            <p:cNvPr id="27652" name="Line 42"/>
            <p:cNvSpPr>
              <a:spLocks noChangeShapeType="1"/>
            </p:cNvSpPr>
            <p:nvPr/>
          </p:nvSpPr>
          <p:spPr bwMode="auto">
            <a:xfrm flipH="1">
              <a:off x="1258888" y="1989138"/>
              <a:ext cx="720725" cy="1152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3" name="Line 43"/>
            <p:cNvSpPr>
              <a:spLocks noChangeShapeType="1"/>
            </p:cNvSpPr>
            <p:nvPr/>
          </p:nvSpPr>
          <p:spPr bwMode="auto">
            <a:xfrm>
              <a:off x="1258888" y="3141663"/>
              <a:ext cx="20177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4" name="Line 44"/>
            <p:cNvSpPr>
              <a:spLocks noChangeShapeType="1"/>
            </p:cNvSpPr>
            <p:nvPr/>
          </p:nvSpPr>
          <p:spPr bwMode="auto">
            <a:xfrm flipH="1">
              <a:off x="2124075" y="2060575"/>
              <a:ext cx="935038" cy="15128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5" name="Arc 36"/>
            <p:cNvSpPr>
              <a:spLocks noChangeArrowheads="1"/>
            </p:cNvSpPr>
            <p:nvPr/>
          </p:nvSpPr>
          <p:spPr bwMode="auto">
            <a:xfrm flipH="1">
              <a:off x="2555875" y="2852738"/>
              <a:ext cx="120650" cy="300037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6" name="Arc 36"/>
            <p:cNvSpPr>
              <a:spLocks noChangeArrowheads="1"/>
            </p:cNvSpPr>
            <p:nvPr/>
          </p:nvSpPr>
          <p:spPr bwMode="auto">
            <a:xfrm rot="-3270033">
              <a:off x="2039938" y="3179763"/>
              <a:ext cx="222250" cy="241300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7" name="Arc 36"/>
            <p:cNvSpPr>
              <a:spLocks noChangeArrowheads="1"/>
            </p:cNvSpPr>
            <p:nvPr/>
          </p:nvSpPr>
          <p:spPr bwMode="auto">
            <a:xfrm rot="15632508" flipH="1">
              <a:off x="2171699" y="2876548"/>
              <a:ext cx="336550" cy="288925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8" name="Text Box 35"/>
            <p:cNvSpPr txBox="1">
              <a:spLocks noChangeArrowheads="1"/>
            </p:cNvSpPr>
            <p:nvPr/>
          </p:nvSpPr>
          <p:spPr bwMode="auto">
            <a:xfrm>
              <a:off x="1476375" y="1844675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A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7659" name="Text Box 35"/>
            <p:cNvSpPr txBox="1">
              <a:spLocks noChangeArrowheads="1"/>
            </p:cNvSpPr>
            <p:nvPr/>
          </p:nvSpPr>
          <p:spPr bwMode="auto">
            <a:xfrm>
              <a:off x="900113" y="2924175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B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7660" name="Text Box 35"/>
            <p:cNvSpPr txBox="1">
              <a:spLocks noChangeArrowheads="1"/>
            </p:cNvSpPr>
            <p:nvPr/>
          </p:nvSpPr>
          <p:spPr bwMode="auto">
            <a:xfrm>
              <a:off x="3132138" y="2997200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C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7661" name="Text Box 35"/>
            <p:cNvSpPr txBox="1">
              <a:spLocks noChangeArrowheads="1"/>
            </p:cNvSpPr>
            <p:nvPr/>
          </p:nvSpPr>
          <p:spPr bwMode="auto">
            <a:xfrm>
              <a:off x="3132138" y="1989138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D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7662" name="Text Box 35"/>
            <p:cNvSpPr txBox="1">
              <a:spLocks noChangeArrowheads="1"/>
            </p:cNvSpPr>
            <p:nvPr/>
          </p:nvSpPr>
          <p:spPr bwMode="auto">
            <a:xfrm>
              <a:off x="2771775" y="2708275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1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7663" name="Text Box 35"/>
            <p:cNvSpPr txBox="1">
              <a:spLocks noChangeArrowheads="1"/>
            </p:cNvSpPr>
            <p:nvPr/>
          </p:nvSpPr>
          <p:spPr bwMode="auto">
            <a:xfrm>
              <a:off x="1692275" y="3213100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2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7664" name="Text Box 35"/>
            <p:cNvSpPr txBox="1">
              <a:spLocks noChangeArrowheads="1"/>
            </p:cNvSpPr>
            <p:nvPr/>
          </p:nvSpPr>
          <p:spPr bwMode="auto">
            <a:xfrm>
              <a:off x="1908175" y="2636838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3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7665" name="Arc 36"/>
            <p:cNvSpPr>
              <a:spLocks noChangeArrowheads="1"/>
            </p:cNvSpPr>
            <p:nvPr/>
          </p:nvSpPr>
          <p:spPr bwMode="auto">
            <a:xfrm flipH="1">
              <a:off x="1403350" y="2852738"/>
              <a:ext cx="120650" cy="300037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05" name="WordArt 46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4224338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求角的度数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066800" y="1752600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50°</a:t>
            </a:r>
            <a:endParaRPr lang="zh-CN" altLang="en-US" sz="2800">
              <a:solidFill>
                <a:srgbClr val="FF3300"/>
              </a:solidFill>
            </a:endParaRP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2743200" y="1752600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50°</a:t>
            </a:r>
            <a:endParaRPr lang="zh-CN" altLang="en-US" sz="2800">
              <a:solidFill>
                <a:srgbClr val="FF3300"/>
              </a:solidFill>
            </a:endParaRPr>
          </a:p>
        </p:txBody>
      </p: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4191000" y="175260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130°</a:t>
            </a:r>
            <a:endParaRPr lang="zh-CN" alt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4"/>
          <p:cNvSpPr>
            <a:spLocks noChangeArrowheads="1"/>
          </p:cNvSpPr>
          <p:nvPr/>
        </p:nvSpPr>
        <p:spPr bwMode="auto">
          <a:xfrm>
            <a:off x="228600" y="1948190"/>
            <a:ext cx="9123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7200">
              <a:tabLst>
                <a:tab pos="771525" algn="l"/>
              </a:tabLst>
            </a:pPr>
            <a:r>
              <a:rPr lang="en-US" altLang="zh-CN" sz="2800" dirty="0">
                <a:latin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</a:rPr>
              <a:t>结合右边图形写出推理过程</a:t>
            </a:r>
          </a:p>
        </p:txBody>
      </p:sp>
      <p:sp>
        <p:nvSpPr>
          <p:cNvPr id="28674" name="Line 77"/>
          <p:cNvSpPr>
            <a:spLocks noChangeShapeType="1"/>
          </p:cNvSpPr>
          <p:nvPr/>
        </p:nvSpPr>
        <p:spPr bwMode="auto">
          <a:xfrm flipH="1">
            <a:off x="8878888" y="3068638"/>
            <a:ext cx="1441450" cy="2808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75" name="Text Box 35"/>
          <p:cNvSpPr txBox="1">
            <a:spLocks noChangeArrowheads="1"/>
          </p:cNvSpPr>
          <p:nvPr/>
        </p:nvSpPr>
        <p:spPr bwMode="auto">
          <a:xfrm>
            <a:off x="9745663" y="2852738"/>
            <a:ext cx="452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Comic Sans MS" panose="030F0702030302020204" pitchFamily="66" charset="0"/>
              </a:rPr>
              <a:t>E</a:t>
            </a:r>
            <a:endParaRPr lang="zh-CN" altLang="zh-CN" sz="2000">
              <a:latin typeface="Comic Sans MS" panose="030F0702030302020204" pitchFamily="66" charset="0"/>
            </a:endParaRPr>
          </a:p>
        </p:txBody>
      </p:sp>
      <p:grpSp>
        <p:nvGrpSpPr>
          <p:cNvPr id="28676" name="组合 46"/>
          <p:cNvGrpSpPr/>
          <p:nvPr/>
        </p:nvGrpSpPr>
        <p:grpSpPr bwMode="auto">
          <a:xfrm>
            <a:off x="7632700" y="3429000"/>
            <a:ext cx="3716338" cy="2773363"/>
            <a:chOff x="5724525" y="3429000"/>
            <a:chExt cx="2787650" cy="2773363"/>
          </a:xfrm>
        </p:grpSpPr>
        <p:sp>
          <p:nvSpPr>
            <p:cNvPr id="28677" name="Line 75"/>
            <p:cNvSpPr>
              <a:spLocks noChangeShapeType="1"/>
            </p:cNvSpPr>
            <p:nvPr/>
          </p:nvSpPr>
          <p:spPr bwMode="auto">
            <a:xfrm>
              <a:off x="6227763" y="3933825"/>
              <a:ext cx="21605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8" name="Line 76"/>
            <p:cNvSpPr>
              <a:spLocks noChangeShapeType="1"/>
            </p:cNvSpPr>
            <p:nvPr/>
          </p:nvSpPr>
          <p:spPr bwMode="auto">
            <a:xfrm>
              <a:off x="5940425" y="5084763"/>
              <a:ext cx="2376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9" name="Arc 36"/>
            <p:cNvSpPr>
              <a:spLocks noChangeArrowheads="1"/>
            </p:cNvSpPr>
            <p:nvPr/>
          </p:nvSpPr>
          <p:spPr bwMode="auto">
            <a:xfrm flipH="1">
              <a:off x="7524750" y="3630613"/>
              <a:ext cx="120650" cy="300037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0" name="Arc 36"/>
            <p:cNvSpPr>
              <a:spLocks noChangeArrowheads="1"/>
            </p:cNvSpPr>
            <p:nvPr/>
          </p:nvSpPr>
          <p:spPr bwMode="auto">
            <a:xfrm flipH="1">
              <a:off x="7092950" y="4797425"/>
              <a:ext cx="120650" cy="300038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1" name="Arc 36"/>
            <p:cNvSpPr>
              <a:spLocks noChangeArrowheads="1"/>
            </p:cNvSpPr>
            <p:nvPr/>
          </p:nvSpPr>
          <p:spPr bwMode="auto">
            <a:xfrm rot="-3270033">
              <a:off x="6683375" y="5118100"/>
              <a:ext cx="222250" cy="241300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2" name="Arc 36"/>
            <p:cNvSpPr>
              <a:spLocks noChangeArrowheads="1"/>
            </p:cNvSpPr>
            <p:nvPr/>
          </p:nvSpPr>
          <p:spPr bwMode="auto">
            <a:xfrm rot="15632508" flipH="1">
              <a:off x="6750049" y="4821235"/>
              <a:ext cx="336550" cy="288925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3" name="Text Box 35"/>
            <p:cNvSpPr txBox="1">
              <a:spLocks noChangeArrowheads="1"/>
            </p:cNvSpPr>
            <p:nvPr/>
          </p:nvSpPr>
          <p:spPr bwMode="auto">
            <a:xfrm>
              <a:off x="6084888" y="3429000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A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8684" name="Text Box 35"/>
            <p:cNvSpPr txBox="1">
              <a:spLocks noChangeArrowheads="1"/>
            </p:cNvSpPr>
            <p:nvPr/>
          </p:nvSpPr>
          <p:spPr bwMode="auto">
            <a:xfrm>
              <a:off x="8172450" y="3429000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B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8685" name="Text Box 35"/>
            <p:cNvSpPr txBox="1">
              <a:spLocks noChangeArrowheads="1"/>
            </p:cNvSpPr>
            <p:nvPr/>
          </p:nvSpPr>
          <p:spPr bwMode="auto">
            <a:xfrm>
              <a:off x="5724525" y="4581525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C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8686" name="Text Box 35"/>
            <p:cNvSpPr txBox="1">
              <a:spLocks noChangeArrowheads="1"/>
            </p:cNvSpPr>
            <p:nvPr/>
          </p:nvSpPr>
          <p:spPr bwMode="auto">
            <a:xfrm>
              <a:off x="8101013" y="4581525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D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8687" name="Text Box 35"/>
            <p:cNvSpPr txBox="1">
              <a:spLocks noChangeArrowheads="1"/>
            </p:cNvSpPr>
            <p:nvPr/>
          </p:nvSpPr>
          <p:spPr bwMode="auto">
            <a:xfrm>
              <a:off x="6659563" y="5805488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F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8688" name="Text Box 35"/>
            <p:cNvSpPr txBox="1">
              <a:spLocks noChangeArrowheads="1"/>
            </p:cNvSpPr>
            <p:nvPr/>
          </p:nvSpPr>
          <p:spPr bwMode="auto">
            <a:xfrm>
              <a:off x="7667625" y="3500438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1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8689" name="Text Box 35"/>
            <p:cNvSpPr txBox="1">
              <a:spLocks noChangeArrowheads="1"/>
            </p:cNvSpPr>
            <p:nvPr/>
          </p:nvSpPr>
          <p:spPr bwMode="auto">
            <a:xfrm>
              <a:off x="7235825" y="4652963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3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8690" name="Text Box 35"/>
            <p:cNvSpPr txBox="1">
              <a:spLocks noChangeArrowheads="1"/>
            </p:cNvSpPr>
            <p:nvPr/>
          </p:nvSpPr>
          <p:spPr bwMode="auto">
            <a:xfrm>
              <a:off x="6300788" y="5229225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2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  <p:sp>
          <p:nvSpPr>
            <p:cNvPr id="28691" name="Text Box 35"/>
            <p:cNvSpPr txBox="1">
              <a:spLocks noChangeArrowheads="1"/>
            </p:cNvSpPr>
            <p:nvPr/>
          </p:nvSpPr>
          <p:spPr bwMode="auto">
            <a:xfrm>
              <a:off x="6443663" y="4508500"/>
              <a:ext cx="3397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>
                  <a:latin typeface="Comic Sans MS" panose="030F0702030302020204" pitchFamily="66" charset="0"/>
                </a:rPr>
                <a:t>4</a:t>
              </a:r>
              <a:endParaRPr lang="zh-CN" altLang="zh-CN" sz="2000">
                <a:latin typeface="Comic Sans MS" panose="030F0702030302020204" pitchFamily="66" charset="0"/>
              </a:endParaRPr>
            </a:p>
          </p:txBody>
        </p:sp>
      </p:grpSp>
      <p:sp>
        <p:nvSpPr>
          <p:cNvPr id="28692" name="矩形 39"/>
          <p:cNvSpPr>
            <a:spLocks noChangeArrowheads="1"/>
          </p:cNvSpPr>
          <p:nvPr/>
        </p:nvSpPr>
        <p:spPr bwMode="auto">
          <a:xfrm>
            <a:off x="304800" y="2743200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tabLst>
                <a:tab pos="771525" algn="l"/>
              </a:tabLst>
            </a:pPr>
            <a:r>
              <a:rPr lang="zh-CN" altLang="en-US" sz="2800" dirty="0">
                <a:latin typeface="黑体" panose="02010609060101010101" pitchFamily="49" charset="-122"/>
              </a:rPr>
              <a:t>∵</a:t>
            </a:r>
            <a:r>
              <a:rPr lang="en-US" altLang="zh-CN" sz="2800" dirty="0">
                <a:latin typeface="黑体" panose="02010609060101010101" pitchFamily="49" charset="-122"/>
              </a:rPr>
              <a:t>AB∥CD</a:t>
            </a:r>
            <a:r>
              <a:rPr lang="zh-CN" altLang="en-US" sz="2800" dirty="0">
                <a:latin typeface="黑体" panose="02010609060101010101" pitchFamily="49" charset="-122"/>
              </a:rPr>
              <a:t>（已知）                      </a:t>
            </a:r>
          </a:p>
        </p:txBody>
      </p:sp>
      <p:sp>
        <p:nvSpPr>
          <p:cNvPr id="28693" name="矩形 40"/>
          <p:cNvSpPr>
            <a:spLocks noChangeArrowheads="1"/>
          </p:cNvSpPr>
          <p:nvPr/>
        </p:nvSpPr>
        <p:spPr bwMode="auto">
          <a:xfrm>
            <a:off x="228600" y="3429000"/>
            <a:ext cx="6096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tabLst>
                <a:tab pos="771525" algn="l"/>
              </a:tabLst>
            </a:pPr>
            <a:r>
              <a:rPr lang="zh-CN" altLang="en-US" sz="2800">
                <a:latin typeface="黑体" panose="02010609060101010101" pitchFamily="49" charset="-122"/>
              </a:rPr>
              <a:t>∴ ∠</a:t>
            </a:r>
            <a:r>
              <a:rPr lang="en-US" altLang="zh-CN" sz="2800">
                <a:latin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</a:rPr>
              <a:t>＝∠</a:t>
            </a:r>
            <a:r>
              <a:rPr lang="zh-CN" altLang="en-US" sz="2800" u="sng">
                <a:latin typeface="黑体" panose="02010609060101010101" pitchFamily="49" charset="-122"/>
              </a:rPr>
              <a:t>  </a:t>
            </a:r>
            <a:r>
              <a:rPr lang="zh-CN" altLang="en-US" sz="2800">
                <a:latin typeface="黑体" panose="02010609060101010101" pitchFamily="49" charset="-122"/>
              </a:rPr>
              <a:t>（       　    　）</a:t>
            </a:r>
          </a:p>
        </p:txBody>
      </p:sp>
      <p:sp>
        <p:nvSpPr>
          <p:cNvPr id="28694" name="矩形 41"/>
          <p:cNvSpPr>
            <a:spLocks noChangeArrowheads="1"/>
          </p:cNvSpPr>
          <p:nvPr/>
        </p:nvSpPr>
        <p:spPr bwMode="auto">
          <a:xfrm>
            <a:off x="-152400" y="4114800"/>
            <a:ext cx="9023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tabLst>
                <a:tab pos="771525" algn="l"/>
              </a:tabLst>
            </a:pPr>
            <a:r>
              <a:rPr lang="zh-CN" altLang="en-US" sz="2800">
                <a:latin typeface="黑体" panose="02010609060101010101" pitchFamily="49" charset="-122"/>
              </a:rPr>
              <a:t>又∵ ∠</a:t>
            </a:r>
            <a:r>
              <a:rPr lang="en-US" altLang="zh-CN" sz="2800">
                <a:latin typeface="黑体" panose="02010609060101010101" pitchFamily="49" charset="-122"/>
              </a:rPr>
              <a:t>3</a:t>
            </a:r>
            <a:r>
              <a:rPr lang="zh-CN" altLang="en-US" sz="2800">
                <a:latin typeface="黑体" panose="02010609060101010101" pitchFamily="49" charset="-122"/>
              </a:rPr>
              <a:t>＝∠</a:t>
            </a:r>
            <a:r>
              <a:rPr lang="en-US" altLang="zh-CN" sz="2800">
                <a:latin typeface="黑体" panose="02010609060101010101" pitchFamily="49" charset="-122"/>
              </a:rPr>
              <a:t>2</a:t>
            </a:r>
            <a:r>
              <a:rPr lang="zh-CN" altLang="en-US" sz="2800">
                <a:latin typeface="黑体" panose="02010609060101010101" pitchFamily="49" charset="-122"/>
              </a:rPr>
              <a:t>（　            ）</a:t>
            </a:r>
          </a:p>
        </p:txBody>
      </p:sp>
      <p:sp>
        <p:nvSpPr>
          <p:cNvPr id="28695" name="矩形 42"/>
          <p:cNvSpPr>
            <a:spLocks noChangeArrowheads="1"/>
          </p:cNvSpPr>
          <p:nvPr/>
        </p:nvSpPr>
        <p:spPr bwMode="auto">
          <a:xfrm>
            <a:off x="228600" y="4800600"/>
            <a:ext cx="7678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tabLst>
                <a:tab pos="771525" algn="l"/>
              </a:tabLst>
            </a:pPr>
            <a:r>
              <a:rPr lang="zh-CN" altLang="en-US" sz="2800">
                <a:latin typeface="黑体" panose="02010609060101010101" pitchFamily="49" charset="-122"/>
              </a:rPr>
              <a:t>∴ ∠</a:t>
            </a:r>
            <a:r>
              <a:rPr lang="en-US" altLang="zh-CN" sz="2800">
                <a:latin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</a:rPr>
              <a:t>＝∠</a:t>
            </a:r>
            <a:r>
              <a:rPr lang="zh-CN" altLang="en-US" sz="2800" u="sng">
                <a:latin typeface="黑体" panose="02010609060101010101" pitchFamily="49" charset="-122"/>
              </a:rPr>
              <a:t>   </a:t>
            </a:r>
            <a:r>
              <a:rPr lang="zh-CN" altLang="en-US" sz="2800">
                <a:latin typeface="黑体" panose="02010609060101010101" pitchFamily="49" charset="-122"/>
              </a:rPr>
              <a:t>（</a:t>
            </a:r>
            <a:r>
              <a:rPr lang="zh-CN" altLang="en-US" sz="2400">
                <a:latin typeface="黑体" panose="02010609060101010101" pitchFamily="49" charset="-122"/>
              </a:rPr>
              <a:t>等量代换</a:t>
            </a:r>
            <a:r>
              <a:rPr lang="zh-CN" altLang="en-US" sz="2800">
                <a:latin typeface="黑体" panose="02010609060101010101" pitchFamily="49" charset="-122"/>
              </a:rPr>
              <a:t>）</a:t>
            </a:r>
          </a:p>
        </p:txBody>
      </p:sp>
      <p:sp>
        <p:nvSpPr>
          <p:cNvPr id="28696" name="矩形 43"/>
          <p:cNvSpPr>
            <a:spLocks noChangeArrowheads="1"/>
          </p:cNvSpPr>
          <p:nvPr/>
        </p:nvSpPr>
        <p:spPr bwMode="auto">
          <a:xfrm>
            <a:off x="304800" y="5410200"/>
            <a:ext cx="7339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tabLst>
                <a:tab pos="771525" algn="l"/>
              </a:tabLst>
            </a:pPr>
            <a:r>
              <a:rPr lang="zh-CN" altLang="en-US" sz="2800">
                <a:latin typeface="黑体" panose="02010609060101010101" pitchFamily="49" charset="-122"/>
              </a:rPr>
              <a:t>∵ ∠</a:t>
            </a:r>
            <a:r>
              <a:rPr lang="en-US" altLang="zh-CN" sz="2800">
                <a:latin typeface="黑体" panose="02010609060101010101" pitchFamily="49" charset="-122"/>
              </a:rPr>
              <a:t>4+∠2</a:t>
            </a:r>
            <a:r>
              <a:rPr lang="zh-CN" altLang="en-US" sz="2800">
                <a:latin typeface="黑体" panose="02010609060101010101" pitchFamily="49" charset="-122"/>
              </a:rPr>
              <a:t>＝ </a:t>
            </a:r>
            <a:r>
              <a:rPr lang="zh-CN" altLang="en-US" sz="2800" u="sng">
                <a:latin typeface="黑体" panose="02010609060101010101" pitchFamily="49" charset="-122"/>
              </a:rPr>
              <a:t>   </a:t>
            </a:r>
            <a:r>
              <a:rPr lang="zh-CN" altLang="en-US" sz="2800">
                <a:latin typeface="黑体" panose="02010609060101010101" pitchFamily="49" charset="-122"/>
              </a:rPr>
              <a:t>（</a:t>
            </a:r>
            <a:r>
              <a:rPr lang="zh-CN" altLang="en-US" sz="2400">
                <a:latin typeface="黑体" panose="02010609060101010101" pitchFamily="49" charset="-122"/>
              </a:rPr>
              <a:t>补角定义</a:t>
            </a:r>
            <a:r>
              <a:rPr lang="zh-CN" altLang="en-US" sz="2800">
                <a:latin typeface="黑体" panose="02010609060101010101" pitchFamily="49" charset="-122"/>
              </a:rPr>
              <a:t>）</a:t>
            </a:r>
          </a:p>
        </p:txBody>
      </p:sp>
      <p:sp>
        <p:nvSpPr>
          <p:cNvPr id="28697" name="矩形 44"/>
          <p:cNvSpPr>
            <a:spLocks noChangeArrowheads="1"/>
          </p:cNvSpPr>
          <p:nvPr/>
        </p:nvSpPr>
        <p:spPr bwMode="auto">
          <a:xfrm>
            <a:off x="304800" y="6096000"/>
            <a:ext cx="6243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457200">
              <a:tabLst>
                <a:tab pos="771525" algn="l"/>
              </a:tabLst>
            </a:pPr>
            <a:r>
              <a:rPr lang="zh-CN" altLang="en-US" sz="2800">
                <a:latin typeface="黑体" panose="02010609060101010101" pitchFamily="49" charset="-122"/>
              </a:rPr>
              <a:t>∴ ∠</a:t>
            </a:r>
            <a:r>
              <a:rPr lang="en-US" altLang="zh-CN" sz="2800">
                <a:latin typeface="黑体" panose="02010609060101010101" pitchFamily="49" charset="-122"/>
              </a:rPr>
              <a:t>4+∠</a:t>
            </a:r>
            <a:r>
              <a:rPr lang="en-US" altLang="zh-CN" sz="2800" u="sng">
                <a:latin typeface="黑体" panose="02010609060101010101" pitchFamily="49" charset="-122"/>
              </a:rPr>
              <a:t>   </a:t>
            </a:r>
            <a:r>
              <a:rPr lang="zh-CN" altLang="en-US" sz="2800">
                <a:latin typeface="黑体" panose="02010609060101010101" pitchFamily="49" charset="-122"/>
              </a:rPr>
              <a:t>＝</a:t>
            </a:r>
            <a:r>
              <a:rPr lang="en-US" altLang="zh-CN" sz="2800">
                <a:latin typeface="黑体" panose="02010609060101010101" pitchFamily="49" charset="-122"/>
              </a:rPr>
              <a:t>180°</a:t>
            </a:r>
            <a:r>
              <a:rPr lang="zh-CN" altLang="en-US" sz="2800">
                <a:latin typeface="黑体" panose="02010609060101010101" pitchFamily="49" charset="-122"/>
              </a:rPr>
              <a:t>（</a:t>
            </a:r>
            <a:r>
              <a:rPr lang="zh-CN" altLang="en-US" sz="2400">
                <a:latin typeface="黑体" panose="02010609060101010101" pitchFamily="49" charset="-122"/>
              </a:rPr>
              <a:t>等量代换</a:t>
            </a:r>
            <a:r>
              <a:rPr lang="zh-CN" altLang="en-US" sz="2800">
                <a:latin typeface="黑体" panose="02010609060101010101" pitchFamily="49" charset="-122"/>
              </a:rPr>
              <a:t>）</a:t>
            </a:r>
          </a:p>
        </p:txBody>
      </p:sp>
      <p:sp>
        <p:nvSpPr>
          <p:cNvPr id="26636" name="WordArt 47"/>
          <p:cNvSpPr>
            <a:spLocks noChangeArrowheads="1" noChangeShapeType="1" noTextEdit="1"/>
          </p:cNvSpPr>
          <p:nvPr/>
        </p:nvSpPr>
        <p:spPr bwMode="auto">
          <a:xfrm>
            <a:off x="492918" y="533476"/>
            <a:ext cx="5567363" cy="935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证明角相等或互补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3124200" y="3505200"/>
            <a:ext cx="4038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3300"/>
                </a:solidFill>
              </a:rPr>
              <a:t>两直线平行，同位角相等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2514600" y="3429000"/>
            <a:ext cx="1525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3</a:t>
            </a:r>
            <a:endParaRPr lang="zh-CN" altLang="en-US" sz="3200">
              <a:solidFill>
                <a:srgbClr val="FF3300"/>
              </a:solidFill>
            </a:endParaRP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2514600" y="4724400"/>
            <a:ext cx="768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2</a:t>
            </a:r>
            <a:endParaRPr lang="zh-CN" altLang="en-US" sz="3200">
              <a:solidFill>
                <a:srgbClr val="FF3300"/>
              </a:solidFill>
            </a:endParaRP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3048000" y="5410200"/>
            <a:ext cx="1633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</a:rPr>
              <a:t>180°</a:t>
            </a:r>
            <a:endParaRPr lang="zh-CN" altLang="en-US" sz="2800">
              <a:solidFill>
                <a:srgbClr val="FF3300"/>
              </a:solidFill>
            </a:endParaRP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2438400" y="60198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1</a:t>
            </a:r>
            <a:endParaRPr lang="zh-CN" altLang="en-US" sz="3200">
              <a:solidFill>
                <a:srgbClr val="FF3300"/>
              </a:solidFill>
            </a:endParaRP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3200400" y="4114800"/>
            <a:ext cx="422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3300"/>
                </a:solidFill>
              </a:rPr>
              <a:t>对顶角相等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animBg="1"/>
      <p:bldP spid="26672" grpId="0"/>
      <p:bldP spid="26674" grpId="0"/>
      <p:bldP spid="26675" grpId="0"/>
      <p:bldP spid="26676" grpId="0"/>
      <p:bldP spid="26677" grpId="0"/>
      <p:bldP spid="266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14"/>
          <p:cNvGrpSpPr/>
          <p:nvPr/>
        </p:nvGrpSpPr>
        <p:grpSpPr bwMode="auto">
          <a:xfrm>
            <a:off x="5384800" y="706438"/>
            <a:ext cx="6604000" cy="2686050"/>
            <a:chOff x="1429" y="1933"/>
            <a:chExt cx="3120" cy="1692"/>
          </a:xfrm>
        </p:grpSpPr>
        <p:pic>
          <p:nvPicPr>
            <p:cNvPr id="29698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29" y="1933"/>
              <a:ext cx="3120" cy="1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699" name="Arc 12"/>
            <p:cNvSpPr>
              <a:spLocks noChangeArrowheads="1"/>
            </p:cNvSpPr>
            <p:nvPr/>
          </p:nvSpPr>
          <p:spPr bwMode="auto">
            <a:xfrm flipV="1">
              <a:off x="2653" y="2205"/>
              <a:ext cx="137" cy="9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0" name="Arc 13"/>
            <p:cNvSpPr>
              <a:spLocks noChangeArrowheads="1"/>
            </p:cNvSpPr>
            <p:nvPr/>
          </p:nvSpPr>
          <p:spPr bwMode="auto">
            <a:xfrm rot="10604638" flipV="1">
              <a:off x="4105" y="3158"/>
              <a:ext cx="136" cy="45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101600" y="879475"/>
            <a:ext cx="10033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>
                <a:solidFill>
                  <a:srgbClr val="3333FF"/>
                </a:solidFill>
              </a:rPr>
              <a:t>3.</a:t>
            </a:r>
            <a:r>
              <a:rPr lang="zh-CN" altLang="en-US" sz="2400">
                <a:solidFill>
                  <a:srgbClr val="3333FF"/>
                </a:solidFill>
              </a:rPr>
              <a:t>如图</a:t>
            </a:r>
            <a:r>
              <a:rPr lang="en-US" altLang="zh-CN" sz="2400">
                <a:solidFill>
                  <a:srgbClr val="3333FF"/>
                </a:solidFill>
              </a:rPr>
              <a:t>,</a:t>
            </a:r>
            <a:r>
              <a:rPr lang="zh-CN" altLang="en-US" sz="2400">
                <a:solidFill>
                  <a:srgbClr val="3333FF"/>
                </a:solidFill>
              </a:rPr>
              <a:t>已知</a:t>
            </a:r>
            <a:r>
              <a:rPr lang="en-US" altLang="zh-CN" sz="2400">
                <a:solidFill>
                  <a:srgbClr val="3333FF"/>
                </a:solidFill>
              </a:rPr>
              <a:t>:</a:t>
            </a:r>
            <a:r>
              <a:rPr lang="en-US" altLang="zh-CN" sz="2400" i="1">
                <a:solidFill>
                  <a:srgbClr val="3333FF"/>
                </a:solidFill>
                <a:latin typeface="Times New Roman" panose="02020603050405020304" pitchFamily="18" charset="0"/>
              </a:rPr>
              <a:t>DE</a:t>
            </a:r>
            <a:r>
              <a:rPr lang="en-US" altLang="zh-CN" sz="2400">
                <a:solidFill>
                  <a:srgbClr val="3333FF"/>
                </a:solidFill>
              </a:rPr>
              <a:t>∥</a:t>
            </a:r>
            <a:r>
              <a:rPr lang="en-US" altLang="zh-CN" sz="2400" i="1">
                <a:solidFill>
                  <a:srgbClr val="3333FF"/>
                </a:solidFill>
                <a:latin typeface="Times New Roman" panose="02020603050405020304" pitchFamily="18" charset="0"/>
              </a:rPr>
              <a:t>CB</a:t>
            </a:r>
            <a:r>
              <a:rPr lang="en-US" altLang="zh-CN" sz="2400">
                <a:solidFill>
                  <a:srgbClr val="3333FF"/>
                </a:solidFill>
              </a:rPr>
              <a:t>,∠1=∠2</a:t>
            </a:r>
          </a:p>
          <a:p>
            <a:r>
              <a:rPr lang="en-US" altLang="zh-CN" sz="2400">
                <a:solidFill>
                  <a:srgbClr val="3333FF"/>
                </a:solidFill>
              </a:rPr>
              <a:t>   </a:t>
            </a:r>
            <a:r>
              <a:rPr lang="zh-CN" altLang="en-US" sz="2400">
                <a:solidFill>
                  <a:srgbClr val="3333FF"/>
                </a:solidFill>
              </a:rPr>
              <a:t>求证</a:t>
            </a:r>
            <a:r>
              <a:rPr lang="en-US" altLang="zh-CN" sz="2400">
                <a:solidFill>
                  <a:srgbClr val="3333FF"/>
                </a:solidFill>
              </a:rPr>
              <a:t>:</a:t>
            </a:r>
            <a:r>
              <a:rPr lang="en-US" altLang="zh-CN" sz="2400" i="1">
                <a:solidFill>
                  <a:srgbClr val="3333FF"/>
                </a:solidFill>
                <a:latin typeface="Times New Roman" panose="02020603050405020304" pitchFamily="18" charset="0"/>
              </a:rPr>
              <a:t>CD</a:t>
            </a:r>
            <a:r>
              <a:rPr lang="zh-CN" altLang="en-US" sz="2400">
                <a:solidFill>
                  <a:srgbClr val="3333FF"/>
                </a:solidFill>
              </a:rPr>
              <a:t>平分∠</a:t>
            </a:r>
            <a:r>
              <a:rPr lang="en-US" altLang="zh-CN" sz="2400" i="1">
                <a:solidFill>
                  <a:srgbClr val="3333FF"/>
                </a:solidFill>
                <a:latin typeface="Times New Roman" panose="02020603050405020304" pitchFamily="18" charset="0"/>
              </a:rPr>
              <a:t>ECB</a:t>
            </a:r>
            <a:r>
              <a:rPr lang="en-US" altLang="zh-CN" sz="2400">
                <a:solidFill>
                  <a:srgbClr val="3333FF"/>
                </a:solidFill>
              </a:rPr>
              <a:t>.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304800" y="4343400"/>
            <a:ext cx="1924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i="1">
                <a:solidFill>
                  <a:schemeClr val="tx1"/>
                </a:solidFill>
              </a:rPr>
              <a:t>∵</a:t>
            </a:r>
            <a:r>
              <a:rPr lang="en-US" altLang="zh-CN" sz="2800" i="1">
                <a:solidFill>
                  <a:schemeClr val="tx1"/>
                </a:solidFill>
              </a:rPr>
              <a:t>DE</a:t>
            </a:r>
            <a:r>
              <a:rPr lang="en-US" altLang="zh-CN" sz="2800">
                <a:solidFill>
                  <a:schemeClr val="tx1"/>
                </a:solidFill>
              </a:rPr>
              <a:t>∥</a:t>
            </a:r>
            <a:r>
              <a:rPr lang="en-US" altLang="zh-CN" sz="2800" i="1">
                <a:solidFill>
                  <a:schemeClr val="tx1"/>
                </a:solidFill>
              </a:rPr>
              <a:t>CB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2895600" y="4343400"/>
            <a:ext cx="2784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0000CC"/>
                </a:solidFill>
              </a:rPr>
              <a:t>                 </a:t>
            </a:r>
            <a:r>
              <a:rPr lang="zh-CN" altLang="en-US" sz="2400">
                <a:solidFill>
                  <a:srgbClr val="FF0000"/>
                </a:solidFill>
              </a:rPr>
              <a:t>（ 已知）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3505200" y="4953000"/>
            <a:ext cx="4067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solidFill>
                  <a:srgbClr val="FF0000"/>
                </a:solidFill>
              </a:rPr>
              <a:t>（两直线平行</a:t>
            </a:r>
            <a:r>
              <a:rPr lang="en-US" altLang="zh-CN" sz="2400">
                <a:solidFill>
                  <a:srgbClr val="FF0000"/>
                </a:solidFill>
              </a:rPr>
              <a:t>,</a:t>
            </a:r>
            <a:r>
              <a:rPr lang="en-US" altLang="zh-CN" sz="2400">
                <a:solidFill>
                  <a:schemeClr val="accent2"/>
                </a:solidFill>
              </a:rPr>
              <a:t> </a:t>
            </a:r>
            <a:r>
              <a:rPr lang="zh-CN" altLang="en-US" sz="2400">
                <a:solidFill>
                  <a:srgbClr val="FF0000"/>
                </a:solidFill>
              </a:rPr>
              <a:t>内错角相等）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4114800" y="5410200"/>
            <a:ext cx="2782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CC"/>
                </a:solidFill>
              </a:rPr>
              <a:t>     </a:t>
            </a:r>
            <a:r>
              <a:rPr lang="zh-CN" altLang="en-US" sz="2400">
                <a:solidFill>
                  <a:srgbClr val="FF0000"/>
                </a:solidFill>
              </a:rPr>
              <a:t>（ 已知）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4343400" y="5943600"/>
            <a:ext cx="162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</a:rPr>
              <a:t>(</a:t>
            </a:r>
            <a:r>
              <a:rPr lang="zh-CN" altLang="en-US" sz="2400">
                <a:solidFill>
                  <a:srgbClr val="FF0000"/>
                </a:solidFill>
              </a:rPr>
              <a:t>等量代换</a:t>
            </a:r>
            <a:r>
              <a:rPr lang="zh-CN" altLang="zh-CN" sz="2400">
                <a:solidFill>
                  <a:srgbClr val="FF0000"/>
                </a:solidFill>
              </a:rPr>
              <a:t>)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152400" y="3657600"/>
            <a:ext cx="215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</a:rPr>
              <a:t>证明：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228600" y="1905000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</a:rPr>
              <a:t>思路</a:t>
            </a:r>
            <a:r>
              <a:rPr lang="zh-CN" altLang="en-US" sz="2400">
                <a:solidFill>
                  <a:srgbClr val="3333FF"/>
                </a:solidFill>
              </a:rPr>
              <a:t>：</a:t>
            </a: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7239000" y="5943600"/>
            <a:ext cx="336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i="1">
                <a:solidFill>
                  <a:srgbClr val="3333FF"/>
                </a:solidFill>
              </a:rPr>
              <a:t>即：</a:t>
            </a:r>
            <a:r>
              <a:rPr lang="en-US" altLang="zh-CN" sz="2800" i="1">
                <a:solidFill>
                  <a:srgbClr val="3333FF"/>
                </a:solidFill>
              </a:rPr>
              <a:t>CD</a:t>
            </a:r>
            <a:r>
              <a:rPr lang="zh-CN" altLang="en-US" sz="2800">
                <a:solidFill>
                  <a:srgbClr val="3333FF"/>
                </a:solidFill>
              </a:rPr>
              <a:t>平分∠</a:t>
            </a:r>
            <a:r>
              <a:rPr lang="en-US" altLang="zh-CN" sz="2800" i="1">
                <a:solidFill>
                  <a:srgbClr val="3333FF"/>
                </a:solidFill>
              </a:rPr>
              <a:t>ECB</a:t>
            </a:r>
            <a:r>
              <a:rPr lang="en-US" altLang="zh-CN" sz="2800">
                <a:solidFill>
                  <a:srgbClr val="3333FF"/>
                </a:solidFill>
              </a:rPr>
              <a:t>.</a:t>
            </a:r>
          </a:p>
        </p:txBody>
      </p:sp>
      <p:graphicFrame>
        <p:nvGraphicFramePr>
          <p:cNvPr id="44059" name="Object 27"/>
          <p:cNvGraphicFramePr>
            <a:graphicFrameLocks noChangeAspect="1"/>
          </p:cNvGraphicFramePr>
          <p:nvPr/>
        </p:nvGraphicFramePr>
        <p:xfrm>
          <a:off x="115888" y="2767013"/>
          <a:ext cx="20605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r:id="rId5" imgW="812165" imgH="177800" progId="Equation.DSMT4">
                  <p:embed/>
                </p:oleObj>
              </mc:Choice>
              <mc:Fallback>
                <p:oleObj r:id="rId5" imgW="812165" imgH="177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2767013"/>
                        <a:ext cx="206057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1" name="Line 29"/>
          <p:cNvSpPr>
            <a:spLocks noChangeShapeType="1"/>
          </p:cNvSpPr>
          <p:nvPr/>
        </p:nvSpPr>
        <p:spPr bwMode="auto">
          <a:xfrm flipH="1">
            <a:off x="2165350" y="291147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4062" name="Object 30"/>
          <p:cNvGraphicFramePr>
            <a:graphicFrameLocks noChangeAspect="1"/>
          </p:cNvGraphicFramePr>
          <p:nvPr/>
        </p:nvGraphicFramePr>
        <p:xfrm>
          <a:off x="2547938" y="1758950"/>
          <a:ext cx="2151062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9" r:id="rId7" imgW="177800" imgH="253365" progId="Equation.DSMT4">
                  <p:embed/>
                </p:oleObj>
              </mc:Choice>
              <mc:Fallback>
                <p:oleObj r:id="rId7" imgW="177800" imgH="253365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8" y="1758950"/>
                        <a:ext cx="2151062" cy="230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63" name="Object 31"/>
          <p:cNvGraphicFramePr>
            <a:graphicFrameLocks noChangeAspect="1"/>
          </p:cNvGraphicFramePr>
          <p:nvPr/>
        </p:nvGraphicFramePr>
        <p:xfrm>
          <a:off x="3316288" y="1903413"/>
          <a:ext cx="17621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r:id="rId9" imgW="494665" imgH="165100" progId="Equation.DSMT4">
                  <p:embed/>
                </p:oleObj>
              </mc:Choice>
              <mc:Fallback>
                <p:oleObj r:id="rId9" imgW="494665" imgH="1651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1903413"/>
                        <a:ext cx="17621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64" name="Object 32"/>
          <p:cNvGraphicFramePr>
            <a:graphicFrameLocks noChangeAspect="1"/>
          </p:cNvGraphicFramePr>
          <p:nvPr/>
        </p:nvGraphicFramePr>
        <p:xfrm>
          <a:off x="3221038" y="3414713"/>
          <a:ext cx="28813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r:id="rId11" imgW="786765" imgH="177800" progId="Equation.DSMT4">
                  <p:embed/>
                </p:oleObj>
              </mc:Choice>
              <mc:Fallback>
                <p:oleObj r:id="rId11" imgW="786765" imgH="1778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3414713"/>
                        <a:ext cx="288131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65" name="Line 33"/>
          <p:cNvSpPr>
            <a:spLocks noChangeShapeType="1"/>
          </p:cNvSpPr>
          <p:nvPr/>
        </p:nvSpPr>
        <p:spPr bwMode="auto">
          <a:xfrm flipH="1">
            <a:off x="6102350" y="3630613"/>
            <a:ext cx="9604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7158038" y="3343275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solidFill>
                  <a:srgbClr val="3333FF"/>
                </a:solidFill>
              </a:rPr>
              <a:t>DE</a:t>
            </a:r>
            <a:r>
              <a:rPr lang="en-US" altLang="zh-CN">
                <a:solidFill>
                  <a:srgbClr val="3333FF"/>
                </a:solidFill>
              </a:rPr>
              <a:t>∥</a:t>
            </a:r>
            <a:r>
              <a:rPr lang="en-US" altLang="zh-CN" i="1">
                <a:solidFill>
                  <a:srgbClr val="3333FF"/>
                </a:solidFill>
              </a:rPr>
              <a:t>CB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28600" y="5486400"/>
            <a:ext cx="2970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i="1">
                <a:solidFill>
                  <a:schemeClr val="tx1"/>
                </a:solidFill>
              </a:rPr>
              <a:t>又</a:t>
            </a:r>
            <a:r>
              <a:rPr lang="en-US" altLang="en-US" sz="2800" i="1">
                <a:solidFill>
                  <a:schemeClr val="tx1"/>
                </a:solidFill>
              </a:rPr>
              <a:t>∵ </a:t>
            </a:r>
            <a:r>
              <a:rPr lang="en-US" altLang="zh-CN" sz="2800">
                <a:solidFill>
                  <a:schemeClr val="tx1"/>
                </a:solidFill>
              </a:rPr>
              <a:t>∠1=∠2</a:t>
            </a:r>
            <a:endParaRPr lang="en-US" altLang="zh-CN" sz="2800" i="1">
              <a:solidFill>
                <a:schemeClr val="tx1"/>
              </a:solidFill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533400" y="6019800"/>
            <a:ext cx="209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i="1">
                <a:solidFill>
                  <a:schemeClr val="tx1"/>
                </a:solidFill>
              </a:rPr>
              <a:t>∴∠</a:t>
            </a:r>
            <a:r>
              <a:rPr lang="en-US" altLang="zh-CN" sz="2800" i="1">
                <a:solidFill>
                  <a:schemeClr val="tx1"/>
                </a:solidFill>
              </a:rPr>
              <a:t>2</a:t>
            </a:r>
            <a:r>
              <a:rPr lang="en-US" altLang="zh-CN" sz="2800">
                <a:solidFill>
                  <a:schemeClr val="tx1"/>
                </a:solidFill>
              </a:rPr>
              <a:t>=D</a:t>
            </a:r>
            <a:r>
              <a:rPr lang="en-US" altLang="zh-CN" sz="2800" i="1">
                <a:solidFill>
                  <a:schemeClr val="tx1"/>
                </a:solidFill>
              </a:rPr>
              <a:t>CB</a:t>
            </a: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609600" y="5029200"/>
            <a:ext cx="209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i="1" dirty="0">
                <a:solidFill>
                  <a:schemeClr val="tx1"/>
                </a:solidFill>
              </a:rPr>
              <a:t>∴∠</a:t>
            </a:r>
            <a:r>
              <a:rPr lang="en-US" altLang="zh-CN" sz="2800" i="1" dirty="0">
                <a:solidFill>
                  <a:schemeClr val="tx1"/>
                </a:solidFill>
              </a:rPr>
              <a:t>1</a:t>
            </a:r>
            <a:r>
              <a:rPr lang="en-US" altLang="zh-CN" sz="2800" dirty="0">
                <a:solidFill>
                  <a:schemeClr val="tx1"/>
                </a:solidFill>
              </a:rPr>
              <a:t>=D</a:t>
            </a:r>
            <a:r>
              <a:rPr lang="en-US" altLang="zh-CN" sz="2800" i="1" dirty="0">
                <a:solidFill>
                  <a:schemeClr val="tx1"/>
                </a:solidFill>
              </a:rPr>
              <a:t>CB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5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5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406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406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406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406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406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406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405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40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404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4405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405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4405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4405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/>
      <p:bldP spid="44049" grpId="0"/>
      <p:bldP spid="44051" grpId="0"/>
      <p:bldP spid="44054" grpId="0"/>
      <p:bldP spid="44055" grpId="0"/>
      <p:bldP spid="44056" grpId="0"/>
      <p:bldP spid="44057" grpId="0"/>
      <p:bldP spid="44058" grpId="0"/>
      <p:bldP spid="44061" grpId="0" animBg="1"/>
      <p:bldP spid="44065" grpId="0" animBg="1"/>
      <p:bldP spid="44066" grpId="0"/>
      <p:bldP spid="25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23"/>
          <p:cNvGrpSpPr/>
          <p:nvPr/>
        </p:nvGrpSpPr>
        <p:grpSpPr bwMode="auto">
          <a:xfrm>
            <a:off x="3505200" y="533400"/>
            <a:ext cx="5181600" cy="1827213"/>
            <a:chOff x="4007986" y="876300"/>
            <a:chExt cx="3914775" cy="1201949"/>
          </a:xfrm>
        </p:grpSpPr>
        <p:pic>
          <p:nvPicPr>
            <p:cNvPr id="5122" name="Picture 3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7986" y="876300"/>
              <a:ext cx="3914775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3" name="Rectangle 3"/>
            <p:cNvSpPr txBox="1">
              <a:spLocks noChangeArrowheads="1"/>
            </p:cNvSpPr>
            <p:nvPr/>
          </p:nvSpPr>
          <p:spPr bwMode="auto">
            <a:xfrm>
              <a:off x="4139297" y="1076802"/>
              <a:ext cx="674672" cy="701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1450" indent="-171450"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0" hangingPunct="0">
                <a:lnSpc>
                  <a:spcPct val="150000"/>
                </a:lnSpc>
                <a:spcBef>
                  <a:spcPts val="75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学</a:t>
              </a:r>
            </a:p>
          </p:txBody>
        </p:sp>
        <p:sp>
          <p:nvSpPr>
            <p:cNvPr id="5124" name="Rectangle 3"/>
            <p:cNvSpPr txBox="1">
              <a:spLocks noChangeArrowheads="1"/>
            </p:cNvSpPr>
            <p:nvPr/>
          </p:nvSpPr>
          <p:spPr bwMode="auto">
            <a:xfrm>
              <a:off x="5159391" y="1277304"/>
              <a:ext cx="518132" cy="800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1450" indent="-171450"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0" hangingPunct="0">
                <a:lnSpc>
                  <a:spcPct val="150000"/>
                </a:lnSpc>
                <a:spcBef>
                  <a:spcPts val="75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习</a:t>
              </a:r>
            </a:p>
          </p:txBody>
        </p:sp>
        <p:sp>
          <p:nvSpPr>
            <p:cNvPr id="5125" name="Rectangle 3"/>
            <p:cNvSpPr txBox="1">
              <a:spLocks noChangeArrowheads="1"/>
            </p:cNvSpPr>
            <p:nvPr/>
          </p:nvSpPr>
          <p:spPr bwMode="auto">
            <a:xfrm>
              <a:off x="6196698" y="1177053"/>
              <a:ext cx="830942" cy="680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1450" indent="-171450"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0" hangingPunct="0">
                <a:lnSpc>
                  <a:spcPct val="150000"/>
                </a:lnSpc>
                <a:spcBef>
                  <a:spcPts val="75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目</a:t>
              </a:r>
            </a:p>
          </p:txBody>
        </p:sp>
        <p:sp>
          <p:nvSpPr>
            <p:cNvPr id="5126" name="Rectangle 3"/>
            <p:cNvSpPr txBox="1">
              <a:spLocks noChangeArrowheads="1"/>
            </p:cNvSpPr>
            <p:nvPr/>
          </p:nvSpPr>
          <p:spPr bwMode="auto">
            <a:xfrm>
              <a:off x="7208054" y="1277304"/>
              <a:ext cx="634999" cy="768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1450" indent="-171450"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0" hangingPunct="0">
                <a:lnSpc>
                  <a:spcPct val="150000"/>
                </a:lnSpc>
                <a:spcBef>
                  <a:spcPts val="75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标</a:t>
              </a:r>
            </a:p>
          </p:txBody>
        </p:sp>
      </p:grp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838338" y="2590822"/>
            <a:ext cx="10820116" cy="322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历</a:t>
            </a:r>
            <a:r>
              <a:rPr lang="zh-CN" altLang="en-US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探索直线平行的性质的过程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</a:t>
            </a:r>
            <a:r>
              <a:rPr lang="zh-CN" altLang="en-US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平行线的三条性质</a:t>
            </a:r>
            <a:r>
              <a:rPr lang="zh-CN" altLang="zh-CN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运用</a:t>
            </a:r>
            <a:r>
              <a:rPr lang="zh-CN" altLang="en-US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平行线的性质进行简单的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推理和计算，</a:t>
            </a:r>
            <a:r>
              <a:rPr lang="zh-CN" altLang="en-US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解决角的计算问</a:t>
            </a:r>
            <a:r>
              <a:rPr lang="zh-CN" altLang="en-US" sz="2800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r>
              <a:rPr lang="zh-CN" altLang="zh-CN" sz="2800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两条平行线之间距离</a:t>
            </a:r>
            <a:r>
              <a:rPr lang="zh-CN" altLang="en-US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的意义，能度量两条平行线之间的距离</a:t>
            </a:r>
            <a:endParaRPr lang="zh-CN" altLang="zh-CN" sz="2800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en-US" altLang="zh-CN" sz="2800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</a:t>
            </a:r>
            <a:r>
              <a:rPr lang="zh-CN" altLang="en-US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历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观察、推理、交流</a:t>
            </a:r>
            <a:r>
              <a:rPr lang="zh-CN" altLang="en-US" sz="28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等活动，体验探究过程，培养学生思维的灵活性和几何语言表达能力</a:t>
            </a:r>
            <a:endParaRPr lang="zh-CN" altLang="zh-CN" sz="2800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 txBox="1">
            <a:spLocks noChangeArrowheads="1"/>
          </p:cNvSpPr>
          <p:nvPr/>
        </p:nvSpPr>
        <p:spPr bwMode="auto">
          <a:xfrm>
            <a:off x="2895600" y="2439988"/>
            <a:ext cx="6172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5400" dirty="0">
                <a:solidFill>
                  <a:srgbClr val="FF0000"/>
                </a:solidFill>
                <a:latin typeface="Verdana" panose="020B0604030504040204" pitchFamily="34" charset="0"/>
              </a:rPr>
              <a:t>一  回顾与思考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9"/>
          <p:cNvGrpSpPr/>
          <p:nvPr/>
        </p:nvGrpSpPr>
        <p:grpSpPr bwMode="auto">
          <a:xfrm>
            <a:off x="0" y="0"/>
            <a:ext cx="6577013" cy="1268413"/>
            <a:chOff x="0" y="0"/>
            <a:chExt cx="2336" cy="528"/>
          </a:xfrm>
        </p:grpSpPr>
        <p:sp>
          <p:nvSpPr>
            <p:cNvPr id="2" name="Rectangle 10"/>
            <p:cNvSpPr>
              <a:spLocks noChangeArrowheads="1"/>
            </p:cNvSpPr>
            <p:nvPr/>
          </p:nvSpPr>
          <p:spPr bwMode="auto">
            <a:xfrm>
              <a:off x="0" y="47"/>
              <a:ext cx="1728" cy="243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kumimoji="1" lang="zh-CN" altLang="en-US" sz="320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回 顾 与 思考</a:t>
              </a:r>
            </a:p>
          </p:txBody>
        </p:sp>
        <p:pic>
          <p:nvPicPr>
            <p:cNvPr id="7171" name="Picture 11" descr="rcvzpuuu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36" y="0"/>
              <a:ext cx="600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2" name="Picture 12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92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3" name="Rectangle 68"/>
          <p:cNvSpPr>
            <a:spLocks noChangeArrowheads="1"/>
          </p:cNvSpPr>
          <p:nvPr/>
        </p:nvSpPr>
        <p:spPr bwMode="auto">
          <a:xfrm>
            <a:off x="431800" y="1130300"/>
            <a:ext cx="92011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</a:rPr>
              <a:t>如图“三线八角”，把所有的同位角、内错角、同旁内角</a:t>
            </a:r>
          </a:p>
          <a:p>
            <a:r>
              <a:rPr lang="zh-CN" altLang="en-US" sz="2800" dirty="0">
                <a:latin typeface="黑体" panose="02010609060101010101" pitchFamily="49" charset="-122"/>
              </a:rPr>
              <a:t>都找出来（注意分清他们的位置特点）。</a:t>
            </a:r>
            <a:endParaRPr lang="zh-CN" altLang="en-US" sz="2800" dirty="0">
              <a:latin typeface="黑体" panose="02010609060101010101" pitchFamily="49" charset="-122"/>
              <a:cs typeface="Tahoma" panose="020B0604030504040204" pitchFamily="34" charset="0"/>
            </a:endParaRPr>
          </a:p>
        </p:txBody>
      </p:sp>
      <p:sp>
        <p:nvSpPr>
          <p:cNvPr id="7174" name="Rectangle 80"/>
          <p:cNvSpPr>
            <a:spLocks noChangeArrowheads="1"/>
          </p:cNvSpPr>
          <p:nvPr/>
        </p:nvSpPr>
        <p:spPr bwMode="auto">
          <a:xfrm>
            <a:off x="2063750" y="35321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>
            <a:off x="5410200" y="2819400"/>
            <a:ext cx="43434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2"/>
          <p:cNvSpPr>
            <a:spLocks noChangeShapeType="1"/>
          </p:cNvSpPr>
          <p:nvPr/>
        </p:nvSpPr>
        <p:spPr bwMode="auto">
          <a:xfrm flipV="1">
            <a:off x="5040313" y="4437063"/>
            <a:ext cx="44164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7" name="Line 83"/>
          <p:cNvSpPr>
            <a:spLocks noChangeShapeType="1"/>
          </p:cNvSpPr>
          <p:nvPr/>
        </p:nvSpPr>
        <p:spPr bwMode="auto">
          <a:xfrm flipH="1">
            <a:off x="6577013" y="2636838"/>
            <a:ext cx="1536700" cy="25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8" name="Oval 84"/>
          <p:cNvSpPr>
            <a:spLocks noChangeArrowheads="1"/>
          </p:cNvSpPr>
          <p:nvPr/>
        </p:nvSpPr>
        <p:spPr bwMode="auto">
          <a:xfrm>
            <a:off x="6769100" y="4457700"/>
            <a:ext cx="287338" cy="35877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9" name="Oval 85"/>
          <p:cNvSpPr>
            <a:spLocks noChangeArrowheads="1"/>
          </p:cNvSpPr>
          <p:nvPr/>
        </p:nvSpPr>
        <p:spPr bwMode="auto">
          <a:xfrm>
            <a:off x="7551738" y="3167063"/>
            <a:ext cx="288925" cy="35877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0" name="Text Box 86"/>
          <p:cNvSpPr txBox="1">
            <a:spLocks noChangeArrowheads="1"/>
          </p:cNvSpPr>
          <p:nvPr/>
        </p:nvSpPr>
        <p:spPr bwMode="auto">
          <a:xfrm>
            <a:off x="9840913" y="3284538"/>
            <a:ext cx="479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7181" name="Text Box 87"/>
          <p:cNvSpPr txBox="1">
            <a:spLocks noChangeArrowheads="1"/>
          </p:cNvSpPr>
          <p:nvPr/>
        </p:nvSpPr>
        <p:spPr bwMode="auto">
          <a:xfrm>
            <a:off x="8208963" y="2492375"/>
            <a:ext cx="47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182" name="Line 89"/>
          <p:cNvSpPr>
            <a:spLocks noChangeShapeType="1"/>
          </p:cNvSpPr>
          <p:nvPr/>
        </p:nvSpPr>
        <p:spPr bwMode="auto">
          <a:xfrm flipV="1">
            <a:off x="5040313" y="4437063"/>
            <a:ext cx="44164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3" name="Text Box 90"/>
          <p:cNvSpPr txBox="1">
            <a:spLocks noChangeArrowheads="1"/>
          </p:cNvSpPr>
          <p:nvPr/>
        </p:nvSpPr>
        <p:spPr bwMode="auto">
          <a:xfrm>
            <a:off x="9456738" y="4292600"/>
            <a:ext cx="766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7184" name="Text Box 91"/>
          <p:cNvSpPr txBox="1">
            <a:spLocks noChangeArrowheads="1"/>
          </p:cNvSpPr>
          <p:nvPr/>
        </p:nvSpPr>
        <p:spPr bwMode="auto">
          <a:xfrm>
            <a:off x="7345363" y="2852738"/>
            <a:ext cx="479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7185" name="Text Box 92"/>
          <p:cNvSpPr txBox="1">
            <a:spLocks noChangeArrowheads="1"/>
          </p:cNvSpPr>
          <p:nvPr/>
        </p:nvSpPr>
        <p:spPr bwMode="auto">
          <a:xfrm>
            <a:off x="8015288" y="2997200"/>
            <a:ext cx="481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7186" name="Text Box 94"/>
          <p:cNvSpPr txBox="1">
            <a:spLocks noChangeArrowheads="1"/>
          </p:cNvSpPr>
          <p:nvPr/>
        </p:nvSpPr>
        <p:spPr bwMode="auto">
          <a:xfrm>
            <a:off x="7056438" y="3429000"/>
            <a:ext cx="481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187" name="Text Box 95"/>
          <p:cNvSpPr txBox="1">
            <a:spLocks noChangeArrowheads="1"/>
          </p:cNvSpPr>
          <p:nvPr/>
        </p:nvSpPr>
        <p:spPr bwMode="auto">
          <a:xfrm>
            <a:off x="7632700" y="3500438"/>
            <a:ext cx="76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188" name="Text Box 96"/>
          <p:cNvSpPr txBox="1">
            <a:spLocks noChangeArrowheads="1"/>
          </p:cNvSpPr>
          <p:nvPr/>
        </p:nvSpPr>
        <p:spPr bwMode="auto">
          <a:xfrm>
            <a:off x="7151688" y="4149725"/>
            <a:ext cx="481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189" name="Text Box 97"/>
          <p:cNvSpPr txBox="1">
            <a:spLocks noChangeArrowheads="1"/>
          </p:cNvSpPr>
          <p:nvPr/>
        </p:nvSpPr>
        <p:spPr bwMode="auto">
          <a:xfrm>
            <a:off x="6383338" y="4221163"/>
            <a:ext cx="4810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7190" name="Text Box 98"/>
          <p:cNvSpPr txBox="1">
            <a:spLocks noChangeArrowheads="1"/>
          </p:cNvSpPr>
          <p:nvPr/>
        </p:nvSpPr>
        <p:spPr bwMode="auto">
          <a:xfrm>
            <a:off x="6191250" y="4652963"/>
            <a:ext cx="481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191" name="Text Box 99"/>
          <p:cNvSpPr txBox="1">
            <a:spLocks noChangeArrowheads="1"/>
          </p:cNvSpPr>
          <p:nvPr/>
        </p:nvSpPr>
        <p:spPr bwMode="auto">
          <a:xfrm>
            <a:off x="7061200" y="4724400"/>
            <a:ext cx="481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0340" name="AutoShape 100"/>
          <p:cNvSpPr>
            <a:spLocks noChangeArrowheads="1"/>
          </p:cNvSpPr>
          <p:nvPr/>
        </p:nvSpPr>
        <p:spPr bwMode="auto">
          <a:xfrm>
            <a:off x="228600" y="2924175"/>
            <a:ext cx="5099050" cy="2447925"/>
          </a:xfrm>
          <a:prstGeom prst="cloudCallout">
            <a:avLst>
              <a:gd name="adj1" fmla="val 40685"/>
              <a:gd name="adj2" fmla="val 679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dirty="0">
                <a:latin typeface="黑体" panose="02010609060101010101" pitchFamily="49" charset="-122"/>
              </a:rPr>
              <a:t>如果图形中的直线</a:t>
            </a:r>
            <a:r>
              <a:rPr lang="en-US" altLang="zh-CN" sz="2400" dirty="0">
                <a:latin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</a:rPr>
              <a:t>，</a:t>
            </a:r>
            <a:r>
              <a:rPr lang="en-US" altLang="zh-CN" sz="2400" dirty="0">
                <a:latin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</a:rPr>
              <a:t>是两条平行直线，那么所构成的同位角，内错角，同旁内角之间有什么数量关系哪？</a:t>
            </a:r>
            <a:r>
              <a:rPr lang="zh-CN" altLang="en-US" sz="2400" dirty="0"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4" name="Group 102"/>
          <p:cNvGrpSpPr/>
          <p:nvPr/>
        </p:nvGrpSpPr>
        <p:grpSpPr bwMode="auto">
          <a:xfrm>
            <a:off x="3887788" y="5892800"/>
            <a:ext cx="4032250" cy="965200"/>
            <a:chOff x="1519" y="3249"/>
            <a:chExt cx="2540" cy="861"/>
          </a:xfrm>
        </p:grpSpPr>
        <p:pic>
          <p:nvPicPr>
            <p:cNvPr id="7194" name="Picture 103" descr="find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9" y="3385"/>
              <a:ext cx="2540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95" name="Picture 104" descr="Q_01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17" y="3249"/>
              <a:ext cx="74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45" name="Oval 105"/>
          <p:cNvSpPr>
            <a:spLocks noChangeArrowheads="1"/>
          </p:cNvSpPr>
          <p:nvPr/>
        </p:nvSpPr>
        <p:spPr bwMode="auto">
          <a:xfrm>
            <a:off x="10128250" y="5705475"/>
            <a:ext cx="1631950" cy="11525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57150">
            <a:solidFill>
              <a:srgbClr val="8740F0"/>
            </a:solidFill>
            <a:prstDash val="sysDot"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>
              <a:solidFill>
                <a:srgbClr val="8740F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346" name="Picture 106" descr="星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415588" y="5805488"/>
            <a:ext cx="11795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6" name="WordArt 107"/>
          <p:cNvSpPr>
            <a:spLocks noChangeArrowheads="1" noChangeShapeType="1" noTextEdit="1"/>
          </p:cNvSpPr>
          <p:nvPr/>
        </p:nvSpPr>
        <p:spPr bwMode="auto">
          <a:xfrm>
            <a:off x="10320338" y="6092825"/>
            <a:ext cx="1344612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/>
            <a:r>
              <a:rPr lang="zh-CN" altLang="en-US" sz="3200"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140000">
                                      <p:cBhvr>
                                        <p:cTn id="27" dur="20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1" grpId="0" animBg="1"/>
      <p:bldP spid="10340" grpId="0" animBg="1"/>
      <p:bldP spid="10345" grpId="0" animBg="1"/>
      <p:bldP spid="102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 txBox="1">
            <a:spLocks noChangeArrowheads="1"/>
          </p:cNvSpPr>
          <p:nvPr/>
        </p:nvSpPr>
        <p:spPr bwMode="auto">
          <a:xfrm>
            <a:off x="2895600" y="1830388"/>
            <a:ext cx="6172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5400" dirty="0">
                <a:solidFill>
                  <a:srgbClr val="FF0000"/>
                </a:solidFill>
                <a:latin typeface="Verdana" panose="020B0604030504040204" pitchFamily="34" charset="0"/>
              </a:rPr>
              <a:t>二  大胆猜想</a:t>
            </a:r>
          </a:p>
        </p:txBody>
      </p:sp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3124200" y="3962400"/>
            <a:ext cx="63246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猜想是科学发现的第一步！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48"/>
          <p:cNvGrpSpPr/>
          <p:nvPr/>
        </p:nvGrpSpPr>
        <p:grpSpPr bwMode="auto">
          <a:xfrm>
            <a:off x="1524000" y="1828800"/>
            <a:ext cx="1395413" cy="722313"/>
            <a:chOff x="-5" y="-144"/>
            <a:chExt cx="576" cy="384"/>
          </a:xfrm>
        </p:grpSpPr>
        <p:sp>
          <p:nvSpPr>
            <p:cNvPr id="6" name="Oval 49"/>
            <p:cNvSpPr>
              <a:spLocks noChangeArrowheads="1"/>
            </p:cNvSpPr>
            <p:nvPr/>
          </p:nvSpPr>
          <p:spPr bwMode="auto">
            <a:xfrm>
              <a:off x="-5" y="-144"/>
              <a:ext cx="576" cy="384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rou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/>
            </a:p>
          </p:txBody>
        </p:sp>
        <p:sp>
          <p:nvSpPr>
            <p:cNvPr id="9219" name="Text Box 50"/>
            <p:cNvSpPr txBox="1">
              <a:spLocks noChangeArrowheads="1"/>
            </p:cNvSpPr>
            <p:nvPr/>
          </p:nvSpPr>
          <p:spPr bwMode="auto">
            <a:xfrm>
              <a:off x="-5" y="-104"/>
              <a:ext cx="576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600">
                  <a:solidFill>
                    <a:schemeClr val="tx1"/>
                  </a:solidFill>
                  <a:latin typeface="Times New Roman" panose="02020603050405020304" pitchFamily="18" charset="0"/>
                  <a:ea typeface="华文楷体" panose="02010600040101010101" pitchFamily="2" charset="-122"/>
                </a:rPr>
                <a:t>线</a:t>
              </a:r>
            </a:p>
          </p:txBody>
        </p:sp>
      </p:grpSp>
      <p:grpSp>
        <p:nvGrpSpPr>
          <p:cNvPr id="9220" name="Group 53"/>
          <p:cNvGrpSpPr/>
          <p:nvPr/>
        </p:nvGrpSpPr>
        <p:grpSpPr bwMode="auto">
          <a:xfrm>
            <a:off x="1371600" y="3886200"/>
            <a:ext cx="1600200" cy="796925"/>
            <a:chOff x="-167" y="37"/>
            <a:chExt cx="720" cy="384"/>
          </a:xfrm>
        </p:grpSpPr>
        <p:sp>
          <p:nvSpPr>
            <p:cNvPr id="9" name="Oval 54"/>
            <p:cNvSpPr>
              <a:spLocks noChangeArrowheads="1"/>
            </p:cNvSpPr>
            <p:nvPr/>
          </p:nvSpPr>
          <p:spPr bwMode="auto">
            <a:xfrm>
              <a:off x="-98" y="37"/>
              <a:ext cx="576" cy="384"/>
            </a:xfrm>
            <a:prstGeom prst="ellipse">
              <a:avLst/>
            </a:prstGeom>
            <a:solidFill>
              <a:srgbClr val="FF0000"/>
            </a:solidFill>
            <a:ln w="38100">
              <a:noFill/>
              <a:rou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华文楷体" panose="02010600040101010101" pitchFamily="2" charset="-122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/>
            </a:p>
          </p:txBody>
        </p:sp>
        <p:sp>
          <p:nvSpPr>
            <p:cNvPr id="9222" name="Text Box 55"/>
            <p:cNvSpPr txBox="1">
              <a:spLocks noChangeArrowheads="1"/>
            </p:cNvSpPr>
            <p:nvPr/>
          </p:nvSpPr>
          <p:spPr bwMode="auto">
            <a:xfrm>
              <a:off x="-167" y="37"/>
              <a:ext cx="720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sz="3600">
                  <a:solidFill>
                    <a:schemeClr val="tx1"/>
                  </a:solidFill>
                  <a:latin typeface="Times New Roman" panose="02020603050405020304" pitchFamily="18" charset="0"/>
                  <a:ea typeface="华文楷体" panose="02010600040101010101" pitchFamily="2" charset="-122"/>
                </a:rPr>
                <a:t>角</a:t>
              </a:r>
            </a:p>
          </p:txBody>
        </p:sp>
      </p:grpSp>
      <p:grpSp>
        <p:nvGrpSpPr>
          <p:cNvPr id="9223" name="Group 93"/>
          <p:cNvGrpSpPr/>
          <p:nvPr/>
        </p:nvGrpSpPr>
        <p:grpSpPr bwMode="auto">
          <a:xfrm>
            <a:off x="7848600" y="0"/>
            <a:ext cx="4054475" cy="4165600"/>
            <a:chOff x="1202" y="1570"/>
            <a:chExt cx="1915" cy="1711"/>
          </a:xfrm>
        </p:grpSpPr>
        <p:grpSp>
          <p:nvGrpSpPr>
            <p:cNvPr id="9224" name="Group 91"/>
            <p:cNvGrpSpPr/>
            <p:nvPr/>
          </p:nvGrpSpPr>
          <p:grpSpPr bwMode="auto">
            <a:xfrm>
              <a:off x="1202" y="1570"/>
              <a:ext cx="1915" cy="1711"/>
              <a:chOff x="1202" y="1570"/>
              <a:chExt cx="1915" cy="1711"/>
            </a:xfrm>
          </p:grpSpPr>
          <p:grpSp>
            <p:nvGrpSpPr>
              <p:cNvPr id="9225" name="Group 22"/>
              <p:cNvGrpSpPr/>
              <p:nvPr/>
            </p:nvGrpSpPr>
            <p:grpSpPr bwMode="auto">
              <a:xfrm>
                <a:off x="1202" y="1570"/>
                <a:ext cx="1915" cy="1711"/>
                <a:chOff x="1247" y="1583"/>
                <a:chExt cx="1915" cy="1711"/>
              </a:xfrm>
            </p:grpSpPr>
            <p:sp>
              <p:nvSpPr>
                <p:cNvPr id="9226" name="Arc 23"/>
                <p:cNvSpPr>
                  <a:spLocks noChangeArrowheads="1"/>
                </p:cNvSpPr>
                <p:nvPr/>
              </p:nvSpPr>
              <p:spPr bwMode="auto">
                <a:xfrm>
                  <a:off x="2480" y="2115"/>
                  <a:ext cx="27" cy="125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  <a:gd name="T10" fmla="*/ -1 w 21600"/>
                    <a:gd name="T11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9227" name="Group 24"/>
                <p:cNvGrpSpPr/>
                <p:nvPr/>
              </p:nvGrpSpPr>
              <p:grpSpPr bwMode="auto">
                <a:xfrm>
                  <a:off x="1247" y="1583"/>
                  <a:ext cx="1915" cy="1711"/>
                  <a:chOff x="1247" y="1583"/>
                  <a:chExt cx="1915" cy="1711"/>
                </a:xfrm>
              </p:grpSpPr>
              <p:sp>
                <p:nvSpPr>
                  <p:cNvPr id="9228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7" y="2751"/>
                    <a:ext cx="87" cy="1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endParaRPr lang="en-US" altLang="zh-CN" i="1">
                      <a:solidFill>
                        <a:srgbClr val="FF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29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20" y="2773"/>
                    <a:ext cx="142" cy="1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r>
                      <a:rPr lang="en-US" altLang="zh-CN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</a:rPr>
                      <a:t>b</a:t>
                    </a:r>
                  </a:p>
                </p:txBody>
              </p:sp>
              <p:grpSp>
                <p:nvGrpSpPr>
                  <p:cNvPr id="9230" name="Group 27"/>
                  <p:cNvGrpSpPr/>
                  <p:nvPr/>
                </p:nvGrpSpPr>
                <p:grpSpPr bwMode="auto">
                  <a:xfrm>
                    <a:off x="1519" y="2251"/>
                    <a:ext cx="1497" cy="635"/>
                    <a:chOff x="1519" y="2251"/>
                    <a:chExt cx="1497" cy="635"/>
                  </a:xfrm>
                </p:grpSpPr>
                <p:sp>
                  <p:nvSpPr>
                    <p:cNvPr id="923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19" y="2886"/>
                      <a:ext cx="1497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CC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23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65" y="2251"/>
                      <a:ext cx="145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C00CC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9233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20" y="2147"/>
                    <a:ext cx="142" cy="1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r>
                      <a:rPr lang="en-US" altLang="zh-CN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9234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91" y="1752"/>
                    <a:ext cx="862" cy="1542"/>
                  </a:xfrm>
                  <a:prstGeom prst="line">
                    <a:avLst/>
                  </a:prstGeom>
                  <a:noFill/>
                  <a:ln w="19050">
                    <a:solidFill>
                      <a:srgbClr val="FF0066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35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6" y="1583"/>
                    <a:ext cx="136" cy="1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r>
                      <a:rPr lang="en-US" altLang="zh-CN" i="1">
                        <a:solidFill>
                          <a:srgbClr val="FF0000"/>
                        </a:solidFill>
                        <a:latin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923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50" y="1991"/>
                    <a:ext cx="147" cy="1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r>
                      <a:rPr lang="en-US" altLang="zh-CN"/>
                      <a:t>1</a:t>
                    </a:r>
                  </a:p>
                </p:txBody>
              </p:sp>
              <p:sp>
                <p:nvSpPr>
                  <p:cNvPr id="9237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19" y="2679"/>
                    <a:ext cx="148" cy="1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r>
                      <a:rPr lang="en-US" altLang="zh-CN"/>
                      <a:t>5</a:t>
                    </a:r>
                  </a:p>
                </p:txBody>
              </p:sp>
              <p:sp>
                <p:nvSpPr>
                  <p:cNvPr id="9238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7" y="2960"/>
                    <a:ext cx="147" cy="1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r>
                      <a:rPr lang="en-US" altLang="zh-CN"/>
                      <a:t>6</a:t>
                    </a:r>
                  </a:p>
                </p:txBody>
              </p:sp>
              <p:sp>
                <p:nvSpPr>
                  <p:cNvPr id="9239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8" y="2296"/>
                    <a:ext cx="148" cy="1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r>
                      <a:rPr lang="en-US" altLang="zh-CN"/>
                      <a:t>3</a:t>
                    </a:r>
                  </a:p>
                </p:txBody>
              </p:sp>
              <p:sp>
                <p:nvSpPr>
                  <p:cNvPr id="9240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1" y="2931"/>
                    <a:ext cx="148" cy="1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r>
                      <a:rPr lang="en-US" altLang="zh-CN"/>
                      <a:t>7</a:t>
                    </a:r>
                  </a:p>
                </p:txBody>
              </p:sp>
              <p:sp>
                <p:nvSpPr>
                  <p:cNvPr id="9241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7" y="2021"/>
                    <a:ext cx="147" cy="1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r>
                      <a:rPr lang="en-US" altLang="zh-CN"/>
                      <a:t>4</a:t>
                    </a:r>
                  </a:p>
                </p:txBody>
              </p:sp>
              <p:sp>
                <p:nvSpPr>
                  <p:cNvPr id="924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7" y="2647"/>
                    <a:ext cx="147" cy="1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1pPr>
                    <a:lvl2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2pPr>
                    <a:lvl3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3pPr>
                    <a:lvl4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4pPr>
                    <a:lvl5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r>
                      <a:rPr lang="en-US" altLang="zh-CN"/>
                      <a:t>8</a:t>
                    </a:r>
                  </a:p>
                </p:txBody>
              </p:sp>
            </p:grpSp>
          </p:grpSp>
          <p:sp>
            <p:nvSpPr>
              <p:cNvPr id="9243" name="Arc 42"/>
              <p:cNvSpPr>
                <a:spLocks noChangeArrowheads="1"/>
              </p:cNvSpPr>
              <p:nvPr/>
            </p:nvSpPr>
            <p:spPr bwMode="auto">
              <a:xfrm rot="10662458" flipV="1">
                <a:off x="2200" y="2069"/>
                <a:ext cx="225" cy="182"/>
              </a:xfrm>
              <a:custGeom>
                <a:avLst/>
                <a:gdLst>
                  <a:gd name="T0" fmla="*/ 1239 w 21459"/>
                  <a:gd name="T1" fmla="*/ -1 h 21564"/>
                  <a:gd name="T2" fmla="*/ 21459 w 21459"/>
                  <a:gd name="T3" fmla="*/ 19101 h 21564"/>
                  <a:gd name="T4" fmla="*/ 1239 w 21459"/>
                  <a:gd name="T5" fmla="*/ -1 h 21564"/>
                  <a:gd name="T6" fmla="*/ 21459 w 21459"/>
                  <a:gd name="T7" fmla="*/ 19101 h 21564"/>
                  <a:gd name="T8" fmla="*/ 0 w 21459"/>
                  <a:gd name="T9" fmla="*/ 21564 h 21564"/>
                  <a:gd name="T10" fmla="*/ 1239 w 21459"/>
                  <a:gd name="T11" fmla="*/ -1 h 21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459" h="21564" fill="none">
                    <a:moveTo>
                      <a:pt x="1239" y="-1"/>
                    </a:moveTo>
                    <a:cubicBezTo>
                      <a:pt x="11727" y="602"/>
                      <a:pt x="20261" y="8664"/>
                      <a:pt x="21459" y="19101"/>
                    </a:cubicBezTo>
                  </a:path>
                  <a:path w="21459" h="21564" stroke="0">
                    <a:moveTo>
                      <a:pt x="1239" y="-1"/>
                    </a:moveTo>
                    <a:cubicBezTo>
                      <a:pt x="11727" y="602"/>
                      <a:pt x="20261" y="8664"/>
                      <a:pt x="21459" y="19101"/>
                    </a:cubicBezTo>
                    <a:lnTo>
                      <a:pt x="0" y="21564"/>
                    </a:lnTo>
                    <a:lnTo>
                      <a:pt x="1239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4" name="Arc 63"/>
              <p:cNvSpPr>
                <a:spLocks noChangeArrowheads="1"/>
              </p:cNvSpPr>
              <p:nvPr/>
            </p:nvSpPr>
            <p:spPr bwMode="auto">
              <a:xfrm>
                <a:off x="2064" y="2728"/>
                <a:ext cx="74" cy="157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  <a:gd name="T10" fmla="*/ -1 w 21600"/>
                  <a:gd name="T11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5" name="Arc 64"/>
              <p:cNvSpPr>
                <a:spLocks noChangeArrowheads="1"/>
              </p:cNvSpPr>
              <p:nvPr/>
            </p:nvSpPr>
            <p:spPr bwMode="auto">
              <a:xfrm rot="10662458" flipV="1">
                <a:off x="1837" y="2704"/>
                <a:ext cx="225" cy="182"/>
              </a:xfrm>
              <a:custGeom>
                <a:avLst/>
                <a:gdLst>
                  <a:gd name="T0" fmla="*/ 1239 w 21459"/>
                  <a:gd name="T1" fmla="*/ -1 h 21564"/>
                  <a:gd name="T2" fmla="*/ 21459 w 21459"/>
                  <a:gd name="T3" fmla="*/ 19101 h 21564"/>
                  <a:gd name="T4" fmla="*/ 1239 w 21459"/>
                  <a:gd name="T5" fmla="*/ -1 h 21564"/>
                  <a:gd name="T6" fmla="*/ 21459 w 21459"/>
                  <a:gd name="T7" fmla="*/ 19101 h 21564"/>
                  <a:gd name="T8" fmla="*/ 0 w 21459"/>
                  <a:gd name="T9" fmla="*/ 21564 h 21564"/>
                  <a:gd name="T10" fmla="*/ 1239 w 21459"/>
                  <a:gd name="T11" fmla="*/ -1 h 21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459" h="21564" fill="none">
                    <a:moveTo>
                      <a:pt x="1239" y="-1"/>
                    </a:moveTo>
                    <a:cubicBezTo>
                      <a:pt x="11727" y="602"/>
                      <a:pt x="20261" y="8664"/>
                      <a:pt x="21459" y="19101"/>
                    </a:cubicBezTo>
                  </a:path>
                  <a:path w="21459" h="21564" stroke="0">
                    <a:moveTo>
                      <a:pt x="1239" y="-1"/>
                    </a:moveTo>
                    <a:cubicBezTo>
                      <a:pt x="11727" y="602"/>
                      <a:pt x="20261" y="8664"/>
                      <a:pt x="21459" y="19101"/>
                    </a:cubicBezTo>
                    <a:lnTo>
                      <a:pt x="0" y="21564"/>
                    </a:lnTo>
                    <a:lnTo>
                      <a:pt x="1239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6" name="Arc 85"/>
              <p:cNvSpPr>
                <a:spLocks noChangeArrowheads="1"/>
              </p:cNvSpPr>
              <p:nvPr/>
            </p:nvSpPr>
            <p:spPr bwMode="auto">
              <a:xfrm rot="10800000">
                <a:off x="1838" y="2886"/>
                <a:ext cx="90" cy="122"/>
              </a:xfrm>
              <a:custGeom>
                <a:avLst/>
                <a:gdLst>
                  <a:gd name="T0" fmla="*/ 9521 w 21600"/>
                  <a:gd name="T1" fmla="*/ 0 h 19388"/>
                  <a:gd name="T2" fmla="*/ 21600 w 21600"/>
                  <a:gd name="T3" fmla="*/ 19388 h 19388"/>
                  <a:gd name="T4" fmla="*/ 9521 w 21600"/>
                  <a:gd name="T5" fmla="*/ 0 h 19388"/>
                  <a:gd name="T6" fmla="*/ 21600 w 21600"/>
                  <a:gd name="T7" fmla="*/ 19388 h 19388"/>
                  <a:gd name="T8" fmla="*/ 0 w 21600"/>
                  <a:gd name="T9" fmla="*/ 19388 h 19388"/>
                  <a:gd name="T10" fmla="*/ 9521 w 21600"/>
                  <a:gd name="T11" fmla="*/ 0 h 19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19388" fill="none">
                    <a:moveTo>
                      <a:pt x="9521" y="0"/>
                    </a:moveTo>
                    <a:cubicBezTo>
                      <a:pt x="16915" y="3631"/>
                      <a:pt x="21600" y="11151"/>
                      <a:pt x="21600" y="19388"/>
                    </a:cubicBezTo>
                  </a:path>
                  <a:path w="21600" h="19388" stroke="0">
                    <a:moveTo>
                      <a:pt x="9521" y="0"/>
                    </a:moveTo>
                    <a:cubicBezTo>
                      <a:pt x="16915" y="3631"/>
                      <a:pt x="21600" y="11151"/>
                      <a:pt x="21600" y="19388"/>
                    </a:cubicBezTo>
                    <a:lnTo>
                      <a:pt x="0" y="19388"/>
                    </a:lnTo>
                    <a:lnTo>
                      <a:pt x="952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7" name="Arc 86"/>
              <p:cNvSpPr>
                <a:spLocks noChangeArrowheads="1"/>
              </p:cNvSpPr>
              <p:nvPr/>
            </p:nvSpPr>
            <p:spPr bwMode="auto">
              <a:xfrm rot="10800000">
                <a:off x="2154" y="2251"/>
                <a:ext cx="90" cy="136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  <a:gd name="T10" fmla="*/ -1 w 21600"/>
                  <a:gd name="T11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8" name="Arc 87"/>
              <p:cNvSpPr>
                <a:spLocks noChangeArrowheads="1"/>
              </p:cNvSpPr>
              <p:nvPr/>
            </p:nvSpPr>
            <p:spPr bwMode="auto">
              <a:xfrm rot="9994741" flipH="1">
                <a:off x="1888" y="2885"/>
                <a:ext cx="216" cy="137"/>
              </a:xfrm>
              <a:custGeom>
                <a:avLst/>
                <a:gdLst>
                  <a:gd name="T0" fmla="*/ 0 w 26420"/>
                  <a:gd name="T1" fmla="*/ 655 h 21600"/>
                  <a:gd name="T2" fmla="*/ 5279 w 26420"/>
                  <a:gd name="T3" fmla="*/ 0 h 21600"/>
                  <a:gd name="T4" fmla="*/ 26419 w 26420"/>
                  <a:gd name="T5" fmla="*/ 17169 h 21600"/>
                  <a:gd name="T6" fmla="*/ 0 w 26420"/>
                  <a:gd name="T7" fmla="*/ 655 h 21600"/>
                  <a:gd name="T8" fmla="*/ 5279 w 26420"/>
                  <a:gd name="T9" fmla="*/ 0 h 21600"/>
                  <a:gd name="T10" fmla="*/ 26419 w 26420"/>
                  <a:gd name="T11" fmla="*/ 17169 h 21600"/>
                  <a:gd name="T12" fmla="*/ 5279 w 26420"/>
                  <a:gd name="T13" fmla="*/ 21600 h 21600"/>
                  <a:gd name="T14" fmla="*/ 0 w 26420"/>
                  <a:gd name="T15" fmla="*/ 65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20" h="21600" fill="none">
                    <a:moveTo>
                      <a:pt x="0" y="655"/>
                    </a:moveTo>
                    <a:cubicBezTo>
                      <a:pt x="1725" y="220"/>
                      <a:pt x="3499" y="-1"/>
                      <a:pt x="5279" y="0"/>
                    </a:cubicBezTo>
                    <a:cubicBezTo>
                      <a:pt x="15500" y="0"/>
                      <a:pt x="24322" y="7164"/>
                      <a:pt x="26419" y="17169"/>
                    </a:cubicBezTo>
                  </a:path>
                  <a:path w="26420" h="21600" stroke="0">
                    <a:moveTo>
                      <a:pt x="0" y="655"/>
                    </a:moveTo>
                    <a:cubicBezTo>
                      <a:pt x="1725" y="220"/>
                      <a:pt x="3499" y="-1"/>
                      <a:pt x="5279" y="0"/>
                    </a:cubicBezTo>
                    <a:cubicBezTo>
                      <a:pt x="15500" y="0"/>
                      <a:pt x="24322" y="7164"/>
                      <a:pt x="26419" y="17169"/>
                    </a:cubicBezTo>
                    <a:lnTo>
                      <a:pt x="5279" y="21600"/>
                    </a:lnTo>
                    <a:lnTo>
                      <a:pt x="0" y="65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9" name="Arc 88"/>
              <p:cNvSpPr>
                <a:spLocks noChangeArrowheads="1"/>
              </p:cNvSpPr>
              <p:nvPr/>
            </p:nvSpPr>
            <p:spPr bwMode="auto">
              <a:xfrm rot="9841217" flipH="1">
                <a:off x="2255" y="2252"/>
                <a:ext cx="216" cy="88"/>
              </a:xfrm>
              <a:custGeom>
                <a:avLst/>
                <a:gdLst>
                  <a:gd name="T0" fmla="*/ 0 w 26420"/>
                  <a:gd name="T1" fmla="*/ 655 h 21600"/>
                  <a:gd name="T2" fmla="*/ 5279 w 26420"/>
                  <a:gd name="T3" fmla="*/ 0 h 21600"/>
                  <a:gd name="T4" fmla="*/ 26419 w 26420"/>
                  <a:gd name="T5" fmla="*/ 17169 h 21600"/>
                  <a:gd name="T6" fmla="*/ 0 w 26420"/>
                  <a:gd name="T7" fmla="*/ 655 h 21600"/>
                  <a:gd name="T8" fmla="*/ 5279 w 26420"/>
                  <a:gd name="T9" fmla="*/ 0 h 21600"/>
                  <a:gd name="T10" fmla="*/ 26419 w 26420"/>
                  <a:gd name="T11" fmla="*/ 17169 h 21600"/>
                  <a:gd name="T12" fmla="*/ 5279 w 26420"/>
                  <a:gd name="T13" fmla="*/ 21600 h 21600"/>
                  <a:gd name="T14" fmla="*/ 0 w 26420"/>
                  <a:gd name="T15" fmla="*/ 65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20" h="21600" fill="none">
                    <a:moveTo>
                      <a:pt x="0" y="655"/>
                    </a:moveTo>
                    <a:cubicBezTo>
                      <a:pt x="1725" y="220"/>
                      <a:pt x="3499" y="-1"/>
                      <a:pt x="5279" y="0"/>
                    </a:cubicBezTo>
                    <a:cubicBezTo>
                      <a:pt x="15500" y="0"/>
                      <a:pt x="24322" y="7164"/>
                      <a:pt x="26419" y="17169"/>
                    </a:cubicBezTo>
                  </a:path>
                  <a:path w="26420" h="21600" stroke="0">
                    <a:moveTo>
                      <a:pt x="0" y="655"/>
                    </a:moveTo>
                    <a:cubicBezTo>
                      <a:pt x="1725" y="220"/>
                      <a:pt x="3499" y="-1"/>
                      <a:pt x="5279" y="0"/>
                    </a:cubicBezTo>
                    <a:cubicBezTo>
                      <a:pt x="15500" y="0"/>
                      <a:pt x="24322" y="7164"/>
                      <a:pt x="26419" y="17169"/>
                    </a:cubicBezTo>
                    <a:lnTo>
                      <a:pt x="5279" y="21600"/>
                    </a:lnTo>
                    <a:lnTo>
                      <a:pt x="0" y="65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50" name="Text Box 92"/>
            <p:cNvSpPr txBox="1">
              <a:spLocks noChangeArrowheads="1"/>
            </p:cNvSpPr>
            <p:nvPr/>
          </p:nvSpPr>
          <p:spPr bwMode="auto">
            <a:xfrm>
              <a:off x="2426" y="232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r>
                <a:rPr lang="en-US" altLang="zh-CN"/>
                <a:t>2</a:t>
              </a:r>
            </a:p>
          </p:txBody>
        </p:sp>
      </p:grpSp>
      <p:sp>
        <p:nvSpPr>
          <p:cNvPr id="12293" name="WordArt 23"/>
          <p:cNvSpPr>
            <a:spLocks noChangeArrowheads="1" noChangeShapeType="1" noTextEdit="1"/>
          </p:cNvSpPr>
          <p:nvPr/>
        </p:nvSpPr>
        <p:spPr bwMode="auto">
          <a:xfrm>
            <a:off x="4267200" y="990600"/>
            <a:ext cx="1701800" cy="585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u="sng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 flipH="1">
            <a:off x="4267200" y="1828800"/>
            <a:ext cx="205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i="1">
                <a:solidFill>
                  <a:schemeClr val="tx1"/>
                </a:solidFill>
                <a:latin typeface="Times New Roman" panose="02020603050405020304" pitchFamily="18" charset="0"/>
              </a:rPr>
              <a:t> ∥ </a:t>
            </a:r>
            <a:r>
              <a:rPr lang="en-US" altLang="zh-CN" sz="3600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endParaRPr lang="en-US" altLang="zh-CN" sz="3600">
              <a:solidFill>
                <a:srgbClr val="FF0000"/>
              </a:solidFill>
            </a:endParaRPr>
          </a:p>
        </p:txBody>
      </p:sp>
      <p:sp>
        <p:nvSpPr>
          <p:cNvPr id="45" name="Rectangle 41"/>
          <p:cNvSpPr>
            <a:spLocks noChangeArrowheads="1"/>
          </p:cNvSpPr>
          <p:nvPr/>
        </p:nvSpPr>
        <p:spPr bwMode="auto">
          <a:xfrm flipH="1">
            <a:off x="2971800" y="3124200"/>
            <a:ext cx="5410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①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1=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5 ;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2=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6;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altLang="zh-CN" sz="360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3=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7;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4=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8.</a:t>
            </a:r>
          </a:p>
          <a:p>
            <a:pPr algn="ctr"/>
            <a:r>
              <a:rPr lang="zh-CN" altLang="en-US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     ②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2=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8;</a:t>
            </a: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3=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5.</a:t>
            </a:r>
          </a:p>
          <a:p>
            <a:pPr algn="ctr"/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③ 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2+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5=180°;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3+</a:t>
            </a:r>
            <a:r>
              <a:rPr lang="zh-CN" altLang="en-US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3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8=180°.</a:t>
            </a:r>
            <a:endParaRPr lang="en-US" altLang="zh-CN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en-US" altLang="zh-C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/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5"/>
          <p:cNvSpPr txBox="1">
            <a:spLocks noChangeArrowheads="1"/>
          </p:cNvSpPr>
          <p:nvPr/>
        </p:nvSpPr>
        <p:spPr bwMode="auto">
          <a:xfrm>
            <a:off x="3200400" y="2209800"/>
            <a:ext cx="6172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5400" dirty="0">
                <a:solidFill>
                  <a:srgbClr val="FF0000"/>
                </a:solidFill>
                <a:latin typeface="Verdana" panose="020B0604030504040204" pitchFamily="34" charset="0"/>
              </a:rPr>
              <a:t>三  验证猜想</a:t>
            </a:r>
          </a:p>
        </p:txBody>
      </p:sp>
      <p:pic>
        <p:nvPicPr>
          <p:cNvPr id="11266" name="Picture 10" descr="http://p0.so.qhimgs1.com/bdr/_240_/t01273fd7bdcaea5da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44958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78204"/>
          <p:cNvGrpSpPr/>
          <p:nvPr/>
        </p:nvGrpSpPr>
        <p:grpSpPr bwMode="auto">
          <a:xfrm rot="3568656" flipH="1">
            <a:off x="8288338" y="3910013"/>
            <a:ext cx="1438275" cy="3311525"/>
            <a:chOff x="1863" y="1480"/>
            <a:chExt cx="907" cy="1564"/>
          </a:xfrm>
        </p:grpSpPr>
        <p:sp>
          <p:nvSpPr>
            <p:cNvPr id="12290" name="直角三角形 178205" descr="栎木"/>
            <p:cNvSpPr>
              <a:spLocks noChangeArrowheads="1"/>
            </p:cNvSpPr>
            <p:nvPr/>
          </p:nvSpPr>
          <p:spPr bwMode="auto">
            <a:xfrm>
              <a:off x="1863" y="1480"/>
              <a:ext cx="907" cy="1564"/>
            </a:xfrm>
            <a:prstGeom prst="rtTriangl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2291" name="椭圆 178206"/>
            <p:cNvSpPr>
              <a:spLocks noChangeArrowheads="1"/>
            </p:cNvSpPr>
            <p:nvPr/>
          </p:nvSpPr>
          <p:spPr bwMode="auto">
            <a:xfrm>
              <a:off x="1996" y="2432"/>
              <a:ext cx="340" cy="3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12292" name="组合 178178"/>
          <p:cNvGrpSpPr/>
          <p:nvPr/>
        </p:nvGrpSpPr>
        <p:grpSpPr bwMode="auto">
          <a:xfrm>
            <a:off x="3462338" y="2255838"/>
            <a:ext cx="6145212" cy="4776787"/>
            <a:chOff x="1292" y="73"/>
            <a:chExt cx="2903" cy="3009"/>
          </a:xfrm>
        </p:grpSpPr>
        <p:grpSp>
          <p:nvGrpSpPr>
            <p:cNvPr id="12293" name="组合 178179"/>
            <p:cNvGrpSpPr/>
            <p:nvPr/>
          </p:nvGrpSpPr>
          <p:grpSpPr bwMode="auto">
            <a:xfrm>
              <a:off x="1292" y="598"/>
              <a:ext cx="2903" cy="1921"/>
              <a:chOff x="1156" y="462"/>
              <a:chExt cx="2903" cy="1921"/>
            </a:xfrm>
          </p:grpSpPr>
          <p:grpSp>
            <p:nvGrpSpPr>
              <p:cNvPr id="12294" name="组合 178180"/>
              <p:cNvGrpSpPr/>
              <p:nvPr/>
            </p:nvGrpSpPr>
            <p:grpSpPr bwMode="auto">
              <a:xfrm>
                <a:off x="1156" y="1979"/>
                <a:ext cx="2903" cy="404"/>
                <a:chOff x="2562" y="1979"/>
                <a:chExt cx="2903" cy="404"/>
              </a:xfrm>
            </p:grpSpPr>
            <p:sp>
              <p:nvSpPr>
                <p:cNvPr id="178182" name="直接连接符 178181"/>
                <p:cNvSpPr/>
                <p:nvPr/>
              </p:nvSpPr>
              <p:spPr>
                <a:xfrm>
                  <a:off x="2744" y="2024"/>
                  <a:ext cx="2540" cy="0"/>
                </a:xfrm>
                <a:prstGeom prst="line">
                  <a:avLst/>
                </a:prstGeom>
                <a:ln w="38100" cap="flat" cmpd="sng">
                  <a:solidFill>
                    <a:schemeClr val="accent4">
                      <a:lumMod val="1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296" name="文本框 178182"/>
                <p:cNvSpPr txBox="1">
                  <a:spLocks noChangeArrowheads="1"/>
                </p:cNvSpPr>
                <p:nvPr/>
              </p:nvSpPr>
              <p:spPr bwMode="auto">
                <a:xfrm>
                  <a:off x="2562" y="1979"/>
                  <a:ext cx="272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zh-CN" altLang="en-US" sz="3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297" name="文本框 178183"/>
                <p:cNvSpPr txBox="1">
                  <a:spLocks noChangeArrowheads="1"/>
                </p:cNvSpPr>
                <p:nvPr/>
              </p:nvSpPr>
              <p:spPr bwMode="auto">
                <a:xfrm>
                  <a:off x="5193" y="1979"/>
                  <a:ext cx="272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600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</p:grpSp>
          <p:grpSp>
            <p:nvGrpSpPr>
              <p:cNvPr id="12298" name="组合 178184"/>
              <p:cNvGrpSpPr/>
              <p:nvPr/>
            </p:nvGrpSpPr>
            <p:grpSpPr bwMode="auto">
              <a:xfrm>
                <a:off x="2090" y="462"/>
                <a:ext cx="272" cy="428"/>
                <a:chOff x="2090" y="462"/>
                <a:chExt cx="272" cy="428"/>
              </a:xfrm>
            </p:grpSpPr>
            <p:sp>
              <p:nvSpPr>
                <p:cNvPr id="12299" name="椭圆 178185"/>
                <p:cNvSpPr>
                  <a:spLocks noChangeArrowheads="1"/>
                </p:cNvSpPr>
                <p:nvPr/>
              </p:nvSpPr>
              <p:spPr bwMode="auto">
                <a:xfrm>
                  <a:off x="2200" y="845"/>
                  <a:ext cx="45" cy="45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2300" name="文本框 178186"/>
                <p:cNvSpPr txBox="1">
                  <a:spLocks noChangeArrowheads="1"/>
                </p:cNvSpPr>
                <p:nvPr/>
              </p:nvSpPr>
              <p:spPr bwMode="auto">
                <a:xfrm>
                  <a:off x="2090" y="462"/>
                  <a:ext cx="272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1pPr>
                  <a:lvl2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2pPr>
                  <a:lvl3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3pPr>
                  <a:lvl4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4pPr>
                  <a:lvl5pPr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2"/>
                      </a:solidFill>
                      <a:latin typeface="Arial" panose="020B060402020202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zh-CN" altLang="en-US" sz="36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2301" name="组合 178187"/>
            <p:cNvGrpSpPr/>
            <p:nvPr/>
          </p:nvGrpSpPr>
          <p:grpSpPr bwMode="auto">
            <a:xfrm>
              <a:off x="1292" y="667"/>
              <a:ext cx="2903" cy="404"/>
              <a:chOff x="1292" y="667"/>
              <a:chExt cx="2903" cy="404"/>
            </a:xfrm>
          </p:grpSpPr>
          <p:sp>
            <p:nvSpPr>
              <p:cNvPr id="178189" name="直接连接符 178188"/>
              <p:cNvSpPr/>
              <p:nvPr/>
            </p:nvSpPr>
            <p:spPr>
              <a:xfrm>
                <a:off x="1474" y="1013"/>
                <a:ext cx="2585" cy="0"/>
              </a:xfrm>
              <a:prstGeom prst="line">
                <a:avLst/>
              </a:prstGeom>
              <a:ln w="38100" cap="flat" cmpd="sng">
                <a:solidFill>
                  <a:schemeClr val="accent5">
                    <a:lumMod val="10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3" name="文本框 178189"/>
              <p:cNvSpPr txBox="1">
                <a:spLocks noChangeArrowheads="1"/>
              </p:cNvSpPr>
              <p:nvPr/>
            </p:nvSpPr>
            <p:spPr bwMode="auto">
              <a:xfrm>
                <a:off x="1292" y="667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4" name="文本框 178190"/>
              <p:cNvSpPr txBox="1">
                <a:spLocks noChangeArrowheads="1"/>
              </p:cNvSpPr>
              <p:nvPr/>
            </p:nvSpPr>
            <p:spPr bwMode="auto">
              <a:xfrm>
                <a:off x="3923" y="667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  <p:grpSp>
          <p:nvGrpSpPr>
            <p:cNvPr id="12305" name="组合 178191"/>
            <p:cNvGrpSpPr/>
            <p:nvPr/>
          </p:nvGrpSpPr>
          <p:grpSpPr bwMode="auto">
            <a:xfrm>
              <a:off x="1837" y="73"/>
              <a:ext cx="1678" cy="3009"/>
              <a:chOff x="1837" y="73"/>
              <a:chExt cx="1678" cy="3009"/>
            </a:xfrm>
          </p:grpSpPr>
          <p:sp>
            <p:nvSpPr>
              <p:cNvPr id="178193" name="直接连接符 178192"/>
              <p:cNvSpPr/>
              <p:nvPr/>
            </p:nvSpPr>
            <p:spPr>
              <a:xfrm rot="3592991">
                <a:off x="1326" y="1570"/>
                <a:ext cx="2720" cy="0"/>
              </a:xfrm>
              <a:prstGeom prst="line">
                <a:avLst/>
              </a:prstGeom>
              <a:ln w="38100" cap="flat" cmpd="sng">
                <a:solidFill>
                  <a:schemeClr val="accent4">
                    <a:lumMod val="10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7" name="文本框 178193"/>
              <p:cNvSpPr txBox="1">
                <a:spLocks noChangeArrowheads="1"/>
              </p:cNvSpPr>
              <p:nvPr/>
            </p:nvSpPr>
            <p:spPr bwMode="auto">
              <a:xfrm>
                <a:off x="1837" y="73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12308" name="文本框 178194"/>
              <p:cNvSpPr txBox="1">
                <a:spLocks noChangeArrowheads="1"/>
              </p:cNvSpPr>
              <p:nvPr/>
            </p:nvSpPr>
            <p:spPr bwMode="auto">
              <a:xfrm>
                <a:off x="3243" y="2678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zh-CN" altLang="en-US" sz="3600"/>
              </a:p>
            </p:txBody>
          </p:sp>
        </p:grpSp>
      </p:grpSp>
      <p:grpSp>
        <p:nvGrpSpPr>
          <p:cNvPr id="9" name="组合 178207"/>
          <p:cNvGrpSpPr/>
          <p:nvPr/>
        </p:nvGrpSpPr>
        <p:grpSpPr bwMode="auto">
          <a:xfrm rot="3568656" flipH="1">
            <a:off x="6961188" y="2090738"/>
            <a:ext cx="1438275" cy="3311525"/>
            <a:chOff x="1863" y="1480"/>
            <a:chExt cx="907" cy="1564"/>
          </a:xfrm>
        </p:grpSpPr>
        <p:sp>
          <p:nvSpPr>
            <p:cNvPr id="12310" name="直角三角形 178208" descr="栎木"/>
            <p:cNvSpPr>
              <a:spLocks noChangeArrowheads="1"/>
            </p:cNvSpPr>
            <p:nvPr/>
          </p:nvSpPr>
          <p:spPr bwMode="auto">
            <a:xfrm>
              <a:off x="1863" y="1480"/>
              <a:ext cx="907" cy="1564"/>
            </a:xfrm>
            <a:prstGeom prst="rtTriangl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2311" name="椭圆 178209"/>
            <p:cNvSpPr>
              <a:spLocks noChangeArrowheads="1"/>
            </p:cNvSpPr>
            <p:nvPr/>
          </p:nvSpPr>
          <p:spPr bwMode="auto">
            <a:xfrm>
              <a:off x="1996" y="2432"/>
              <a:ext cx="340" cy="3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  <p:sp>
        <p:nvSpPr>
          <p:cNvPr id="12312" name="矩形 178216"/>
          <p:cNvSpPr>
            <a:spLocks noChangeArrowheads="1"/>
          </p:cNvSpPr>
          <p:nvPr/>
        </p:nvSpPr>
        <p:spPr bwMode="auto">
          <a:xfrm>
            <a:off x="1500188" y="1522413"/>
            <a:ext cx="104171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spcAft>
                <a:spcPct val="5000"/>
              </a:spcAft>
            </a:pPr>
            <a:r>
              <a:rPr lang="zh-CN" altLang="en-US" sz="280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宋体" panose="02010600030101010101" pitchFamily="2" charset="-122"/>
              </a:rPr>
              <a:t>探究</a:t>
            </a:r>
            <a:r>
              <a:rPr lang="en-US" altLang="zh-CN" sz="280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宋体" panose="02010600030101010101" pitchFamily="2" charset="-122"/>
              </a:rPr>
              <a:t>:</a:t>
            </a:r>
            <a:r>
              <a:rPr lang="zh-CN" altLang="en-US" sz="2800">
                <a:latin typeface="华文中宋" panose="02010600040101010101" pitchFamily="2" charset="-122"/>
                <a:ea typeface="华文中宋" panose="02010600040101010101" pitchFamily="2" charset="-122"/>
                <a:sym typeface="宋体" panose="02010600030101010101" pitchFamily="2" charset="-122"/>
              </a:rPr>
              <a:t>两直线平行</a:t>
            </a:r>
            <a:r>
              <a:rPr lang="en-US" altLang="zh-CN" sz="2800">
                <a:latin typeface="华文中宋" panose="02010600040101010101" pitchFamily="2" charset="-122"/>
                <a:ea typeface="华文中宋" panose="02010600040101010101" pitchFamily="2" charset="-122"/>
                <a:sym typeface="宋体" panose="02010600030101010101" pitchFamily="2" charset="-122"/>
              </a:rPr>
              <a:t>,</a:t>
            </a:r>
            <a:r>
              <a:rPr lang="zh-CN" altLang="en-US" sz="2800">
                <a:latin typeface="华文中宋" panose="02010600040101010101" pitchFamily="2" charset="-122"/>
                <a:ea typeface="华文中宋" panose="02010600040101010101" pitchFamily="2" charset="-122"/>
                <a:sym typeface="宋体" panose="02010600030101010101" pitchFamily="2" charset="-122"/>
              </a:rPr>
              <a:t>同位角有什么关系</a:t>
            </a:r>
            <a:r>
              <a:rPr lang="en-US" altLang="zh-CN" sz="2800">
                <a:latin typeface="华文中宋" panose="02010600040101010101" pitchFamily="2" charset="-122"/>
                <a:ea typeface="华文中宋" panose="02010600040101010101" pitchFamily="2" charset="-122"/>
                <a:sym typeface="宋体" panose="02010600030101010101" pitchFamily="2" charset="-122"/>
              </a:rPr>
              <a:t>?</a:t>
            </a:r>
            <a:endParaRPr lang="zh-CN" altLang="en-US" sz="2800">
              <a:solidFill>
                <a:srgbClr val="000000"/>
              </a:solidFill>
            </a:endParaRPr>
          </a:p>
        </p:txBody>
      </p:sp>
      <p:grpSp>
        <p:nvGrpSpPr>
          <p:cNvPr id="10" name="组合 178195"/>
          <p:cNvGrpSpPr/>
          <p:nvPr/>
        </p:nvGrpSpPr>
        <p:grpSpPr bwMode="auto">
          <a:xfrm>
            <a:off x="6019800" y="3581400"/>
            <a:ext cx="2084388" cy="2555875"/>
            <a:chOff x="2459" y="902"/>
            <a:chExt cx="985" cy="1610"/>
          </a:xfrm>
        </p:grpSpPr>
        <p:grpSp>
          <p:nvGrpSpPr>
            <p:cNvPr id="12314" name="组合 178196"/>
            <p:cNvGrpSpPr/>
            <p:nvPr/>
          </p:nvGrpSpPr>
          <p:grpSpPr bwMode="auto">
            <a:xfrm>
              <a:off x="2459" y="902"/>
              <a:ext cx="336" cy="404"/>
              <a:chOff x="2459" y="902"/>
              <a:chExt cx="336" cy="404"/>
            </a:xfrm>
          </p:grpSpPr>
          <p:sp>
            <p:nvSpPr>
              <p:cNvPr id="12315" name="任意多边形 178197"/>
              <p:cNvSpPr>
                <a:spLocks noChangeArrowheads="1"/>
              </p:cNvSpPr>
              <p:nvPr/>
            </p:nvSpPr>
            <p:spPr bwMode="auto">
              <a:xfrm>
                <a:off x="2459" y="1013"/>
                <a:ext cx="106" cy="181"/>
              </a:xfrm>
              <a:custGeom>
                <a:avLst/>
                <a:gdLst>
                  <a:gd name="T0" fmla="*/ 91 w 106"/>
                  <a:gd name="T1" fmla="*/ 0 h 181"/>
                  <a:gd name="T2" fmla="*/ 91 w 106"/>
                  <a:gd name="T3" fmla="*/ 136 h 181"/>
                  <a:gd name="T4" fmla="*/ 0 w 106"/>
                  <a:gd name="T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181">
                    <a:moveTo>
                      <a:pt x="91" y="0"/>
                    </a:moveTo>
                    <a:cubicBezTo>
                      <a:pt x="98" y="53"/>
                      <a:pt x="106" y="106"/>
                      <a:pt x="91" y="136"/>
                    </a:cubicBezTo>
                    <a:cubicBezTo>
                      <a:pt x="76" y="166"/>
                      <a:pt x="38" y="173"/>
                      <a:pt x="0" y="181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6" name="文本框 178198"/>
              <p:cNvSpPr txBox="1">
                <a:spLocks noChangeArrowheads="1"/>
              </p:cNvSpPr>
              <p:nvPr/>
            </p:nvSpPr>
            <p:spPr bwMode="auto">
              <a:xfrm>
                <a:off x="2523" y="902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12317" name="组合 178199"/>
            <p:cNvGrpSpPr/>
            <p:nvPr/>
          </p:nvGrpSpPr>
          <p:grpSpPr bwMode="auto">
            <a:xfrm>
              <a:off x="3120" y="2108"/>
              <a:ext cx="324" cy="404"/>
              <a:chOff x="3120" y="2108"/>
              <a:chExt cx="324" cy="404"/>
            </a:xfrm>
          </p:grpSpPr>
          <p:sp>
            <p:nvSpPr>
              <p:cNvPr id="12318" name="任意多边形 178200"/>
              <p:cNvSpPr>
                <a:spLocks noChangeArrowheads="1"/>
              </p:cNvSpPr>
              <p:nvPr/>
            </p:nvSpPr>
            <p:spPr bwMode="auto">
              <a:xfrm>
                <a:off x="3120" y="2147"/>
                <a:ext cx="106" cy="181"/>
              </a:xfrm>
              <a:custGeom>
                <a:avLst/>
                <a:gdLst>
                  <a:gd name="T0" fmla="*/ 91 w 106"/>
                  <a:gd name="T1" fmla="*/ 0 h 181"/>
                  <a:gd name="T2" fmla="*/ 91 w 106"/>
                  <a:gd name="T3" fmla="*/ 136 h 181"/>
                  <a:gd name="T4" fmla="*/ 0 w 106"/>
                  <a:gd name="T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6" h="181">
                    <a:moveTo>
                      <a:pt x="91" y="0"/>
                    </a:moveTo>
                    <a:cubicBezTo>
                      <a:pt x="98" y="53"/>
                      <a:pt x="106" y="106"/>
                      <a:pt x="91" y="136"/>
                    </a:cubicBezTo>
                    <a:cubicBezTo>
                      <a:pt x="76" y="166"/>
                      <a:pt x="38" y="173"/>
                      <a:pt x="0" y="181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9" name="文本框 178201"/>
              <p:cNvSpPr txBox="1">
                <a:spLocks noChangeArrowheads="1"/>
              </p:cNvSpPr>
              <p:nvPr/>
            </p:nvSpPr>
            <p:spPr bwMode="auto">
              <a:xfrm>
                <a:off x="3172" y="2108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2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2320" name="Group 9"/>
          <p:cNvGrpSpPr/>
          <p:nvPr/>
        </p:nvGrpSpPr>
        <p:grpSpPr bwMode="auto">
          <a:xfrm>
            <a:off x="366713" y="-177800"/>
            <a:ext cx="9767887" cy="1155700"/>
            <a:chOff x="0" y="-252"/>
            <a:chExt cx="4957" cy="1447"/>
          </a:xfrm>
        </p:grpSpPr>
        <p:sp>
          <p:nvSpPr>
            <p:cNvPr id="11293" name="未知"/>
            <p:cNvSpPr/>
            <p:nvPr/>
          </p:nvSpPr>
          <p:spPr bwMode="auto">
            <a:xfrm>
              <a:off x="0" y="529"/>
              <a:ext cx="2208" cy="463"/>
            </a:xfrm>
            <a:custGeom>
              <a:avLst/>
              <a:gdLst>
                <a:gd name="T0" fmla="*/ 432 w 2208"/>
                <a:gd name="T1" fmla="*/ 384 h 384"/>
                <a:gd name="T2" fmla="*/ 2208 w 2208"/>
                <a:gd name="T3" fmla="*/ 384 h 384"/>
                <a:gd name="T4" fmla="*/ 1776 w 2208"/>
                <a:gd name="T5" fmla="*/ 0 h 384"/>
                <a:gd name="T6" fmla="*/ 0 w 2208"/>
                <a:gd name="T7" fmla="*/ 0 h 384"/>
                <a:gd name="T8" fmla="*/ 432 w 2208"/>
                <a:gd name="T9" fmla="*/ 384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8"/>
                <a:gd name="T16" fmla="*/ 0 h 384"/>
                <a:gd name="T17" fmla="*/ 2208 w 2208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8" h="384">
                  <a:moveTo>
                    <a:pt x="432" y="384"/>
                  </a:moveTo>
                  <a:lnTo>
                    <a:pt x="2208" y="384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432" y="3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 w="19050">
              <a:solidFill>
                <a:schemeClr val="accent1"/>
              </a:solidFill>
              <a:round/>
            </a:ln>
            <a:effectLst>
              <a:outerShdw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buFontTx/>
                <a:buNone/>
                <a:defRPr/>
              </a:pPr>
              <a:endParaRPr lang="zh-CN" altLang="en-US" u="sng"/>
            </a:p>
          </p:txBody>
        </p:sp>
        <p:grpSp>
          <p:nvGrpSpPr>
            <p:cNvPr id="12322" name="Group 11"/>
            <p:cNvGrpSpPr/>
            <p:nvPr/>
          </p:nvGrpSpPr>
          <p:grpSpPr bwMode="auto">
            <a:xfrm>
              <a:off x="0" y="-252"/>
              <a:ext cx="4957" cy="1447"/>
              <a:chOff x="0" y="-252"/>
              <a:chExt cx="4957" cy="1447"/>
            </a:xfrm>
          </p:grpSpPr>
          <p:sp>
            <p:nvSpPr>
              <p:cNvPr id="12323" name="未知"/>
              <p:cNvSpPr>
                <a:spLocks noChangeArrowheads="1"/>
              </p:cNvSpPr>
              <p:nvPr/>
            </p:nvSpPr>
            <p:spPr bwMode="auto">
              <a:xfrm rot="158589">
                <a:off x="96" y="97"/>
                <a:ext cx="576" cy="720"/>
              </a:xfrm>
              <a:custGeom>
                <a:avLst/>
                <a:gdLst>
                  <a:gd name="T0" fmla="*/ 48 w 576"/>
                  <a:gd name="T1" fmla="*/ 768 h 816"/>
                  <a:gd name="T2" fmla="*/ 192 w 576"/>
                  <a:gd name="T3" fmla="*/ 816 h 816"/>
                  <a:gd name="T4" fmla="*/ 576 w 576"/>
                  <a:gd name="T5" fmla="*/ 96 h 816"/>
                  <a:gd name="T6" fmla="*/ 384 w 576"/>
                  <a:gd name="T7" fmla="*/ 0 h 816"/>
                  <a:gd name="T8" fmla="*/ 0 w 576"/>
                  <a:gd name="T9" fmla="*/ 72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816">
                    <a:moveTo>
                      <a:pt x="48" y="768"/>
                    </a:moveTo>
                    <a:lnTo>
                      <a:pt x="192" y="816"/>
                    </a:lnTo>
                    <a:lnTo>
                      <a:pt x="576" y="96"/>
                    </a:lnTo>
                    <a:lnTo>
                      <a:pt x="384" y="0"/>
                    </a:lnTo>
                    <a:lnTo>
                      <a:pt x="0" y="720"/>
                    </a:lnTo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100000">
                    <a:schemeClr val="accent2"/>
                  </a:gs>
                </a:gsLst>
                <a:lin ang="18900000" scaled="1"/>
              </a:gradFill>
              <a:ln w="38100">
                <a:solidFill>
                  <a:schemeClr val="accent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9" name="未知"/>
              <p:cNvSpPr/>
              <p:nvPr/>
            </p:nvSpPr>
            <p:spPr bwMode="auto">
              <a:xfrm>
                <a:off x="288" y="146"/>
                <a:ext cx="576" cy="463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96" y="624"/>
                  </a:cxn>
                  <a:cxn ang="0">
                    <a:pos x="432" y="0"/>
                  </a:cxn>
                  <a:cxn ang="0">
                    <a:pos x="288" y="48"/>
                  </a:cxn>
                  <a:cxn ang="0">
                    <a:pos x="0" y="624"/>
                  </a:cxn>
                </a:cxnLst>
                <a:rect l="0" t="0" r="r" b="b"/>
                <a:pathLst>
                  <a:path w="432" h="624">
                    <a:moveTo>
                      <a:pt x="0" y="624"/>
                    </a:moveTo>
                    <a:lnTo>
                      <a:pt x="96" y="624"/>
                    </a:lnTo>
                    <a:lnTo>
                      <a:pt x="432" y="0"/>
                    </a:lnTo>
                    <a:lnTo>
                      <a:pt x="288" y="48"/>
                    </a:lnTo>
                    <a:lnTo>
                      <a:pt x="0" y="6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rgbClr val="CC3300"/>
                  </a:gs>
                  <a:gs pos="100000">
                    <a:schemeClr val="accent2"/>
                  </a:gs>
                </a:gsLst>
                <a:lin ang="2700000" scaled="1"/>
              </a:gradFill>
              <a:ln w="38100" cap="flat" cmpd="sng">
                <a:solidFill>
                  <a:srgbClr val="CC3300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buFontTx/>
                  <a:buNone/>
                  <a:defRPr/>
                </a:pPr>
                <a:endParaRPr lang="zh-CN" altLang="en-US" u="sng"/>
              </a:p>
            </p:txBody>
          </p:sp>
          <p:sp>
            <p:nvSpPr>
              <p:cNvPr id="14350" name="未知"/>
              <p:cNvSpPr/>
              <p:nvPr/>
            </p:nvSpPr>
            <p:spPr bwMode="auto">
              <a:xfrm rot="961415">
                <a:off x="96" y="153"/>
                <a:ext cx="289" cy="463"/>
              </a:xfrm>
              <a:custGeom>
                <a:avLst/>
                <a:gdLst/>
                <a:ahLst/>
                <a:cxnLst>
                  <a:cxn ang="0">
                    <a:pos x="480" y="96"/>
                  </a:cxn>
                  <a:cxn ang="0">
                    <a:pos x="192" y="672"/>
                  </a:cxn>
                  <a:cxn ang="0">
                    <a:pos x="144" y="720"/>
                  </a:cxn>
                  <a:cxn ang="0">
                    <a:pos x="0" y="624"/>
                  </a:cxn>
                  <a:cxn ang="0">
                    <a:pos x="144" y="336"/>
                  </a:cxn>
                  <a:cxn ang="0">
                    <a:pos x="336" y="0"/>
                  </a:cxn>
                  <a:cxn ang="0">
                    <a:pos x="480" y="96"/>
                  </a:cxn>
                </a:cxnLst>
                <a:rect l="0" t="0" r="r" b="b"/>
                <a:pathLst>
                  <a:path w="480" h="720">
                    <a:moveTo>
                      <a:pt x="480" y="96"/>
                    </a:moveTo>
                    <a:lnTo>
                      <a:pt x="192" y="672"/>
                    </a:lnTo>
                    <a:lnTo>
                      <a:pt x="144" y="720"/>
                    </a:lnTo>
                    <a:lnTo>
                      <a:pt x="0" y="624"/>
                    </a:lnTo>
                    <a:lnTo>
                      <a:pt x="144" y="336"/>
                    </a:lnTo>
                    <a:lnTo>
                      <a:pt x="336" y="0"/>
                    </a:lnTo>
                    <a:lnTo>
                      <a:pt x="480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CC66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rgbClr val="FFCC66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buFontTx/>
                  <a:buNone/>
                  <a:defRPr/>
                </a:pPr>
                <a:endParaRPr lang="zh-CN" altLang="en-US" u="sng"/>
              </a:p>
            </p:txBody>
          </p:sp>
          <p:sp>
            <p:nvSpPr>
              <p:cNvPr id="12326" name="未知"/>
              <p:cNvSpPr>
                <a:spLocks noChangeArrowheads="1"/>
              </p:cNvSpPr>
              <p:nvPr/>
            </p:nvSpPr>
            <p:spPr bwMode="auto">
              <a:xfrm>
                <a:off x="384" y="1"/>
                <a:ext cx="480" cy="192"/>
              </a:xfrm>
              <a:custGeom>
                <a:avLst/>
                <a:gdLst>
                  <a:gd name="T0" fmla="*/ 192 w 336"/>
                  <a:gd name="T1" fmla="*/ 240 h 240"/>
                  <a:gd name="T2" fmla="*/ 48 w 336"/>
                  <a:gd name="T3" fmla="*/ 144 h 240"/>
                  <a:gd name="T4" fmla="*/ 0 w 336"/>
                  <a:gd name="T5" fmla="*/ 48 h 240"/>
                  <a:gd name="T6" fmla="*/ 144 w 336"/>
                  <a:gd name="T7" fmla="*/ 0 h 240"/>
                  <a:gd name="T8" fmla="*/ 288 w 336"/>
                  <a:gd name="T9" fmla="*/ 48 h 240"/>
                  <a:gd name="T10" fmla="*/ 336 w 336"/>
                  <a:gd name="T11" fmla="*/ 192 h 240"/>
                  <a:gd name="T12" fmla="*/ 192 w 336"/>
                  <a:gd name="T1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240">
                    <a:moveTo>
                      <a:pt x="192" y="240"/>
                    </a:moveTo>
                    <a:lnTo>
                      <a:pt x="48" y="144"/>
                    </a:lnTo>
                    <a:lnTo>
                      <a:pt x="0" y="48"/>
                    </a:lnTo>
                    <a:lnTo>
                      <a:pt x="144" y="0"/>
                    </a:lnTo>
                    <a:lnTo>
                      <a:pt x="288" y="48"/>
                    </a:lnTo>
                    <a:lnTo>
                      <a:pt x="336" y="192"/>
                    </a:lnTo>
                    <a:lnTo>
                      <a:pt x="19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50000">
                    <a:srgbClr val="FF9933"/>
                  </a:gs>
                  <a:gs pos="100000">
                    <a:srgbClr val="FFCC66"/>
                  </a:gs>
                </a:gsLst>
                <a:lin ang="18900000" scaled="1"/>
              </a:gradFill>
              <a:ln w="19050">
                <a:solidFill>
                  <a:schemeClr val="accent2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2" name="未知"/>
              <p:cNvSpPr/>
              <p:nvPr/>
            </p:nvSpPr>
            <p:spPr bwMode="auto">
              <a:xfrm>
                <a:off x="48" y="577"/>
                <a:ext cx="379" cy="463"/>
              </a:xfrm>
              <a:custGeom>
                <a:avLst/>
                <a:gdLst/>
                <a:ahLst/>
                <a:cxnLst>
                  <a:cxn ang="0">
                    <a:pos x="192" y="192"/>
                  </a:cxn>
                  <a:cxn ang="0">
                    <a:pos x="96" y="144"/>
                  </a:cxn>
                  <a:cxn ang="0">
                    <a:pos x="48" y="96"/>
                  </a:cxn>
                  <a:cxn ang="0">
                    <a:pos x="0" y="0"/>
                  </a:cxn>
                  <a:cxn ang="0">
                    <a:pos x="0" y="384"/>
                  </a:cxn>
                  <a:cxn ang="0">
                    <a:pos x="384" y="192"/>
                  </a:cxn>
                  <a:cxn ang="0">
                    <a:pos x="192" y="192"/>
                  </a:cxn>
                </a:cxnLst>
                <a:rect l="0" t="0" r="r" b="b"/>
                <a:pathLst>
                  <a:path w="384" h="384">
                    <a:moveTo>
                      <a:pt x="192" y="192"/>
                    </a:moveTo>
                    <a:lnTo>
                      <a:pt x="96" y="144"/>
                    </a:lnTo>
                    <a:lnTo>
                      <a:pt x="48" y="9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384" y="192"/>
                    </a:lnTo>
                    <a:lnTo>
                      <a:pt x="192" y="19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chemeClr val="accent2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buFontTx/>
                  <a:buNone/>
                  <a:defRPr/>
                </a:pPr>
                <a:endParaRPr lang="zh-CN" altLang="en-US" u="sng"/>
              </a:p>
            </p:txBody>
          </p:sp>
          <p:sp>
            <p:nvSpPr>
              <p:cNvPr id="14353" name="未知"/>
              <p:cNvSpPr/>
              <p:nvPr/>
            </p:nvSpPr>
            <p:spPr bwMode="auto">
              <a:xfrm rot="1629174">
                <a:off x="0" y="732"/>
                <a:ext cx="147" cy="4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48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rou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buFontTx/>
                  <a:buNone/>
                  <a:defRPr/>
                </a:pPr>
                <a:endParaRPr lang="zh-CN" altLang="en-US" u="sng"/>
              </a:p>
            </p:txBody>
          </p:sp>
          <p:sp>
            <p:nvSpPr>
              <p:cNvPr id="12329" name="Oval 18"/>
              <p:cNvSpPr>
                <a:spLocks noChangeArrowheads="1"/>
              </p:cNvSpPr>
              <p:nvPr/>
            </p:nvSpPr>
            <p:spPr bwMode="auto">
              <a:xfrm>
                <a:off x="576" y="-252"/>
                <a:ext cx="144" cy="651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4355" name="Text Box 19"/>
              <p:cNvSpPr txBox="1">
                <a:spLocks noChangeArrowheads="1"/>
              </p:cNvSpPr>
              <p:nvPr/>
            </p:nvSpPr>
            <p:spPr bwMode="auto">
              <a:xfrm>
                <a:off x="816" y="48"/>
                <a:ext cx="4141" cy="7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buFontTx/>
                  <a:buNone/>
                  <a:defRPr/>
                </a:pPr>
                <a:r>
                  <a:rPr lang="zh-CN" sz="32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活动</a:t>
                </a:r>
                <a:r>
                  <a:rPr lang="en-US" altLang="zh-CN" sz="32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r>
                  <a:rPr lang="zh-CN" sz="32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： 探究平行线的性质</a:t>
                </a:r>
              </a:p>
            </p:txBody>
          </p:sp>
        </p:grpSp>
      </p:grpSp>
      <p:sp>
        <p:nvSpPr>
          <p:cNvPr id="18476" name="WordArt 23"/>
          <p:cNvSpPr>
            <a:spLocks noChangeArrowheads="1" noChangeShapeType="1" noTextEdit="1"/>
          </p:cNvSpPr>
          <p:nvPr/>
        </p:nvSpPr>
        <p:spPr bwMode="auto">
          <a:xfrm>
            <a:off x="457200" y="3124200"/>
            <a:ext cx="1701800" cy="585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u="sng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度量法</a:t>
            </a:r>
          </a:p>
        </p:txBody>
      </p:sp>
      <p:sp>
        <p:nvSpPr>
          <p:cNvPr id="46" name="WordArt 23"/>
          <p:cNvSpPr>
            <a:spLocks noChangeArrowheads="1" noChangeShapeType="1" noTextEdit="1"/>
          </p:cNvSpPr>
          <p:nvPr/>
        </p:nvSpPr>
        <p:spPr bwMode="auto">
          <a:xfrm>
            <a:off x="533400" y="4114800"/>
            <a:ext cx="1701800" cy="585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u="sng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叠合法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-0.11337 -0.2622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0" y="-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93 0.26574 L 8.33333E-7 7.40741E-7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0" y="-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6" grpId="0" animBg="1"/>
      <p:bldP spid="4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新建 Microsoft PowerPoint 演示文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建 Microsoft PowerPoint 演示文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新建 Microsoft PowerPoint 演示文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建 Microsoft PowerPoint 演示文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建 Microsoft PowerPoint 演示文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建 Microsoft PowerPoint 演示文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建 Microsoft PowerPoint 演示文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建 Microsoft PowerPoint 演示文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建 Microsoft PowerPoint 演示文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建 Microsoft PowerPoint 演示文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建 Microsoft PowerPoint 演示文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建 Microsoft PowerPoint 演示文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建 Microsoft PowerPoint 演示文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建 Microsoft PowerPoint 演示文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1492</Words>
  <Application>Microsoft Office PowerPoint</Application>
  <PresentationFormat>宽屏</PresentationFormat>
  <Paragraphs>279</Paragraphs>
  <Slides>25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49" baseType="lpstr">
      <vt:lpstr>方正舒体</vt:lpstr>
      <vt:lpstr>方正姚体</vt:lpstr>
      <vt:lpstr>黑体</vt:lpstr>
      <vt:lpstr>华文行楷</vt:lpstr>
      <vt:lpstr>华文楷体</vt:lpstr>
      <vt:lpstr>华文隶书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Candara</vt:lpstr>
      <vt:lpstr>Comic Sans MS</vt:lpstr>
      <vt:lpstr>Symbol</vt:lpstr>
      <vt:lpstr>Tahoma</vt:lpstr>
      <vt:lpstr>Times New Roman</vt:lpstr>
      <vt:lpstr>Verdana</vt:lpstr>
      <vt:lpstr>WWW.2PPT.COM
</vt:lpstr>
      <vt:lpstr>Equation.DSMT4</vt:lpstr>
      <vt:lpstr>Equation.3</vt:lpstr>
      <vt:lpstr>Flash.Movie</vt:lpstr>
      <vt:lpstr>青岛版七年级数学下册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例1：如图：直线a ∥ b,c ∥ d, ∠1=106°,          求∠2 、 ∠3 、∠4的度数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2017-12-20T08:26:00Z</dcterms:created>
  <dcterms:modified xsi:type="dcterms:W3CDTF">2023-01-17T00:27:51Z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7A43FF1CD2414279AA2A0E3F3A1B2E73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