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9" r:id="rId2"/>
    <p:sldId id="260" r:id="rId3"/>
    <p:sldId id="277" r:id="rId4"/>
    <p:sldId id="262" r:id="rId5"/>
    <p:sldId id="264" r:id="rId6"/>
    <p:sldId id="304" r:id="rId7"/>
    <p:sldId id="278" r:id="rId8"/>
    <p:sldId id="325" r:id="rId9"/>
    <p:sldId id="324" r:id="rId10"/>
    <p:sldId id="306" r:id="rId11"/>
    <p:sldId id="265" r:id="rId12"/>
    <p:sldId id="308" r:id="rId13"/>
    <p:sldId id="270" r:id="rId14"/>
    <p:sldId id="323" r:id="rId15"/>
    <p:sldId id="273" r:id="rId16"/>
    <p:sldId id="321" r:id="rId17"/>
    <p:sldId id="326" r:id="rId18"/>
    <p:sldId id="271" r:id="rId19"/>
    <p:sldId id="275" r:id="rId20"/>
    <p:sldId id="327" r:id="rId21"/>
    <p:sldId id="276" r:id="rId22"/>
    <p:sldId id="328" r:id="rId23"/>
    <p:sldId id="298" r:id="rId24"/>
    <p:sldId id="329" r:id="rId25"/>
    <p:sldId id="299" r:id="rId2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3333FF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E9C51-4B4D-4CB5-8EBD-6818D7ACF3D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DBF11-2AE7-466C-BC3A-DA724866937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451388"/>
            <a:ext cx="9144000" cy="90691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000" b="1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40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文本框 5"/>
          <p:cNvSpPr txBox="1"/>
          <p:nvPr/>
        </p:nvSpPr>
        <p:spPr>
          <a:xfrm>
            <a:off x="712671" y="192924"/>
            <a:ext cx="4585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latin typeface="微软雅黑" panose="020B0503020204020204" charset="-122"/>
                <a:ea typeface="微软雅黑" panose="020B0503020204020204" charset="-122"/>
              </a:rPr>
              <a:t>Unit 7    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</a:rPr>
              <a:t>Work  for  Peace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24754" y="525025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3669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29"/>
            <a:ext cx="8327572" cy="65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  </a:t>
            </a:r>
            <a:r>
              <a:rPr lang="en-US" altLang="zh-CN" sz="2800" b="1" dirty="0" smtClean="0"/>
              <a:t>satisfy v. </a:t>
            </a:r>
            <a:r>
              <a:rPr lang="zh-CN" altLang="en-US" sz="2800" b="1" dirty="0" smtClean="0"/>
              <a:t>使满意；使满足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5843" y="3243405"/>
            <a:ext cx="83312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Just imagine how difficult it is to satisfy  all 193 members!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想象一下，让所有的</a:t>
            </a:r>
            <a:r>
              <a:rPr lang="en-US" altLang="zh-CN" sz="2400" b="1" dirty="0" smtClean="0"/>
              <a:t>193</a:t>
            </a:r>
            <a:r>
              <a:rPr lang="zh-CN" altLang="en-US" sz="2400" b="1" dirty="0" smtClean="0"/>
              <a:t>个成员国都满意是多么困难！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Riches don't always satisfy.</a:t>
            </a:r>
            <a:r>
              <a:rPr lang="zh-CN" altLang="en-US" sz="2400" b="1" dirty="0" smtClean="0"/>
              <a:t>财富并不总是使人满足。</a:t>
            </a:r>
            <a:endParaRPr lang="zh-CN" altLang="zh-CN" sz="2400" b="1" dirty="0"/>
          </a:p>
        </p:txBody>
      </p:sp>
      <p:sp>
        <p:nvSpPr>
          <p:cNvPr id="13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36669" y="1186900"/>
            <a:ext cx="833323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satisfy </a:t>
            </a:r>
            <a:r>
              <a:rPr lang="zh-CN" altLang="en-US" sz="2400" b="1" dirty="0" smtClean="0"/>
              <a:t>意为</a:t>
            </a:r>
            <a:r>
              <a:rPr lang="en-US" altLang="zh-CN" sz="2400" b="1" dirty="0" smtClean="0"/>
              <a:t>“________________”</a:t>
            </a:r>
            <a:r>
              <a:rPr lang="zh-CN" altLang="en-US" sz="2400" b="1" dirty="0" smtClean="0"/>
              <a:t>，其过去式和过去分词均为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； 其形容词形式是</a:t>
            </a:r>
            <a:r>
              <a:rPr lang="en-US" altLang="zh-CN" sz="2400" b="1" dirty="0" smtClean="0"/>
              <a:t>satisfied, </a:t>
            </a:r>
            <a:r>
              <a:rPr lang="zh-CN" altLang="en-US" sz="2400" b="1" dirty="0" smtClean="0"/>
              <a:t>意为</a:t>
            </a:r>
            <a:r>
              <a:rPr lang="en-US" altLang="zh-CN" sz="2400" b="1" dirty="0" smtClean="0"/>
              <a:t>“______________”</a:t>
            </a:r>
            <a:r>
              <a:rPr lang="zh-CN" altLang="en-US" sz="2400" b="1" dirty="0" smtClean="0"/>
              <a:t>；常用短语为</a:t>
            </a:r>
            <a:r>
              <a:rPr lang="en-US" altLang="zh-CN" sz="2400" b="1" dirty="0" smtClean="0"/>
              <a:t>be satisfied with…</a:t>
            </a:r>
            <a:r>
              <a:rPr lang="zh-CN" altLang="en-US" sz="2400" b="1" dirty="0" smtClean="0"/>
              <a:t>，意为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对</a:t>
            </a: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满意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65992" y="3827447"/>
            <a:ext cx="8678007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串记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satisfy(v.</a:t>
            </a:r>
            <a:r>
              <a:rPr lang="zh-CN" altLang="en-US" sz="2400" b="1" dirty="0" smtClean="0"/>
              <a:t>使满意；使满足</a:t>
            </a:r>
            <a:r>
              <a:rPr lang="en-US" altLang="zh-CN" sz="2400" b="1" dirty="0" smtClean="0"/>
              <a:t>)→satisfying(adj. </a:t>
            </a:r>
            <a:r>
              <a:rPr lang="zh-CN" altLang="en-US" sz="2400" b="1" dirty="0" smtClean="0"/>
              <a:t>令人满意的</a:t>
            </a:r>
            <a:r>
              <a:rPr lang="en-US" altLang="zh-CN" sz="2400" b="1" dirty="0" smtClean="0"/>
              <a:t>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→satisfied(adj.</a:t>
            </a:r>
            <a:r>
              <a:rPr lang="zh-CN" altLang="en-US" sz="2400" b="1" dirty="0" smtClean="0"/>
              <a:t>满意的；满足的</a:t>
            </a:r>
            <a:r>
              <a:rPr lang="en-US" altLang="zh-CN" sz="2400" b="1" dirty="0" smtClean="0"/>
              <a:t>)→satisfaction(n. </a:t>
            </a:r>
            <a:r>
              <a:rPr lang="zh-CN" altLang="en-US" sz="2400" b="1" dirty="0" smtClean="0"/>
              <a:t>满意；满足</a:t>
            </a:r>
            <a:r>
              <a:rPr lang="en-US" altLang="zh-CN" sz="2400" b="1" dirty="0" smtClean="0"/>
              <a:t>) </a:t>
            </a:r>
            <a:r>
              <a:rPr lang="zh-CN" altLang="en-US" sz="2400" b="1" dirty="0" smtClean="0"/>
              <a:t>；</a:t>
            </a:r>
            <a:endParaRPr lang="en-US" altLang="zh-CN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3166144" y="1204484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使满意；使满足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9897" y="2294756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满意的；满足的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71000" y="1805998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satisfied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253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9015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578" y="2484542"/>
            <a:ext cx="7899888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All the athletes __________________ (</a:t>
            </a:r>
            <a:r>
              <a:rPr lang="zh-CN" altLang="en-US" sz="2400" b="1" dirty="0" smtClean="0"/>
              <a:t>对</a:t>
            </a: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满意</a:t>
            </a:r>
            <a:r>
              <a:rPr lang="en-US" altLang="zh-CN" sz="2400" b="1" dirty="0" smtClean="0"/>
              <a:t>) with the nice service during the Beijing Olympics.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2888077" y="2466413"/>
            <a:ext cx="2118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were   satisfied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2984" y="118318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24467" y="102375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212" y="1732020"/>
            <a:ext cx="8360229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 In the early twentieth century, people suffered through many wars.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</a:t>
            </a:r>
            <a:r>
              <a:rPr lang="zh-CN" altLang="en-US" sz="2400" b="1" dirty="0" smtClean="0"/>
              <a:t>在二十世纪早期，人们遭受了许多战争之苦。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8117" y="3785147"/>
            <a:ext cx="8312834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1AF00"/>
                </a:solidFill>
              </a:rPr>
              <a:t> </a:t>
            </a:r>
            <a:r>
              <a:rPr lang="en-US" altLang="zh-CN" sz="2400" b="1" dirty="0" smtClean="0"/>
              <a:t>early twentieth century </a:t>
            </a:r>
            <a:r>
              <a:rPr lang="zh-CN" altLang="en-US" sz="2400" b="1" dirty="0" smtClean="0"/>
              <a:t>意为</a:t>
            </a:r>
            <a:r>
              <a:rPr lang="en-US" altLang="zh-CN" sz="2400" b="1" dirty="0" smtClean="0"/>
              <a:t>“______________”</a:t>
            </a:r>
            <a:r>
              <a:rPr lang="zh-CN" altLang="en-US" sz="2400" b="1" dirty="0" smtClean="0"/>
              <a:t>。在英语中，表示</a:t>
            </a:r>
            <a:r>
              <a:rPr lang="en-US" altLang="zh-CN" sz="2400" b="1" dirty="0" smtClean="0"/>
              <a:t>“……</a:t>
            </a:r>
            <a:r>
              <a:rPr lang="zh-CN" altLang="en-US" sz="2400" b="1" dirty="0" smtClean="0"/>
              <a:t>世纪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时，数词用序数词，且前面加定冠词</a:t>
            </a:r>
            <a:r>
              <a:rPr lang="en-US" altLang="zh-CN" sz="2400" b="1" dirty="0" smtClean="0"/>
              <a:t>the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9" name="矩形 8"/>
          <p:cNvSpPr/>
          <p:nvPr/>
        </p:nvSpPr>
        <p:spPr>
          <a:xfrm>
            <a:off x="5497044" y="3816771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二十世纪早期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714" y="2059354"/>
            <a:ext cx="7899888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Toni Morrison is considered as one of the best writers of the ________ (</a:t>
            </a:r>
            <a:r>
              <a:rPr lang="zh-CN" altLang="en-US" sz="2400" b="1" dirty="0" smtClean="0"/>
              <a:t>第二十</a:t>
            </a:r>
            <a:r>
              <a:rPr lang="en-US" altLang="en-US" sz="2400" b="1" dirty="0" smtClean="0"/>
              <a:t>) century.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1193653" y="2672008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twentieth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9816" y="1457719"/>
            <a:ext cx="8343900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 When World War Ⅱ was over, an organization called the United Nations (the UN) was formed to help countries talk about their problems instead of fighting.</a:t>
            </a:r>
            <a:r>
              <a:rPr lang="zh-CN" altLang="en-US" sz="2400" b="1" dirty="0" smtClean="0"/>
              <a:t>　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当第二次世界大战结束时，一个叫作联合国的组织成立了，旨在帮助国家就他们的问题进行谈话而不是发动战争。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2396" y="1538634"/>
            <a:ext cx="8506558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/>
              <a:t>instead of</a:t>
            </a:r>
            <a:r>
              <a:rPr lang="zh-CN" altLang="en-US" sz="2400" b="1" dirty="0" smtClean="0"/>
              <a:t>为介词短语，意为</a:t>
            </a:r>
            <a:r>
              <a:rPr lang="en-US" altLang="zh-CN" sz="2400" b="1" dirty="0" smtClean="0"/>
              <a:t>“________”</a:t>
            </a:r>
            <a:r>
              <a:rPr lang="zh-CN" altLang="en-US" sz="2400" b="1" dirty="0" smtClean="0"/>
              <a:t>，后面接名词、代词或动词的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形式作宾语。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He is only a teacher instead of an artist.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他只是一位教师而不是一位艺术家。</a:t>
            </a:r>
          </a:p>
        </p:txBody>
      </p:sp>
      <p:sp>
        <p:nvSpPr>
          <p:cNvPr id="5" name="矩形 4"/>
          <p:cNvSpPr/>
          <p:nvPr/>
        </p:nvSpPr>
        <p:spPr>
          <a:xfrm>
            <a:off x="2609851" y="2196089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­</a:t>
            </a:r>
            <a:r>
              <a:rPr lang="en-US" sz="2400" b="1" dirty="0" err="1" smtClean="0">
                <a:solidFill>
                  <a:srgbClr val="FF0000"/>
                </a:solidFill>
              </a:rPr>
              <a:t>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76881" y="1715785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代替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2396" y="1538634"/>
            <a:ext cx="8506558" cy="3346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/>
              <a:t>instead</a:t>
            </a:r>
            <a:r>
              <a:rPr lang="zh-CN" altLang="en-US" sz="2400" b="1" dirty="0" smtClean="0"/>
              <a:t>是副词，意为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代替；顶替；反而；却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，可放在句首或句末。放在句首时，需用逗号与后面的内容隔开。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He's too busy. Let me go instead.</a:t>
            </a:r>
            <a:r>
              <a:rPr lang="zh-CN" altLang="en-US" sz="2400" b="1" dirty="0" smtClean="0"/>
              <a:t>他太忙了，让我去吧。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The girl doesn't like dancing. Instead, she likes playing basketball.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那个女孩不喜欢跳舞。她反而喜欢打篮球。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872" y="1812711"/>
            <a:ext cx="8196629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He will go to the movies________ staying at home this Sunday.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rather than            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instead of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prefer to         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instead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190002" y="181271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1125" y="1250582"/>
            <a:ext cx="844219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/>
              <a:t>Just imagine how difficult it is to satisfy all 193 members!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</a:t>
            </a:r>
            <a:r>
              <a:rPr lang="zh-CN" altLang="en-US" sz="2400" b="1" dirty="0" smtClean="0"/>
              <a:t>想象一下，让所有的</a:t>
            </a:r>
            <a:r>
              <a:rPr lang="en-US" altLang="zh-CN" sz="2400" b="1" dirty="0" smtClean="0"/>
              <a:t>193</a:t>
            </a:r>
            <a:r>
              <a:rPr lang="zh-CN" altLang="en-US" sz="2400" b="1" dirty="0" smtClean="0"/>
              <a:t>个成员国都满意是多么困难！</a:t>
            </a:r>
            <a:endParaRPr lang="zh-CN" altLang="zh-C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1899" y="2750746"/>
            <a:ext cx="8421074" cy="2633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</a:rPr>
              <a:t>探究</a:t>
            </a:r>
            <a:r>
              <a:rPr lang="en-US" altLang="zh-CN" sz="2400" b="1" dirty="0" smtClean="0">
                <a:solidFill>
                  <a:srgbClr val="FFC000"/>
                </a:solidFill>
              </a:rPr>
              <a:t>] </a:t>
            </a:r>
            <a:r>
              <a:rPr lang="zh-CN" altLang="en-US" sz="2400" b="1" dirty="0" smtClean="0"/>
              <a:t>句中 </a:t>
            </a:r>
            <a:r>
              <a:rPr lang="en-US" altLang="zh-CN" sz="2400" b="1" dirty="0" smtClean="0"/>
              <a:t>“how difficult it is to satisfy all 193 members” </a:t>
            </a:r>
            <a:r>
              <a:rPr lang="zh-CN" altLang="en-US" sz="2400" b="1" dirty="0" smtClean="0"/>
              <a:t>既作</a:t>
            </a:r>
            <a:r>
              <a:rPr lang="en-US" altLang="zh-CN" sz="2400" b="1" dirty="0" smtClean="0"/>
              <a:t>imagine</a:t>
            </a:r>
            <a:r>
              <a:rPr lang="zh-CN" altLang="en-US" sz="2400" b="1" dirty="0" smtClean="0"/>
              <a:t>的</a:t>
            </a:r>
            <a:r>
              <a:rPr lang="en-US" altLang="zh-CN" sz="2400" b="1" dirty="0" smtClean="0"/>
              <a:t>__________</a:t>
            </a:r>
            <a:r>
              <a:rPr lang="zh-CN" altLang="en-US" sz="2400" b="1" dirty="0" smtClean="0"/>
              <a:t>从句，它本身又是一个由</a:t>
            </a:r>
            <a:r>
              <a:rPr lang="en-US" altLang="zh-CN" sz="2400" b="1" dirty="0" smtClean="0"/>
              <a:t>how</a:t>
            </a:r>
            <a:r>
              <a:rPr lang="zh-CN" altLang="en-US" sz="2400" b="1" dirty="0" smtClean="0"/>
              <a:t>引导的</a:t>
            </a:r>
            <a:r>
              <a:rPr lang="en-US" altLang="zh-CN" sz="2400" b="1" dirty="0" smtClean="0"/>
              <a:t>__________</a:t>
            </a:r>
            <a:r>
              <a:rPr lang="zh-CN" altLang="en-US" sz="2400" b="1" dirty="0" smtClean="0"/>
              <a:t>句。其中，</a:t>
            </a:r>
            <a:r>
              <a:rPr lang="en-US" altLang="zh-CN" sz="2400" b="1" dirty="0" smtClean="0"/>
              <a:t>it</a:t>
            </a:r>
            <a:r>
              <a:rPr lang="zh-CN" altLang="en-US" sz="2400" b="1" dirty="0" smtClean="0"/>
              <a:t>是</a:t>
            </a:r>
            <a:r>
              <a:rPr lang="en-US" altLang="zh-CN" sz="2400" b="1" dirty="0" smtClean="0"/>
              <a:t>__________</a:t>
            </a:r>
            <a:r>
              <a:rPr lang="zh-CN" altLang="en-US" sz="2400" b="1" dirty="0" smtClean="0"/>
              <a:t>主语，真正的主语是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后面的不定式</a:t>
            </a:r>
            <a:r>
              <a:rPr lang="en-US" altLang="zh-CN" sz="2400" b="1" dirty="0" smtClean="0"/>
              <a:t>“to satisfy all 193 members”</a:t>
            </a:r>
            <a:r>
              <a:rPr lang="zh-CN" altLang="en-US" sz="2400" b="1" dirty="0" smtClean="0"/>
              <a:t>。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endParaRPr lang="zh-CN" altLang="en-US" sz="1400" dirty="0"/>
          </a:p>
        </p:txBody>
      </p:sp>
      <p:sp>
        <p:nvSpPr>
          <p:cNvPr id="7" name="矩形 6"/>
          <p:cNvSpPr/>
          <p:nvPr/>
        </p:nvSpPr>
        <p:spPr>
          <a:xfrm>
            <a:off x="3761743" y="395955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　形式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59927" y="324987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宾语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90982" y="394590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感叹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9" grpId="0"/>
      <p:bldP spid="7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06583" y="2258647"/>
          <a:ext cx="8189743" cy="2781299"/>
        </p:xfrm>
        <a:graphic>
          <a:graphicData uri="http://schemas.openxmlformats.org/drawingml/2006/table">
            <a:tbl>
              <a:tblPr/>
              <a:tblGrid>
                <a:gridCol w="6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35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状况；形势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．使满意；使满足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形容词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满意的；满足的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security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3004441" y="2418835"/>
            <a:ext cx="1330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situation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56875" y="3815835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satisfied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886202" y="3104635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satisfy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767049" y="4260866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安全；保证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3103" y="1788746"/>
            <a:ext cx="8506558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 smtClean="0"/>
              <a:t>感叹句还可以用</a:t>
            </a:r>
            <a:r>
              <a:rPr lang="en-US" altLang="zh-CN" sz="2400" b="1" dirty="0" smtClean="0"/>
              <a:t>what</a:t>
            </a:r>
            <a:r>
              <a:rPr lang="zh-CN" altLang="en-US" sz="2400" b="1" dirty="0" smtClean="0"/>
              <a:t>引导。结构如下：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What</a:t>
            </a:r>
            <a:r>
              <a:rPr lang="zh-CN" altLang="en-US" sz="2400" b="1" dirty="0" smtClean="0"/>
              <a:t>＋</a:t>
            </a:r>
            <a:r>
              <a:rPr lang="en-US" altLang="zh-CN" sz="2400" b="1" dirty="0" smtClean="0"/>
              <a:t>a/an</a:t>
            </a:r>
            <a:r>
              <a:rPr lang="zh-CN" altLang="en-US" sz="2400" b="1" dirty="0" smtClean="0"/>
              <a:t>＋形容词＋单数可数名词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＋主语＋谓语</a:t>
            </a:r>
            <a:r>
              <a:rPr lang="en-US" altLang="zh-CN" sz="2400" b="1" dirty="0" smtClean="0"/>
              <a:t>)!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＝</a:t>
            </a:r>
            <a:r>
              <a:rPr lang="en-US" altLang="zh-CN" sz="2400" b="1" dirty="0" smtClean="0"/>
              <a:t>How</a:t>
            </a:r>
            <a:r>
              <a:rPr lang="zh-CN" altLang="en-US" sz="2400" b="1" dirty="0" smtClean="0"/>
              <a:t>＋形容词＋</a:t>
            </a:r>
            <a:r>
              <a:rPr lang="en-US" altLang="zh-CN" sz="2400" b="1" dirty="0" smtClean="0"/>
              <a:t>a/an</a:t>
            </a:r>
            <a:r>
              <a:rPr lang="zh-CN" altLang="en-US" sz="2400" b="1" dirty="0" smtClean="0"/>
              <a:t>＋单数可数名词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＋主语＋谓语</a:t>
            </a:r>
            <a:r>
              <a:rPr lang="en-US" altLang="zh-CN" sz="2400" b="1" dirty="0" smtClean="0"/>
              <a:t>)!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What</a:t>
            </a:r>
            <a:r>
              <a:rPr lang="zh-CN" altLang="en-US" sz="2400" b="1" dirty="0" smtClean="0"/>
              <a:t>＋形容词＋复数可数名词或不可数名词</a:t>
            </a:r>
            <a:r>
              <a:rPr lang="en-US" altLang="zh-CN" sz="2400" b="1" dirty="0" smtClean="0"/>
              <a:t>(</a:t>
            </a:r>
            <a:r>
              <a:rPr lang="zh-CN" altLang="en-US" sz="2400" b="1" dirty="0" smtClean="0"/>
              <a:t>＋主语＋谓语</a:t>
            </a:r>
            <a:r>
              <a:rPr lang="en-US" altLang="zh-CN" sz="2400" b="1" dirty="0" smtClean="0"/>
              <a:t>)!</a:t>
            </a:r>
            <a:endParaRPr lang="zh-CN" altLang="en-US" sz="2400" b="1" dirty="0" smtClean="0"/>
          </a:p>
        </p:txBody>
      </p:sp>
      <p:sp>
        <p:nvSpPr>
          <p:cNvPr id="5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84925" y="1826054"/>
            <a:ext cx="7976195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天水   </a:t>
            </a:r>
            <a:r>
              <a:rPr lang="en-US" altLang="en-US" sz="2400" b="1" dirty="0" smtClean="0"/>
              <a:t>________ wonderful The Reader is! Many  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people enjoy the TV </a:t>
            </a:r>
            <a:r>
              <a:rPr lang="en-US" altLang="en-US" sz="2400" b="1" dirty="0" err="1" smtClean="0"/>
              <a:t>programme</a:t>
            </a:r>
            <a:r>
              <a:rPr lang="en-US" altLang="en-US" sz="2400" b="1" dirty="0" smtClean="0"/>
              <a:t>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What</a:t>
            </a:r>
            <a:r>
              <a:rPr lang="zh-CN" altLang="en-US" sz="2400" b="1" dirty="0" smtClean="0"/>
              <a:t>　　         </a:t>
            </a:r>
            <a:r>
              <a:rPr lang="en-US" altLang="en-US" sz="2400" b="1" dirty="0" smtClean="0"/>
              <a:t>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How a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How       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What a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2922066" y="153738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7473" y="1555844"/>
            <a:ext cx="8348295" cy="2342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考查感叹句的用法。句意：</a:t>
            </a:r>
            <a:r>
              <a:rPr lang="en-US" altLang="zh-CN" sz="2000" b="1" dirty="0" smtClean="0">
                <a:ea typeface="仿宋" panose="02010609060101010101" charset="-122"/>
              </a:rPr>
              <a:t>《</a:t>
            </a:r>
            <a:r>
              <a:rPr lang="zh-CN" altLang="en-US" sz="2000" b="1" dirty="0" smtClean="0">
                <a:ea typeface="仿宋" panose="02010609060101010101" charset="-122"/>
              </a:rPr>
              <a:t>朗读者</a:t>
            </a:r>
            <a:r>
              <a:rPr lang="en-US" altLang="zh-CN" sz="2000" b="1" dirty="0" smtClean="0">
                <a:ea typeface="仿宋" panose="02010609060101010101" charset="-122"/>
              </a:rPr>
              <a:t>》</a:t>
            </a:r>
            <a:r>
              <a:rPr lang="zh-CN" altLang="en-US" sz="2000" b="1" dirty="0" smtClean="0">
                <a:ea typeface="仿宋" panose="02010609060101010101" charset="-122"/>
              </a:rPr>
              <a:t>是多么精彩啊！许多人都喜欢看这个电视节目。感叹句由</a:t>
            </a:r>
            <a:r>
              <a:rPr lang="en-US" altLang="en-US" sz="2000" b="1" dirty="0" smtClean="0">
                <a:ea typeface="仿宋" panose="02010609060101010101" charset="-122"/>
              </a:rPr>
              <a:t>what</a:t>
            </a:r>
            <a:r>
              <a:rPr lang="zh-CN" altLang="en-US" sz="2000" b="1" dirty="0" smtClean="0">
                <a:ea typeface="仿宋" panose="02010609060101010101" charset="-122"/>
              </a:rPr>
              <a:t>或</a:t>
            </a:r>
            <a:r>
              <a:rPr lang="en-US" altLang="en-US" sz="2000" b="1" dirty="0" smtClean="0">
                <a:ea typeface="仿宋" panose="02010609060101010101" charset="-122"/>
              </a:rPr>
              <a:t>how</a:t>
            </a:r>
            <a:r>
              <a:rPr lang="zh-CN" altLang="en-US" sz="2000" b="1" dirty="0" smtClean="0">
                <a:ea typeface="仿宋" panose="02010609060101010101" charset="-122"/>
              </a:rPr>
              <a:t>引导，</a:t>
            </a:r>
            <a:r>
              <a:rPr lang="en-US" altLang="en-US" sz="2000" b="1" dirty="0" smtClean="0">
                <a:ea typeface="仿宋" panose="02010609060101010101" charset="-122"/>
              </a:rPr>
              <a:t>what</a:t>
            </a:r>
            <a:r>
              <a:rPr lang="zh-CN" altLang="en-US" sz="2000" b="1" dirty="0" smtClean="0">
                <a:ea typeface="仿宋" panose="02010609060101010101" charset="-122"/>
              </a:rPr>
              <a:t>后跟被强调的名词</a:t>
            </a:r>
            <a:endParaRPr lang="en-US" altLang="zh-CN" sz="2000" b="1" dirty="0" smtClean="0">
              <a:ea typeface="仿宋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en-US" altLang="en-US" sz="2000" b="1" dirty="0" smtClean="0">
                <a:ea typeface="仿宋" panose="02010609060101010101" charset="-122"/>
              </a:rPr>
              <a:t>(</a:t>
            </a:r>
            <a:r>
              <a:rPr lang="zh-CN" altLang="en-US" sz="2000" b="1" dirty="0" smtClean="0">
                <a:ea typeface="仿宋" panose="02010609060101010101" charset="-122"/>
              </a:rPr>
              <a:t>短语</a:t>
            </a:r>
            <a:r>
              <a:rPr lang="en-US" altLang="en-US" sz="2000" b="1" dirty="0" smtClean="0">
                <a:ea typeface="仿宋" panose="02010609060101010101" charset="-122"/>
              </a:rPr>
              <a:t>)</a:t>
            </a:r>
            <a:r>
              <a:rPr lang="zh-CN" altLang="en-US" sz="2000" b="1" dirty="0" smtClean="0">
                <a:ea typeface="仿宋" panose="02010609060101010101" charset="-122"/>
              </a:rPr>
              <a:t>；</a:t>
            </a:r>
            <a:r>
              <a:rPr lang="en-US" altLang="en-US" sz="2000" b="1" dirty="0" smtClean="0">
                <a:ea typeface="仿宋" panose="02010609060101010101" charset="-122"/>
              </a:rPr>
              <a:t>how</a:t>
            </a:r>
            <a:r>
              <a:rPr lang="zh-CN" altLang="en-US" sz="2000" b="1" dirty="0" smtClean="0">
                <a:ea typeface="仿宋" panose="02010609060101010101" charset="-122"/>
              </a:rPr>
              <a:t>后跟被强调的形容词或副词。这里强调的是形容词</a:t>
            </a:r>
            <a:r>
              <a:rPr lang="en-US" altLang="en-US" sz="2000" b="1" dirty="0" smtClean="0">
                <a:ea typeface="仿宋" panose="02010609060101010101" charset="-122"/>
              </a:rPr>
              <a:t>wonderful</a:t>
            </a:r>
            <a:r>
              <a:rPr lang="zh-CN" altLang="en-US" sz="2000" b="1" dirty="0" smtClean="0">
                <a:ea typeface="仿宋" panose="02010609060101010101" charset="-122"/>
              </a:rPr>
              <a:t>，故用</a:t>
            </a:r>
            <a:r>
              <a:rPr lang="en-US" altLang="en-US" sz="2000" b="1" dirty="0" smtClean="0">
                <a:ea typeface="仿宋" panose="02010609060101010101" charset="-122"/>
              </a:rPr>
              <a:t>how</a:t>
            </a:r>
            <a:r>
              <a:rPr lang="zh-CN" altLang="en-US" sz="2000" b="1" dirty="0" smtClean="0">
                <a:ea typeface="仿宋" panose="02010609060101010101" charset="-122"/>
              </a:rPr>
              <a:t>引导感叹句。故选</a:t>
            </a:r>
            <a:r>
              <a:rPr lang="en-US" altLang="en-US" sz="2000" b="1" dirty="0" smtClean="0">
                <a:ea typeface="仿宋" panose="02010609060101010101" charset="-122"/>
              </a:rPr>
              <a:t>C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43135" y="1035674"/>
            <a:ext cx="844219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●4    </a:t>
            </a:r>
            <a:r>
              <a:rPr lang="en-US" altLang="en-US" sz="2400" b="1" dirty="0" smtClean="0"/>
              <a:t>Let's hope that the great idea they had in 1945 to prevent war will last forever.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希望他们于</a:t>
            </a:r>
            <a:r>
              <a:rPr lang="en-US" altLang="en-US" sz="2400" b="1" dirty="0" smtClean="0"/>
              <a:t>1945</a:t>
            </a:r>
            <a:r>
              <a:rPr lang="zh-CN" altLang="en-US" sz="2400" b="1" dirty="0" smtClean="0"/>
              <a:t>年构思出的阻止战争的伟大思想将永远持续下去。 　</a:t>
            </a:r>
            <a:endParaRPr lang="zh-CN" altLang="zh-CN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0743" y="3415529"/>
            <a:ext cx="8107449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zh-CN" sz="2400" b="1" dirty="0" smtClean="0"/>
              <a:t>prevent </a:t>
            </a:r>
            <a:r>
              <a:rPr lang="zh-CN" altLang="en-US" sz="2400" b="1" dirty="0" smtClean="0"/>
              <a:t>为动词，意为</a:t>
            </a:r>
            <a:r>
              <a:rPr lang="en-US" altLang="zh-CN" sz="2400" b="1" dirty="0" smtClean="0"/>
              <a:t>“</a:t>
            </a:r>
            <a:r>
              <a:rPr lang="zh-CN" altLang="en-US" sz="2400" b="1" dirty="0" smtClean="0"/>
              <a:t>防止，阻止，预防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。 </a:t>
            </a:r>
            <a:r>
              <a:rPr lang="en-US" altLang="zh-CN" sz="2400" b="1" dirty="0" smtClean="0"/>
              <a:t>prevent…(from) doing 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zh-CN" sz="2400" b="1" dirty="0" smtClean="0"/>
              <a:t>“________________”</a:t>
            </a:r>
            <a:r>
              <a:rPr lang="zh-CN" altLang="en-US" sz="2400" b="1" dirty="0" smtClean="0"/>
              <a:t>，在主动语态中</a:t>
            </a:r>
            <a:r>
              <a:rPr lang="en-US" altLang="zh-CN" sz="2400" b="1" dirty="0" smtClean="0"/>
              <a:t>from</a:t>
            </a:r>
            <a:r>
              <a:rPr lang="zh-CN" altLang="en-US" sz="2400" b="1" dirty="0" smtClean="0"/>
              <a:t>可以省略，但在被动语态中不可以省略。</a:t>
            </a:r>
            <a:endParaRPr lang="zh-CN" altLang="zh-CN" sz="24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4828274" y="4022256"/>
            <a:ext cx="2347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阻止</a:t>
            </a:r>
            <a:r>
              <a:rPr lang="en-US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3472" y="1852532"/>
            <a:ext cx="8506558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en-US" sz="2400" b="1" dirty="0" smtClean="0"/>
              <a:t>prevent sb. (from) doing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防止</a:t>
            </a:r>
            <a:r>
              <a:rPr lang="en-US" altLang="en-US" sz="2400" b="1" dirty="0" smtClean="0"/>
              <a:t>/</a:t>
            </a:r>
            <a:r>
              <a:rPr lang="zh-CN" altLang="en-US" sz="2400" b="1" dirty="0" smtClean="0"/>
              <a:t>阻止某人做某事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，相当于</a:t>
            </a:r>
            <a:r>
              <a:rPr lang="en-US" altLang="en-US" sz="2400" b="1" dirty="0" smtClean="0"/>
              <a:t>stop sb.(from) doing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和</a:t>
            </a:r>
            <a:r>
              <a:rPr lang="en-US" altLang="en-US" sz="2400" b="1" dirty="0" smtClean="0"/>
              <a:t>keep sb. from doing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9772" y="1060649"/>
            <a:ext cx="83050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4.—It's dangerous here. We must ________ people ________ down.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—You're right. Come on!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stop; by falling                   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keep; falling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protect; falling                   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prevent; from falling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4935663" y="123011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749" y="3993776"/>
            <a:ext cx="8348295" cy="957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由上句</a:t>
            </a:r>
            <a:r>
              <a:rPr lang="en-US" altLang="en-US" sz="2000" b="1" dirty="0" smtClean="0">
                <a:ea typeface="仿宋" panose="02010609060101010101" charset="-122"/>
              </a:rPr>
              <a:t>“It's dangerous here.”</a:t>
            </a:r>
            <a:r>
              <a:rPr lang="zh-CN" altLang="en-US" sz="2000" b="1" dirty="0" smtClean="0">
                <a:ea typeface="仿宋" panose="02010609060101010101" charset="-122"/>
              </a:rPr>
              <a:t>可知下句表示防止人们摔倒。</a:t>
            </a:r>
            <a:r>
              <a:rPr lang="en-US" altLang="en-US" sz="2000" b="1" dirty="0" smtClean="0">
                <a:ea typeface="仿宋" panose="02010609060101010101" charset="-122"/>
              </a:rPr>
              <a:t>stop/keep/prevent </a:t>
            </a:r>
            <a:r>
              <a:rPr lang="en-US" altLang="en-US" sz="2000" b="1" dirty="0" err="1" smtClean="0">
                <a:ea typeface="仿宋" panose="02010609060101010101" charset="-122"/>
              </a:rPr>
              <a:t>sb.from</a:t>
            </a:r>
            <a:r>
              <a:rPr lang="en-US" altLang="en-US" sz="2000" b="1" dirty="0" smtClean="0">
                <a:ea typeface="仿宋" panose="02010609060101010101" charset="-122"/>
              </a:rPr>
              <a:t> doing </a:t>
            </a:r>
            <a:r>
              <a:rPr lang="en-US" altLang="en-US" sz="2000" b="1" dirty="0" err="1" smtClean="0">
                <a:ea typeface="仿宋" panose="02010609060101010101" charset="-122"/>
              </a:rPr>
              <a:t>sth</a:t>
            </a:r>
            <a:r>
              <a:rPr lang="en-US" altLang="en-US" sz="2000" b="1" dirty="0" smtClean="0">
                <a:ea typeface="仿宋" panose="02010609060101010101" charset="-122"/>
              </a:rPr>
              <a:t>.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防止某人做某事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，故选</a:t>
            </a:r>
            <a:r>
              <a:rPr lang="en-US" altLang="en-US" sz="2000" b="1" dirty="0" smtClean="0">
                <a:ea typeface="仿宋" panose="02010609060101010101" charset="-122"/>
              </a:rPr>
              <a:t>D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33693" y="1447800"/>
          <a:ext cx="8208499" cy="3289300"/>
        </p:xfrm>
        <a:graphic>
          <a:graphicData uri="http://schemas.openxmlformats.org/drawingml/2006/table">
            <a:tbl>
              <a:tblPr/>
              <a:tblGrid>
                <a:gridCol w="559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9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93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4.permanent ______________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5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suffer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6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headquarters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7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．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forever ________</a:t>
                      </a:r>
                      <a:endParaRPr lang="zh-CN" altLang="zh-CN" sz="2400" b="1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2763340" y="18727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永久的；永恒的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317340" y="25839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受苦，受难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462851" y="326973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总部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43726" y="39174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永远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99341" y="1108312"/>
          <a:ext cx="8305800" cy="5009198"/>
        </p:xfrm>
        <a:graphic>
          <a:graphicData uri="http://schemas.openxmlformats.org/drawingml/2006/table">
            <a:tbl>
              <a:tblPr/>
              <a:tblGrid>
                <a:gridCol w="1163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2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67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熬过；挨过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instead of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talk about 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4.solve problems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keep peace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permanent member ____________ 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3387572" y="1220674"/>
            <a:ext cx="2081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suffer through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97362" y="1852261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代替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07598" y="256194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讨论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931312" y="323068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解决问题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36831" y="396766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保持和平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71044" y="4817107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常任理事成员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46928" y="1057702"/>
          <a:ext cx="8468436" cy="5420678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94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在二十世纪早期，人们遭受了许多战争之苦。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________ ________ 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people suffered through many wars.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．当第二次世界大战结束时，一个叫作联合国的组织成立了，旨在帮助国家就他们的问题进行谈话而不是发动战争。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When World War Ⅱ was over, an organization called the United Nations (the UN) ________ ________ to help countries talk about their problems ________ ________ fighting.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093176" y="1607783"/>
            <a:ext cx="66383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              the          early      twentieth    century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01373" y="5405405"/>
            <a:ext cx="2382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instead           of 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330645" y="4837156"/>
            <a:ext cx="2561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was          formed 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5738" y="1315935"/>
          <a:ext cx="8520870" cy="5120640"/>
        </p:xfrm>
        <a:graphic>
          <a:graphicData uri="http://schemas.openxmlformats.org/drawingml/2006/table">
            <a:tbl>
              <a:tblPr/>
              <a:tblGrid>
                <a:gridCol w="578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2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．自从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1945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年以来，联合国已多次派出军队来维护两个战争国之间的和平。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Many times since 1945, the UN________ ________ armies to ________ ________ ________ two fighting countries.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．成员国之间达成协议不总是容易的。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is not always easy for the members ________ ________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151867" y="3599543"/>
            <a:ext cx="3688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keep         peace     between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25418" y="2997201"/>
            <a:ext cx="2315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has              sent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51867" y="5751959"/>
            <a:ext cx="2657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          agreement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985625" y="5046208"/>
            <a:ext cx="2400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              reach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3191" y="1174750"/>
          <a:ext cx="8468436" cy="5009198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想象一下，让所有的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个成员国都满意是多么困难！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Just imagine________ ________ ________ ________ to ________ all 193 members!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．希望他们于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1945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年构思出的阻止战争的伟大思想将永远持续下去。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Let's hope that the great idea they had in 1945 ________ ________ ________ will last forever.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2886667" y="2029683"/>
            <a:ext cx="5399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how           difficult           it                    is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26452" y="2712071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satisfy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38943" y="5613528"/>
            <a:ext cx="2162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prevent      war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189398" y="4953681"/>
            <a:ext cx="518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26409" y="1251930"/>
          <a:ext cx="8353568" cy="401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5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1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课文</a:t>
                      </a:r>
                      <a:endParaRPr lang="en-US" altLang="zh-CN" sz="2400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初探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根据课文内容，判断正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(T)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误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(F)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。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)1.The UN was formed in the late 20th century.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)2.There are 139 member states in the UN today.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)3.The UN Security Council has five  permanent members</a:t>
                      </a: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13819" y="2517324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00" dirty="0" smtClean="0">
                <a:solidFill>
                  <a:srgbClr val="FF0000"/>
                </a:solidFill>
                <a:cs typeface="Courier New" panose="02070309020205020404"/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15525" y="310829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kern="100" dirty="0" smtClean="0">
                <a:solidFill>
                  <a:srgbClr val="FF0000"/>
                </a:solidFill>
                <a:cs typeface="Courier New" panose="02070309020205020404"/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67611" y="366364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 smtClean="0">
                <a:solidFill>
                  <a:srgbClr val="FF0000"/>
                </a:solidFill>
                <a:cs typeface="Courier New" panose="02070309020205020404"/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98059" y="1292873"/>
          <a:ext cx="8353568" cy="347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5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01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课文</a:t>
                      </a:r>
                      <a:endParaRPr lang="en-US" altLang="zh-CN" sz="2400" kern="1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初探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)4.It is always successful for the UN to keep peace between two fighting countries.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　　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ourier New" panose="02070309020205020404"/>
                        </a:rPr>
                        <a:t>)5.Now, the UN is still the best way for the world to solve its problems. </a:t>
                      </a:r>
                      <a:endParaRPr lang="zh-CN" sz="24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5"/>
          <p:cNvSpPr/>
          <p:nvPr/>
        </p:nvSpPr>
        <p:spPr>
          <a:xfrm>
            <a:off x="706273" y="124971"/>
            <a:ext cx="657139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 </a:t>
            </a:r>
            <a:r>
              <a:rPr lang="zh-CN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The UN—The Power of Words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57434" y="2075361"/>
            <a:ext cx="279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100" dirty="0" smtClean="0">
                <a:solidFill>
                  <a:srgbClr val="FF0000"/>
                </a:solidFill>
                <a:cs typeface="Courier New" panose="02070309020205020404"/>
              </a:rPr>
              <a:t>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56544" y="3146167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kern="100" dirty="0" smtClean="0">
                <a:solidFill>
                  <a:srgbClr val="FF0000"/>
                </a:solidFill>
                <a:cs typeface="Courier New" panose="02070309020205020404"/>
              </a:rPr>
              <a:t>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1327</Words>
  <Application>Microsoft Office PowerPoint</Application>
  <PresentationFormat>全屏显示(4:3)</PresentationFormat>
  <Paragraphs>171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2023-01-17T00:27:57Z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B1361B2CA68A4817B7CCB933ADD29221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