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91" r:id="rId5"/>
    <p:sldId id="285" r:id="rId6"/>
    <p:sldId id="295" r:id="rId7"/>
    <p:sldId id="281" r:id="rId8"/>
    <p:sldId id="296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4" r:id="rId24"/>
    <p:sldId id="312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5B7F"/>
    <a:srgbClr val="5FA9EB"/>
    <a:srgbClr val="F848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-52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4998F-F143-4614-87A9-677D01BDB655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82180-2B4B-4968-87BF-C20F07DAC1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138E6-E906-4F92-996E-008D3C1AE50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2023-01-11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  <p:pic>
        <p:nvPicPr>
          <p:cNvPr id="4" name="7공주 (七公主) - Sweet He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09600" y="-2231822"/>
            <a:ext cx="609600" cy="609600"/>
          </a:xfrm>
          <a:prstGeom prst="rect">
            <a:avLst/>
          </a:prstGeom>
        </p:spPr>
      </p:pic>
      <p:sp>
        <p:nvSpPr>
          <p:cNvPr id="5" name="文本框 92"/>
          <p:cNvSpPr txBox="1">
            <a:spLocks noChangeArrowheads="1"/>
          </p:cNvSpPr>
          <p:nvPr/>
        </p:nvSpPr>
        <p:spPr bwMode="auto">
          <a:xfrm>
            <a:off x="1998921" y="1397812"/>
            <a:ext cx="49328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zh-CN" altLang="en-US" sz="6000" dirty="0" smtClean="0">
                <a:solidFill>
                  <a:srgbClr val="5FA9EB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寒假安全</a:t>
            </a:r>
            <a:r>
              <a:rPr lang="zh-CN" altLang="en-US" sz="6000" dirty="0" smtClean="0">
                <a:solidFill>
                  <a:srgbClr val="FA5B7F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教育</a:t>
            </a:r>
            <a:endParaRPr lang="zh-CN" altLang="en-US" sz="6000" dirty="0">
              <a:solidFill>
                <a:srgbClr val="FA5B7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7" name="文本框 36"/>
          <p:cNvSpPr txBox="1">
            <a:spLocks noChangeArrowheads="1"/>
          </p:cNvSpPr>
          <p:nvPr/>
        </p:nvSpPr>
        <p:spPr bwMode="auto">
          <a:xfrm>
            <a:off x="2648586" y="3063032"/>
            <a:ext cx="2737962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smtClean="0">
                <a:solidFill>
                  <a:srgbClr val="FA5B7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汇报人：</a:t>
            </a:r>
            <a:r>
              <a:rPr lang="en-US" altLang="zh-CN" sz="2000" smtClean="0">
                <a:solidFill>
                  <a:srgbClr val="FA5B7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PPT818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smtClean="0">
                <a:solidFill>
                  <a:srgbClr val="FA5B7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汇报时间：</a:t>
            </a:r>
            <a:r>
              <a:rPr lang="en-US" altLang="zh-CN" sz="2000" smtClean="0">
                <a:solidFill>
                  <a:srgbClr val="FA5B7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XX</a:t>
            </a:r>
            <a:r>
              <a:rPr lang="zh-CN" altLang="en-US" sz="2000" smtClean="0">
                <a:solidFill>
                  <a:srgbClr val="FA5B7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000" smtClean="0">
                <a:solidFill>
                  <a:srgbClr val="FA5B7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XX</a:t>
            </a:r>
            <a:r>
              <a:rPr lang="zh-CN" altLang="en-US" sz="2000" smtClean="0">
                <a:solidFill>
                  <a:srgbClr val="FA5B7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endParaRPr lang="zh-CN" altLang="en-US" sz="2000" dirty="0">
              <a:solidFill>
                <a:srgbClr val="FA5B7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61735" b="71006"/>
          <a:stretch>
            <a:fillRect/>
          </a:stretch>
        </p:blipFill>
        <p:spPr>
          <a:xfrm>
            <a:off x="968833" y="947115"/>
            <a:ext cx="1440160" cy="1466360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29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0" y="-6064"/>
            <a:ext cx="12195154" cy="6864064"/>
          </a:xfrm>
          <a:prstGeom prst="rect">
            <a:avLst/>
          </a:prstGeom>
        </p:spPr>
      </p:pic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6087321" y="3013862"/>
            <a:ext cx="48688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保留文字的格式和动画效果不变，请不要删除文本框，直接把文本框中的文字替换即可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10"/>
          <p:cNvSpPr txBox="1">
            <a:spLocks noChangeArrowheads="1"/>
          </p:cNvSpPr>
          <p:nvPr/>
        </p:nvSpPr>
        <p:spPr bwMode="auto">
          <a:xfrm>
            <a:off x="5984926" y="2252021"/>
            <a:ext cx="5073651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zh-CN" altLang="en-US" sz="4400" b="1" dirty="0" smtClean="0">
                <a:solidFill>
                  <a:srgbClr val="5FA9EB"/>
                </a:solidFill>
                <a:latin typeface="+mj-ea"/>
                <a:ea typeface="+mj-ea"/>
              </a:rPr>
              <a:t>预防火灾</a:t>
            </a:r>
            <a:endParaRPr lang="zh-CN" altLang="en-US" sz="4400" b="1" dirty="0">
              <a:solidFill>
                <a:srgbClr val="5FA9EB"/>
              </a:solidFill>
              <a:latin typeface="+mj-ea"/>
              <a:ea typeface="+mj-ea"/>
            </a:endParaRPr>
          </a:p>
        </p:txBody>
      </p: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5996006" y="1406651"/>
            <a:ext cx="21732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>
                <a:solidFill>
                  <a:srgbClr val="FA5B7F"/>
                </a:solidFill>
                <a:latin typeface="Impact" panose="020B0806030902050204" pitchFamily="34" charset="0"/>
              </a:rPr>
              <a:t>Part </a:t>
            </a:r>
            <a:r>
              <a:rPr lang="en-US" altLang="zh-CN" sz="5400" dirty="0" smtClean="0">
                <a:solidFill>
                  <a:srgbClr val="FA5B7F"/>
                </a:solidFill>
                <a:latin typeface="Impact" panose="020B0806030902050204" pitchFamily="34" charset="0"/>
              </a:rPr>
              <a:t>3</a:t>
            </a:r>
            <a:endParaRPr lang="zh-CN" altLang="en-US" sz="5400" dirty="0">
              <a:solidFill>
                <a:srgbClr val="FA5B7F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20" y="1528889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29" y="1406651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99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289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1117005" y="361603"/>
            <a:ext cx="10515600" cy="410127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交通安全</a:t>
            </a:r>
            <a:r>
              <a:rPr lang="en-US" altLang="zh-CN" dirty="0" smtClean="0"/>
              <a:t>-</a:t>
            </a:r>
            <a:r>
              <a:rPr lang="zh-CN" altLang="en-US" dirty="0" smtClean="0"/>
              <a:t>事故案例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0"/>
            <a:ext cx="1117005" cy="1724237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779724" y="1999406"/>
            <a:ext cx="6463606" cy="2498800"/>
            <a:chOff x="6204440" y="1677386"/>
            <a:chExt cx="6463606" cy="2498800"/>
          </a:xfrm>
        </p:grpSpPr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6204440" y="1677386"/>
              <a:ext cx="592164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Font typeface="Tahom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lvl="0" eaLnBrk="0" fontAlgn="base" hangingPunct="0">
                <a:spcAft>
                  <a:spcPct val="0"/>
                </a:spcAft>
                <a:buNone/>
              </a:pPr>
              <a:r>
                <a:rPr lang="zh-CN" altLang="en-US" sz="1800" dirty="0" smtClean="0">
                  <a:solidFill>
                    <a:srgbClr val="5FA9EB"/>
                  </a:solidFill>
                  <a:latin typeface="+mn-ea"/>
                  <a:ea typeface="+mn-ea"/>
                </a:rPr>
                <a:t>    </a:t>
              </a:r>
              <a:r>
                <a:rPr lang="en-US" altLang="zh-CN" sz="1800" dirty="0">
                  <a:solidFill>
                    <a:srgbClr val="5FA9EB"/>
                  </a:solidFill>
                  <a:latin typeface="+mn-ea"/>
                  <a:ea typeface="+mn-ea"/>
                </a:rPr>
                <a:t>2015</a:t>
              </a:r>
              <a:r>
                <a:rPr lang="zh-CN" altLang="en-US" sz="1800" dirty="0">
                  <a:solidFill>
                    <a:srgbClr val="5FA9EB"/>
                  </a:solidFill>
                  <a:latin typeface="+mn-ea"/>
                  <a:ea typeface="+mn-ea"/>
                </a:rPr>
                <a:t>年</a:t>
              </a:r>
              <a:r>
                <a:rPr lang="en-US" altLang="zh-CN" sz="1800" dirty="0">
                  <a:solidFill>
                    <a:srgbClr val="5FA9EB"/>
                  </a:solidFill>
                  <a:latin typeface="+mn-ea"/>
                  <a:ea typeface="+mn-ea"/>
                </a:rPr>
                <a:t>1</a:t>
              </a:r>
              <a:r>
                <a:rPr lang="zh-CN" altLang="en-US" sz="1800" dirty="0">
                  <a:solidFill>
                    <a:srgbClr val="5FA9EB"/>
                  </a:solidFill>
                  <a:latin typeface="+mn-ea"/>
                  <a:ea typeface="+mn-ea"/>
                </a:rPr>
                <a:t>月</a:t>
              </a:r>
              <a:r>
                <a:rPr lang="en-US" altLang="zh-CN" sz="1800" dirty="0">
                  <a:solidFill>
                    <a:srgbClr val="5FA9EB"/>
                  </a:solidFill>
                  <a:latin typeface="+mn-ea"/>
                  <a:ea typeface="+mn-ea"/>
                </a:rPr>
                <a:t>2</a:t>
              </a:r>
              <a:r>
                <a:rPr lang="zh-CN" altLang="en-US" sz="1800" dirty="0">
                  <a:solidFill>
                    <a:srgbClr val="5FA9EB"/>
                  </a:solidFill>
                  <a:latin typeface="+mn-ea"/>
                  <a:ea typeface="+mn-ea"/>
                </a:rPr>
                <a:t>日</a:t>
              </a:r>
              <a:r>
                <a:rPr lang="en-US" altLang="zh-CN" sz="1800" dirty="0">
                  <a:solidFill>
                    <a:srgbClr val="5FA9EB"/>
                  </a:solidFill>
                  <a:latin typeface="+mn-ea"/>
                  <a:ea typeface="+mn-ea"/>
                </a:rPr>
                <a:t>13</a:t>
              </a:r>
              <a:r>
                <a:rPr lang="zh-CN" altLang="en-US" sz="1800" dirty="0">
                  <a:solidFill>
                    <a:srgbClr val="5FA9EB"/>
                  </a:solidFill>
                  <a:latin typeface="+mn-ea"/>
                  <a:ea typeface="+mn-ea"/>
                </a:rPr>
                <a:t>时许，哈尔滨市道外区太古街与南勋街合围地段一仓库起火近</a:t>
              </a:r>
              <a:r>
                <a:rPr lang="en-US" altLang="zh-CN" sz="1800" dirty="0">
                  <a:solidFill>
                    <a:srgbClr val="5FA9EB"/>
                  </a:solidFill>
                  <a:latin typeface="+mn-ea"/>
                  <a:ea typeface="+mn-ea"/>
                </a:rPr>
                <a:t>10</a:t>
              </a:r>
              <a:r>
                <a:rPr lang="zh-CN" altLang="en-US" sz="1800" dirty="0">
                  <a:solidFill>
                    <a:srgbClr val="5FA9EB"/>
                  </a:solidFill>
                  <a:latin typeface="+mn-ea"/>
                  <a:ea typeface="+mn-ea"/>
                </a:rPr>
                <a:t>小时，过火仓库发生塌方，导致多名消防战士被埋。</a:t>
              </a: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6520715" y="2755179"/>
              <a:ext cx="61473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Font typeface="Tahom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lvl="0" eaLnBrk="0" fontAlgn="base" hangingPunct="0">
                <a:spcAft>
                  <a:spcPct val="0"/>
                </a:spcAft>
                <a:buNone/>
              </a:pPr>
              <a:r>
                <a:rPr lang="zh-CN" altLang="en-US" sz="1800" dirty="0">
                  <a:solidFill>
                    <a:srgbClr val="5FA9EB"/>
                  </a:solidFill>
                  <a:latin typeface="+mn-ea"/>
                  <a:ea typeface="+mn-ea"/>
                </a:rPr>
                <a:t>据了解，起火的仓库占地面积约为</a:t>
              </a:r>
              <a:r>
                <a:rPr lang="en-US" altLang="zh-CN" sz="1800" dirty="0">
                  <a:solidFill>
                    <a:srgbClr val="5FA9EB"/>
                  </a:solidFill>
                  <a:latin typeface="+mn-ea"/>
                  <a:ea typeface="+mn-ea"/>
                </a:rPr>
                <a:t>1000</a:t>
              </a:r>
              <a:r>
                <a:rPr lang="zh-CN" altLang="en-US" sz="1800" dirty="0">
                  <a:solidFill>
                    <a:srgbClr val="5FA9EB"/>
                  </a:solidFill>
                  <a:latin typeface="+mn-ea"/>
                  <a:ea typeface="+mn-ea"/>
                </a:rPr>
                <a:t>平方米。</a:t>
              </a: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6539022" y="3806854"/>
              <a:ext cx="58681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Font typeface="Tahom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lvl="0" eaLnBrk="0" fontAlgn="base" hangingPunct="0">
                <a:spcAft>
                  <a:spcPct val="0"/>
                </a:spcAft>
                <a:buNone/>
              </a:pPr>
              <a:r>
                <a:rPr lang="zh-CN" altLang="en-US" sz="1800" dirty="0">
                  <a:solidFill>
                    <a:srgbClr val="5FA9EB"/>
                  </a:solidFill>
                  <a:latin typeface="+mn-ea"/>
                  <a:ea typeface="+mn-ea"/>
                </a:rPr>
                <a:t>截至目前，火灾共造成了</a:t>
              </a:r>
              <a:r>
                <a:rPr lang="en-US" altLang="zh-CN" sz="1800" dirty="0">
                  <a:solidFill>
                    <a:srgbClr val="5FA9EB"/>
                  </a:solidFill>
                  <a:latin typeface="+mn-ea"/>
                  <a:ea typeface="+mn-ea"/>
                </a:rPr>
                <a:t>5</a:t>
              </a:r>
              <a:r>
                <a:rPr lang="zh-CN" altLang="en-US" sz="1800" dirty="0">
                  <a:solidFill>
                    <a:srgbClr val="5FA9EB"/>
                  </a:solidFill>
                  <a:latin typeface="+mn-ea"/>
                  <a:ea typeface="+mn-ea"/>
                </a:rPr>
                <a:t>名消防战士牺牲，</a:t>
              </a:r>
              <a:r>
                <a:rPr lang="en-US" altLang="zh-CN" sz="1800" dirty="0">
                  <a:solidFill>
                    <a:srgbClr val="5FA9EB"/>
                  </a:solidFill>
                  <a:latin typeface="+mn-ea"/>
                  <a:ea typeface="+mn-ea"/>
                </a:rPr>
                <a:t>14</a:t>
              </a:r>
              <a:r>
                <a:rPr lang="zh-CN" altLang="en-US" sz="1800" dirty="0">
                  <a:solidFill>
                    <a:srgbClr val="5FA9EB"/>
                  </a:solidFill>
                  <a:latin typeface="+mn-ea"/>
                  <a:ea typeface="+mn-ea"/>
                </a:rPr>
                <a:t>人受伤。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6311007" y="3894210"/>
              <a:ext cx="228015" cy="2280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311007" y="2849208"/>
              <a:ext cx="228015" cy="2280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311007" y="1752866"/>
              <a:ext cx="228015" cy="2280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0" r="22045"/>
          <a:stretch>
            <a:fillRect/>
          </a:stretch>
        </p:blipFill>
        <p:spPr>
          <a:xfrm>
            <a:off x="-1008515" y="1171575"/>
            <a:ext cx="6523490" cy="5231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289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1117005" y="361603"/>
            <a:ext cx="10515600" cy="410127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交通安全</a:t>
            </a:r>
            <a:r>
              <a:rPr lang="en-US" altLang="zh-CN" dirty="0" smtClean="0"/>
              <a:t>-</a:t>
            </a:r>
            <a:r>
              <a:rPr lang="zh-CN" altLang="en-US" dirty="0" smtClean="0"/>
              <a:t>事故案例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0"/>
            <a:ext cx="1117005" cy="172423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8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52" y="0"/>
            <a:ext cx="7549448" cy="5848492"/>
          </a:xfrm>
          <a:prstGeom prst="rect">
            <a:avLst/>
          </a:prstGeom>
        </p:spPr>
      </p:pic>
      <p:sp>
        <p:nvSpPr>
          <p:cNvPr id="26" name="标题 16"/>
          <p:cNvSpPr txBox="1"/>
          <p:nvPr/>
        </p:nvSpPr>
        <p:spPr>
          <a:xfrm>
            <a:off x="1269405" y="514003"/>
            <a:ext cx="10515600" cy="41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A5B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交通安全</a:t>
            </a:r>
            <a:r>
              <a:rPr lang="en-US" altLang="zh-CN" smtClean="0"/>
              <a:t>-</a:t>
            </a:r>
            <a:r>
              <a:rPr lang="zh-CN" altLang="en-US" smtClean="0"/>
              <a:t>事故案例</a:t>
            </a:r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152400" y="152400"/>
            <a:ext cx="1117005" cy="1724237"/>
          </a:xfrm>
          <a:prstGeom prst="rect">
            <a:avLst/>
          </a:prstGeom>
        </p:spPr>
      </p:pic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152400" y="1876637"/>
            <a:ext cx="4691062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5FA9EB"/>
                </a:solidFill>
                <a:latin typeface="+mn-ea"/>
              </a:rPr>
              <a:t>       据华西都市报微博报道， I月5日10点左右，成都大学女生宿舍5楼发生火灾，随后消防赶到扑灭，宿舍内的床铺桌椅已经被烧得面目全非，有疑似取暖用“小太阳”的残骸。事后管理人员分析，起火可能与用电有关。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289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1117005" y="361603"/>
            <a:ext cx="10515600" cy="410127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交通安全</a:t>
            </a:r>
            <a:r>
              <a:rPr lang="en-US" altLang="zh-CN" dirty="0" smtClean="0"/>
              <a:t>-</a:t>
            </a:r>
            <a:r>
              <a:rPr lang="zh-CN" altLang="en-US" dirty="0" smtClean="0"/>
              <a:t>事故案例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0"/>
            <a:ext cx="1117005" cy="172423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89"/>
          </a:xfrm>
          <a:prstGeom prst="rect">
            <a:avLst/>
          </a:prstGeom>
        </p:spPr>
      </p:pic>
      <p:sp>
        <p:nvSpPr>
          <p:cNvPr id="26" name="标题 16"/>
          <p:cNvSpPr txBox="1"/>
          <p:nvPr/>
        </p:nvSpPr>
        <p:spPr>
          <a:xfrm>
            <a:off x="1269405" y="514003"/>
            <a:ext cx="10515600" cy="41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A5B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交通安全</a:t>
            </a:r>
            <a:r>
              <a:rPr lang="en-US" altLang="zh-CN" smtClean="0"/>
              <a:t>-</a:t>
            </a:r>
            <a:r>
              <a:rPr lang="zh-CN" altLang="en-US" smtClean="0"/>
              <a:t>事故案例</a:t>
            </a:r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152400" y="152400"/>
            <a:ext cx="1117005" cy="17242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02" y="1781686"/>
            <a:ext cx="5036222" cy="306403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53226" y="1876637"/>
            <a:ext cx="6910388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sz="3200" dirty="0" smtClean="0">
                <a:solidFill>
                  <a:srgbClr val="5FA9EB"/>
                </a:solidFill>
                <a:latin typeface="+mn-ea"/>
              </a:rPr>
              <a:t>1</a:t>
            </a:r>
            <a:r>
              <a:rPr lang="zh-CN" altLang="en-US" sz="3200" dirty="0" smtClean="0">
                <a:solidFill>
                  <a:srgbClr val="5FA9EB"/>
                </a:solidFill>
                <a:latin typeface="+mn-ea"/>
              </a:rPr>
              <a:t>、发现火情，沉着镇定。</a:t>
            </a:r>
          </a:p>
          <a:p>
            <a:pPr>
              <a:buFontTx/>
              <a:buNone/>
            </a:pPr>
            <a:r>
              <a:rPr lang="en-US" altLang="zh-CN" sz="3200" dirty="0" smtClean="0">
                <a:solidFill>
                  <a:srgbClr val="5FA9EB"/>
                </a:solidFill>
                <a:latin typeface="+mn-ea"/>
              </a:rPr>
              <a:t>2</a:t>
            </a:r>
            <a:r>
              <a:rPr lang="zh-CN" altLang="en-US" sz="3200" dirty="0" smtClean="0">
                <a:solidFill>
                  <a:srgbClr val="5FA9EB"/>
                </a:solidFill>
                <a:latin typeface="+mn-ea"/>
              </a:rPr>
              <a:t>、听从指挥，防止混乱。</a:t>
            </a:r>
          </a:p>
          <a:p>
            <a:pPr>
              <a:buFontTx/>
              <a:buNone/>
            </a:pPr>
            <a:r>
              <a:rPr lang="en-US" altLang="zh-CN" sz="3200" dirty="0" smtClean="0">
                <a:solidFill>
                  <a:srgbClr val="5FA9EB"/>
                </a:solidFill>
                <a:latin typeface="+mn-ea"/>
              </a:rPr>
              <a:t>3</a:t>
            </a:r>
            <a:r>
              <a:rPr lang="zh-CN" altLang="en-US" sz="3200" dirty="0" smtClean="0">
                <a:solidFill>
                  <a:srgbClr val="5FA9EB"/>
                </a:solidFill>
                <a:latin typeface="+mn-ea"/>
              </a:rPr>
              <a:t>、不入险地，不贪财物。</a:t>
            </a:r>
          </a:p>
          <a:p>
            <a:pPr>
              <a:buFontTx/>
              <a:buNone/>
            </a:pPr>
            <a:r>
              <a:rPr lang="en-US" altLang="zh-CN" sz="3200" dirty="0" smtClean="0">
                <a:solidFill>
                  <a:srgbClr val="5FA9EB"/>
                </a:solidFill>
                <a:latin typeface="+mn-ea"/>
              </a:rPr>
              <a:t>4</a:t>
            </a:r>
            <a:r>
              <a:rPr lang="zh-CN" altLang="en-US" sz="3200" dirty="0" smtClean="0">
                <a:solidFill>
                  <a:srgbClr val="5FA9EB"/>
                </a:solidFill>
                <a:latin typeface="+mn-ea"/>
              </a:rPr>
              <a:t>、简易防护，捂鼻匍匐。</a:t>
            </a:r>
          </a:p>
          <a:p>
            <a:pPr>
              <a:buFontTx/>
              <a:buNone/>
            </a:pPr>
            <a:r>
              <a:rPr lang="en-US" altLang="zh-CN" sz="3200" dirty="0" smtClean="0">
                <a:solidFill>
                  <a:srgbClr val="5FA9EB"/>
                </a:solidFill>
                <a:latin typeface="+mn-ea"/>
              </a:rPr>
              <a:t>5</a:t>
            </a:r>
            <a:r>
              <a:rPr lang="zh-CN" altLang="en-US" sz="3200" dirty="0" smtClean="0">
                <a:solidFill>
                  <a:srgbClr val="5FA9EB"/>
                </a:solidFill>
                <a:latin typeface="+mn-ea"/>
              </a:rPr>
              <a:t>、善用通道，莫入电梯。</a:t>
            </a:r>
          </a:p>
          <a:p>
            <a:pPr>
              <a:buClr>
                <a:schemeClr val="tx1"/>
              </a:buClr>
              <a:buFontTx/>
              <a:buNone/>
            </a:pPr>
            <a:endParaRPr lang="zh-CN" altLang="en-US" sz="3600" dirty="0" smtClean="0">
              <a:solidFill>
                <a:srgbClr val="5FA9EB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0" y="-6064"/>
            <a:ext cx="12195154" cy="6864064"/>
          </a:xfrm>
          <a:prstGeom prst="rect">
            <a:avLst/>
          </a:prstGeom>
        </p:spPr>
      </p:pic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6087321" y="3013862"/>
            <a:ext cx="48688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保留文字的格式和动画效果不变，请不要删除文本框，直接把文本框中的文字替换即可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10"/>
          <p:cNvSpPr txBox="1">
            <a:spLocks noChangeArrowheads="1"/>
          </p:cNvSpPr>
          <p:nvPr/>
        </p:nvSpPr>
        <p:spPr bwMode="auto">
          <a:xfrm>
            <a:off x="5984926" y="2252021"/>
            <a:ext cx="5073651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zh-CN" altLang="en-US" sz="4400" b="1" dirty="0" smtClean="0">
                <a:solidFill>
                  <a:srgbClr val="5FA9EB"/>
                </a:solidFill>
                <a:latin typeface="+mj-ea"/>
                <a:ea typeface="+mj-ea"/>
              </a:rPr>
              <a:t>预防火灾</a:t>
            </a:r>
            <a:endParaRPr lang="zh-CN" altLang="en-US" sz="4400" b="1" dirty="0">
              <a:solidFill>
                <a:srgbClr val="5FA9EB"/>
              </a:solidFill>
              <a:latin typeface="+mj-ea"/>
              <a:ea typeface="+mj-ea"/>
            </a:endParaRPr>
          </a:p>
        </p:txBody>
      </p: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5996006" y="1406651"/>
            <a:ext cx="21732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>
                <a:solidFill>
                  <a:srgbClr val="FA5B7F"/>
                </a:solidFill>
                <a:latin typeface="Impact" panose="020B0806030902050204" pitchFamily="34" charset="0"/>
              </a:rPr>
              <a:t>Part </a:t>
            </a:r>
            <a:r>
              <a:rPr lang="en-US" altLang="zh-CN" sz="5400" dirty="0" smtClean="0">
                <a:solidFill>
                  <a:srgbClr val="FA5B7F"/>
                </a:solidFill>
                <a:latin typeface="Impact" panose="020B0806030902050204" pitchFamily="34" charset="0"/>
              </a:rPr>
              <a:t>4</a:t>
            </a:r>
            <a:endParaRPr lang="zh-CN" altLang="en-US" sz="5400" dirty="0">
              <a:solidFill>
                <a:srgbClr val="FA5B7F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20" y="1528889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29" y="1406651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99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0"/>
            <a:ext cx="1117005" cy="1724237"/>
          </a:xfrm>
          <a:prstGeom prst="rect">
            <a:avLst/>
          </a:prstGeom>
        </p:spPr>
      </p:pic>
      <p:sp>
        <p:nvSpPr>
          <p:cNvPr id="26" name="标题 16"/>
          <p:cNvSpPr txBox="1"/>
          <p:nvPr/>
        </p:nvSpPr>
        <p:spPr>
          <a:xfrm>
            <a:off x="1269405" y="514003"/>
            <a:ext cx="10515600" cy="41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A5B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交通安全</a:t>
            </a:r>
            <a:r>
              <a:rPr lang="en-US" altLang="zh-CN" smtClean="0"/>
              <a:t>-</a:t>
            </a:r>
            <a:r>
              <a:rPr lang="zh-CN" altLang="en-US" smtClean="0"/>
              <a:t>事故案例</a:t>
            </a:r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152400" y="152400"/>
            <a:ext cx="1117005" cy="172423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53901" y="1760519"/>
            <a:ext cx="9001646" cy="35247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2" y="2373538"/>
            <a:ext cx="1606996" cy="21152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144" y="242863"/>
            <a:ext cx="5637104" cy="6339601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289567" y="2373538"/>
            <a:ext cx="4772823" cy="1728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      在春节燃放烟花爆竹是我国传统习惯，特别是除夕之夜，在非禁放区烟花爆竹响彻云天，此起彼伏，整夜不停，以示辞旧迎新。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0"/>
            <a:ext cx="1117005" cy="1724237"/>
          </a:xfrm>
          <a:prstGeom prst="rect">
            <a:avLst/>
          </a:prstGeom>
        </p:spPr>
      </p:pic>
      <p:sp>
        <p:nvSpPr>
          <p:cNvPr id="26" name="标题 16"/>
          <p:cNvSpPr txBox="1"/>
          <p:nvPr/>
        </p:nvSpPr>
        <p:spPr>
          <a:xfrm>
            <a:off x="1269405" y="514003"/>
            <a:ext cx="10515600" cy="41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A5B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交通安全</a:t>
            </a:r>
            <a:r>
              <a:rPr lang="en-US" altLang="zh-CN" smtClean="0"/>
              <a:t>-</a:t>
            </a:r>
            <a:r>
              <a:rPr lang="zh-CN" altLang="en-US" smtClean="0"/>
              <a:t>事故案例</a:t>
            </a:r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152400" y="152400"/>
            <a:ext cx="1117005" cy="172423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53901" y="1760519"/>
            <a:ext cx="9001646" cy="3524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2" y="2373538"/>
            <a:ext cx="1606996" cy="2115209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289567" y="2373538"/>
            <a:ext cx="4772823" cy="1728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  <a:defRPr/>
            </a:pPr>
            <a:r>
              <a:rPr lang="zh-CN" altLang="en-US" sz="2400" b="1" dirty="0" smtClean="0">
                <a:solidFill>
                  <a:srgbClr val="FA5B7F"/>
                </a:solidFill>
                <a:latin typeface="+mn-ea"/>
              </a:rPr>
              <a:t>      在春节燃放烟花爆竹是我国传统习惯，特别是除夕之夜，在非禁放区烟花爆竹响彻云天，此起彼伏，整夜不停，以示辞旧迎新。</a:t>
            </a:r>
            <a:endParaRPr lang="zh-CN" altLang="en-US" sz="2400" b="1" dirty="0">
              <a:solidFill>
                <a:srgbClr val="FA5B7F"/>
              </a:solidFill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07" y="152400"/>
            <a:ext cx="668469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0"/>
            <a:ext cx="1117005" cy="1724237"/>
          </a:xfrm>
          <a:prstGeom prst="rect">
            <a:avLst/>
          </a:prstGeom>
        </p:spPr>
      </p:pic>
      <p:sp>
        <p:nvSpPr>
          <p:cNvPr id="26" name="标题 16"/>
          <p:cNvSpPr txBox="1"/>
          <p:nvPr/>
        </p:nvSpPr>
        <p:spPr>
          <a:xfrm>
            <a:off x="1269405" y="514003"/>
            <a:ext cx="10515600" cy="41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A5B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交通安全</a:t>
            </a:r>
            <a:r>
              <a:rPr lang="en-US" altLang="zh-CN" smtClean="0"/>
              <a:t>-</a:t>
            </a:r>
            <a:r>
              <a:rPr lang="zh-CN" altLang="en-US" smtClean="0"/>
              <a:t>事故案例</a:t>
            </a:r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152400" y="152400"/>
            <a:ext cx="1117005" cy="172423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53901" y="2126512"/>
            <a:ext cx="9001646" cy="3158710"/>
          </a:xfrm>
          <a:prstGeom prst="rect">
            <a:avLst/>
          </a:prstGeom>
          <a:solidFill>
            <a:srgbClr val="F84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1" y="2648608"/>
            <a:ext cx="1606996" cy="211520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43" y="152400"/>
            <a:ext cx="4239705" cy="542861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69405" y="1285733"/>
            <a:ext cx="7595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600" b="1" dirty="0">
                <a:solidFill>
                  <a:srgbClr val="5FA9EB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烟花爆竹远离它，安安全全过寒假</a:t>
            </a:r>
            <a:r>
              <a:rPr lang="zh-CN" altLang="en-US" sz="3600" dirty="0">
                <a:solidFill>
                  <a:srgbClr val="5FA9EB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。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04866" y="2707262"/>
            <a:ext cx="486411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solidFill>
                  <a:schemeClr val="bg1"/>
                </a:solidFill>
                <a:latin typeface="+mn-ea"/>
              </a:rPr>
              <a:t>为了确保自己和他人能平安地过一个愉快的春节，燃放烟花爆竹要做到以下几点：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0"/>
            <a:ext cx="1117005" cy="1724237"/>
          </a:xfrm>
          <a:prstGeom prst="rect">
            <a:avLst/>
          </a:prstGeom>
        </p:spPr>
      </p:pic>
      <p:sp>
        <p:nvSpPr>
          <p:cNvPr id="26" name="标题 16"/>
          <p:cNvSpPr txBox="1"/>
          <p:nvPr/>
        </p:nvSpPr>
        <p:spPr>
          <a:xfrm>
            <a:off x="1269405" y="514003"/>
            <a:ext cx="10515600" cy="41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A5B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交通安全</a:t>
            </a:r>
            <a:r>
              <a:rPr lang="en-US" altLang="zh-CN" smtClean="0"/>
              <a:t>-</a:t>
            </a:r>
            <a:r>
              <a:rPr lang="zh-CN" altLang="en-US" smtClean="0"/>
              <a:t>事故案例</a:t>
            </a:r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152400" y="152400"/>
            <a:ext cx="1117005" cy="172423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53901" y="2126512"/>
            <a:ext cx="9001646" cy="3158710"/>
          </a:xfrm>
          <a:prstGeom prst="rect">
            <a:avLst/>
          </a:prstGeom>
          <a:solidFill>
            <a:srgbClr val="F84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1" y="2648608"/>
            <a:ext cx="1606996" cy="211520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43" y="152400"/>
            <a:ext cx="4239705" cy="542861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69405" y="1285733"/>
            <a:ext cx="7595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600" b="1" dirty="0">
                <a:solidFill>
                  <a:srgbClr val="5FA9EB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烟花爆竹远离它，安安全全过寒假</a:t>
            </a:r>
            <a:r>
              <a:rPr lang="zh-CN" altLang="en-US" sz="3600" dirty="0">
                <a:solidFill>
                  <a:srgbClr val="5FA9EB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。</a:t>
            </a:r>
          </a:p>
        </p:txBody>
      </p:sp>
      <p:sp>
        <p:nvSpPr>
          <p:cNvPr id="5" name="矩形 4"/>
          <p:cNvSpPr/>
          <p:nvPr/>
        </p:nvSpPr>
        <p:spPr>
          <a:xfrm>
            <a:off x="2960897" y="2502269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+mn-ea"/>
              </a:rPr>
              <a:t>1.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应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到有销售许可证的专营场所购买。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、中小学生然后烟花要有大人带领。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、易燃物方圆</a:t>
            </a: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50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米内不得燃放烟花。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、不许手持烟花爆竹燃放。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、不许直对行人或人群燃放烟花。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0"/>
            <a:ext cx="1117005" cy="1724237"/>
          </a:xfrm>
          <a:prstGeom prst="rect">
            <a:avLst/>
          </a:prstGeom>
        </p:spPr>
      </p:pic>
      <p:sp>
        <p:nvSpPr>
          <p:cNvPr id="26" name="标题 16"/>
          <p:cNvSpPr txBox="1"/>
          <p:nvPr/>
        </p:nvSpPr>
        <p:spPr>
          <a:xfrm>
            <a:off x="1269405" y="514003"/>
            <a:ext cx="10515600" cy="41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A5B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交通安全</a:t>
            </a:r>
            <a:r>
              <a:rPr lang="en-US" altLang="zh-CN" smtClean="0"/>
              <a:t>-</a:t>
            </a:r>
            <a:r>
              <a:rPr lang="zh-CN" altLang="en-US" smtClean="0"/>
              <a:t>事故案例</a:t>
            </a:r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152400" y="152400"/>
            <a:ext cx="1117005" cy="172423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53901" y="2126512"/>
            <a:ext cx="9001646" cy="3158710"/>
          </a:xfrm>
          <a:prstGeom prst="rect">
            <a:avLst/>
          </a:prstGeom>
          <a:solidFill>
            <a:srgbClr val="F84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1" y="2648608"/>
            <a:ext cx="1606996" cy="211520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43" y="152400"/>
            <a:ext cx="4239705" cy="542861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69405" y="1285733"/>
            <a:ext cx="7595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600" b="1" dirty="0">
                <a:solidFill>
                  <a:srgbClr val="5FA9EB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烟花爆竹远离它，安安全全过寒假</a:t>
            </a:r>
            <a:r>
              <a:rPr lang="zh-CN" altLang="en-US" sz="3600" dirty="0">
                <a:solidFill>
                  <a:srgbClr val="5FA9EB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。</a:t>
            </a:r>
          </a:p>
        </p:txBody>
      </p:sp>
      <p:sp>
        <p:nvSpPr>
          <p:cNvPr id="5" name="矩形 4"/>
          <p:cNvSpPr/>
          <p:nvPr/>
        </p:nvSpPr>
        <p:spPr>
          <a:xfrm>
            <a:off x="2464129" y="2293667"/>
            <a:ext cx="52861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、点燃鞭炮后，若没有炸响，在未确认不存在安全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问题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之前，不要急于上前查看。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7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、烟花爆竹应存放在远离火源的安全地方。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8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、燃放烟花爆竹，严禁横放、斜放，也不要燃放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“钻天猴”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之类升高空，射程远的难以控制的品种。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0" y="-6064"/>
            <a:ext cx="12195154" cy="686406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98478" y="1384635"/>
            <a:ext cx="2441669" cy="76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踩踏事件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PART 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ONE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36715" y="3054551"/>
            <a:ext cx="2441669" cy="769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预防火灾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PART 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TWO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78197" y="1402237"/>
            <a:ext cx="2441669" cy="769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交通安全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PART 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THREE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85594" y="2981315"/>
            <a:ext cx="2441669" cy="769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食物安全</a:t>
            </a:r>
            <a:endParaRPr lang="en-US" altLang="zh-CN" sz="2400" dirty="0" smtClean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PART 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FOUR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2452947" y="1878901"/>
            <a:ext cx="1125932" cy="562048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508968" y="824417"/>
            <a:ext cx="1107182" cy="552688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47974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10175289" y="221913"/>
            <a:ext cx="1640562" cy="81894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3634365" y="435935"/>
            <a:ext cx="1174421" cy="604922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8 h 910223"/>
              <a:gd name="connsiteX14" fmla="*/ 255491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50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8"/>
                </a:lnTo>
                <a:lnTo>
                  <a:pt x="255491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/>
          </a:p>
        </p:txBody>
      </p:sp>
      <p:sp>
        <p:nvSpPr>
          <p:cNvPr id="11" name="任意多边形 10"/>
          <p:cNvSpPr/>
          <p:nvPr/>
        </p:nvSpPr>
        <p:spPr>
          <a:xfrm>
            <a:off x="9529050" y="435935"/>
            <a:ext cx="1292477" cy="645185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F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/>
          </a:p>
        </p:txBody>
      </p:sp>
      <p:grpSp>
        <p:nvGrpSpPr>
          <p:cNvPr id="12" name="组合 11"/>
          <p:cNvGrpSpPr/>
          <p:nvPr/>
        </p:nvGrpSpPr>
        <p:grpSpPr>
          <a:xfrm>
            <a:off x="10549907" y="4121983"/>
            <a:ext cx="1473039" cy="308196"/>
            <a:chOff x="2745808" y="1356950"/>
            <a:chExt cx="1473423" cy="308276"/>
          </a:xfrm>
        </p:grpSpPr>
        <p:sp>
          <p:nvSpPr>
            <p:cNvPr id="13" name="弧形 12"/>
            <p:cNvSpPr/>
            <p:nvPr/>
          </p:nvSpPr>
          <p:spPr>
            <a:xfrm>
              <a:off x="2745808" y="1356950"/>
              <a:ext cx="741936" cy="277262"/>
            </a:xfrm>
            <a:prstGeom prst="arc">
              <a:avLst/>
            </a:prstGeom>
            <a:ln w="25400">
              <a:solidFill>
                <a:srgbClr val="5259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4" name="弧形 13"/>
            <p:cNvSpPr/>
            <p:nvPr/>
          </p:nvSpPr>
          <p:spPr>
            <a:xfrm flipH="1">
              <a:off x="3477295" y="1387964"/>
              <a:ext cx="741936" cy="277262"/>
            </a:xfrm>
            <a:prstGeom prst="arc">
              <a:avLst/>
            </a:prstGeom>
            <a:ln w="25400">
              <a:solidFill>
                <a:srgbClr val="5259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74950" y="3923388"/>
            <a:ext cx="928019" cy="330116"/>
            <a:chOff x="2745808" y="1356950"/>
            <a:chExt cx="1597415" cy="560886"/>
          </a:xfrm>
        </p:grpSpPr>
        <p:sp>
          <p:nvSpPr>
            <p:cNvPr id="16" name="弧形 15"/>
            <p:cNvSpPr/>
            <p:nvPr/>
          </p:nvSpPr>
          <p:spPr>
            <a:xfrm>
              <a:off x="2745808" y="1356950"/>
              <a:ext cx="741936" cy="453226"/>
            </a:xfrm>
            <a:prstGeom prst="arc">
              <a:avLst/>
            </a:prstGeom>
            <a:ln w="25400">
              <a:solidFill>
                <a:srgbClr val="5259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7" name="弧形 16"/>
            <p:cNvSpPr/>
            <p:nvPr/>
          </p:nvSpPr>
          <p:spPr>
            <a:xfrm flipH="1">
              <a:off x="3477295" y="1387964"/>
              <a:ext cx="865928" cy="529872"/>
            </a:xfrm>
            <a:prstGeom prst="arc">
              <a:avLst/>
            </a:prstGeom>
            <a:ln w="25400">
              <a:solidFill>
                <a:srgbClr val="5259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2020094" y="4739798"/>
            <a:ext cx="851591" cy="62031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6" t="59219" r="18023" b="9952"/>
          <a:stretch>
            <a:fillRect/>
          </a:stretch>
        </p:blipFill>
        <p:spPr>
          <a:xfrm flipH="1">
            <a:off x="7519313" y="5399122"/>
            <a:ext cx="934730" cy="86196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 t="148" r="48545" b="69023"/>
          <a:stretch>
            <a:fillRect/>
          </a:stretch>
        </p:blipFill>
        <p:spPr>
          <a:xfrm>
            <a:off x="1831123" y="5397193"/>
            <a:ext cx="934730" cy="86196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2" r="17830" b="69171"/>
          <a:stretch>
            <a:fillRect/>
          </a:stretch>
        </p:blipFill>
        <p:spPr>
          <a:xfrm flipH="1">
            <a:off x="7506141" y="4587570"/>
            <a:ext cx="749537" cy="86196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4938421" y="1080791"/>
            <a:ext cx="1356053" cy="209323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2" t="59739" r="26829" b="28881"/>
          <a:stretch>
            <a:fillRect/>
          </a:stretch>
        </p:blipFill>
        <p:spPr>
          <a:xfrm>
            <a:off x="5135526" y="3054551"/>
            <a:ext cx="1392865" cy="79302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5" t="11690" r="36436" b="76930"/>
          <a:stretch>
            <a:fillRect/>
          </a:stretch>
        </p:blipFill>
        <p:spPr>
          <a:xfrm>
            <a:off x="7923311" y="1480564"/>
            <a:ext cx="1182598" cy="67331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7630542" y="2682587"/>
            <a:ext cx="1356053" cy="2093237"/>
          </a:xfrm>
          <a:prstGeom prst="rect">
            <a:avLst/>
          </a:prstGeom>
        </p:spPr>
      </p:pic>
      <p:sp>
        <p:nvSpPr>
          <p:cNvPr id="29" name="文本框 92"/>
          <p:cNvSpPr txBox="1">
            <a:spLocks noChangeArrowheads="1"/>
          </p:cNvSpPr>
          <p:nvPr/>
        </p:nvSpPr>
        <p:spPr bwMode="auto">
          <a:xfrm>
            <a:off x="-1026753" y="3906959"/>
            <a:ext cx="4932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zh-CN" altLang="en-US" sz="2800" dirty="0" smtClean="0">
                <a:solidFill>
                  <a:srgbClr val="5FA9EB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寒假安全</a:t>
            </a:r>
            <a:r>
              <a:rPr lang="zh-CN" altLang="en-US" sz="2800" dirty="0" smtClean="0">
                <a:solidFill>
                  <a:srgbClr val="FA5B7F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教育</a:t>
            </a:r>
            <a:endParaRPr lang="zh-CN" altLang="en-US" sz="2800" dirty="0">
              <a:solidFill>
                <a:srgbClr val="FA5B7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0" name="文本框 92"/>
          <p:cNvSpPr txBox="1">
            <a:spLocks noChangeArrowheads="1"/>
          </p:cNvSpPr>
          <p:nvPr/>
        </p:nvSpPr>
        <p:spPr bwMode="auto">
          <a:xfrm>
            <a:off x="-1468334" y="3153947"/>
            <a:ext cx="49328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zh-CN" altLang="en-US" sz="4400" dirty="0" smtClean="0">
                <a:solidFill>
                  <a:srgbClr val="5FA9EB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目录</a:t>
            </a:r>
            <a:endParaRPr lang="zh-CN" altLang="en-US" sz="4400" dirty="0">
              <a:solidFill>
                <a:srgbClr val="FA5B7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0" y="-6064"/>
            <a:ext cx="12195154" cy="6864064"/>
          </a:xfrm>
          <a:prstGeom prst="rect">
            <a:avLst/>
          </a:prstGeom>
        </p:spPr>
      </p:pic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6087321" y="3013862"/>
            <a:ext cx="48688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保留文字的格式和动画效果不变，请不要删除文本框，直接把文本框中的文字替换即可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10"/>
          <p:cNvSpPr txBox="1">
            <a:spLocks noChangeArrowheads="1"/>
          </p:cNvSpPr>
          <p:nvPr/>
        </p:nvSpPr>
        <p:spPr bwMode="auto">
          <a:xfrm>
            <a:off x="5984926" y="2252021"/>
            <a:ext cx="5073651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zh-CN" altLang="en-US" sz="4400" b="1" dirty="0" smtClean="0">
                <a:solidFill>
                  <a:srgbClr val="5FA9EB"/>
                </a:solidFill>
                <a:latin typeface="+mj-ea"/>
                <a:ea typeface="+mj-ea"/>
              </a:rPr>
              <a:t>预防食物中毒</a:t>
            </a:r>
            <a:endParaRPr lang="zh-CN" altLang="en-US" sz="4400" b="1" dirty="0">
              <a:solidFill>
                <a:srgbClr val="5FA9EB"/>
              </a:solidFill>
              <a:latin typeface="+mj-ea"/>
              <a:ea typeface="+mj-ea"/>
            </a:endParaRPr>
          </a:p>
        </p:txBody>
      </p: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5996006" y="1406651"/>
            <a:ext cx="21732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>
                <a:solidFill>
                  <a:srgbClr val="FA5B7F"/>
                </a:solidFill>
                <a:latin typeface="Impact" panose="020B0806030902050204" pitchFamily="34" charset="0"/>
              </a:rPr>
              <a:t>Part </a:t>
            </a:r>
            <a:r>
              <a:rPr lang="en-US" altLang="zh-CN" sz="5400" dirty="0" smtClean="0">
                <a:solidFill>
                  <a:srgbClr val="FA5B7F"/>
                </a:solidFill>
                <a:latin typeface="Impact" panose="020B0806030902050204" pitchFamily="34" charset="0"/>
              </a:rPr>
              <a:t>5</a:t>
            </a:r>
            <a:endParaRPr lang="zh-CN" altLang="en-US" sz="5400" dirty="0">
              <a:solidFill>
                <a:srgbClr val="FA5B7F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20" y="1528889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29" y="1406651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0"/>
            <a:ext cx="1117005" cy="1724237"/>
          </a:xfrm>
          <a:prstGeom prst="rect">
            <a:avLst/>
          </a:prstGeom>
        </p:spPr>
      </p:pic>
      <p:sp>
        <p:nvSpPr>
          <p:cNvPr id="26" name="标题 16"/>
          <p:cNvSpPr txBox="1"/>
          <p:nvPr/>
        </p:nvSpPr>
        <p:spPr>
          <a:xfrm>
            <a:off x="1269405" y="514003"/>
            <a:ext cx="10515600" cy="41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A5B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交通安全</a:t>
            </a:r>
            <a:r>
              <a:rPr lang="en-US" altLang="zh-CN" smtClean="0"/>
              <a:t>-</a:t>
            </a:r>
            <a:r>
              <a:rPr lang="zh-CN" altLang="en-US" smtClean="0"/>
              <a:t>事故案例</a:t>
            </a:r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152400" y="152400"/>
            <a:ext cx="1117005" cy="172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05" y="2615465"/>
            <a:ext cx="3326770" cy="33267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687" y="3194220"/>
            <a:ext cx="2892056" cy="27628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23" y="-963569"/>
            <a:ext cx="7856853" cy="785685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669369" y="1887699"/>
            <a:ext cx="64514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84854"/>
                </a:solidFill>
                <a:latin typeface="+mn-ea"/>
              </a:rPr>
              <a:t>1.</a:t>
            </a:r>
            <a:r>
              <a:rPr lang="zh-CN" altLang="en-US" sz="2000" dirty="0">
                <a:solidFill>
                  <a:srgbClr val="F84854"/>
                </a:solidFill>
                <a:latin typeface="+mn-ea"/>
              </a:rPr>
              <a:t>养成良好的卫生习惯，勤洗手特别是饭前便后，用除菌香皂，洗手液洗手。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84854"/>
                </a:solidFill>
                <a:latin typeface="+mn-ea"/>
              </a:rPr>
              <a:t>2.</a:t>
            </a:r>
            <a:r>
              <a:rPr lang="zh-CN" altLang="en-US" sz="2000" dirty="0">
                <a:solidFill>
                  <a:srgbClr val="F84854"/>
                </a:solidFill>
                <a:latin typeface="+mn-ea"/>
              </a:rPr>
              <a:t>不吃生、冷、不清洁食物。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84854"/>
                </a:solidFill>
                <a:latin typeface="+mn-ea"/>
              </a:rPr>
              <a:t>3.</a:t>
            </a:r>
            <a:r>
              <a:rPr lang="zh-CN" altLang="en-US" sz="2000" dirty="0">
                <a:solidFill>
                  <a:srgbClr val="F84854"/>
                </a:solidFill>
                <a:latin typeface="+mn-ea"/>
              </a:rPr>
              <a:t>不吃变质剩饭菜。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84854"/>
                </a:solidFill>
                <a:latin typeface="+mn-ea"/>
              </a:rPr>
              <a:t>4.</a:t>
            </a:r>
            <a:r>
              <a:rPr lang="zh-CN" altLang="en-US" sz="2000" dirty="0">
                <a:solidFill>
                  <a:srgbClr val="F84854"/>
                </a:solidFill>
                <a:latin typeface="+mn-ea"/>
              </a:rPr>
              <a:t>少吃、不吃冷饮</a:t>
            </a:r>
            <a:r>
              <a:rPr lang="en-US" altLang="zh-CN" sz="2000" dirty="0">
                <a:solidFill>
                  <a:srgbClr val="F84854"/>
                </a:solidFill>
                <a:latin typeface="+mn-ea"/>
              </a:rPr>
              <a:t>,</a:t>
            </a:r>
            <a:r>
              <a:rPr lang="zh-CN" altLang="en-US" sz="2000" dirty="0">
                <a:solidFill>
                  <a:srgbClr val="F84854"/>
                </a:solidFill>
                <a:latin typeface="+mn-ea"/>
              </a:rPr>
              <a:t>少吃、不吃零食。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84854"/>
                </a:solidFill>
                <a:latin typeface="+mn-ea"/>
              </a:rPr>
              <a:t>5.</a:t>
            </a:r>
            <a:r>
              <a:rPr lang="zh-CN" altLang="en-US" sz="2000" dirty="0">
                <a:solidFill>
                  <a:srgbClr val="F84854"/>
                </a:solidFill>
                <a:latin typeface="+mn-ea"/>
              </a:rPr>
              <a:t>不要长期吃辛辣食品。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0"/>
            <a:ext cx="1117005" cy="1724237"/>
          </a:xfrm>
          <a:prstGeom prst="rect">
            <a:avLst/>
          </a:prstGeom>
        </p:spPr>
      </p:pic>
      <p:sp>
        <p:nvSpPr>
          <p:cNvPr id="26" name="标题 16"/>
          <p:cNvSpPr txBox="1"/>
          <p:nvPr/>
        </p:nvSpPr>
        <p:spPr>
          <a:xfrm>
            <a:off x="1269405" y="514003"/>
            <a:ext cx="10515600" cy="41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A5B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交通安全</a:t>
            </a:r>
            <a:r>
              <a:rPr lang="en-US" altLang="zh-CN" smtClean="0"/>
              <a:t>-</a:t>
            </a:r>
            <a:r>
              <a:rPr lang="zh-CN" altLang="en-US" smtClean="0"/>
              <a:t>事故案例</a:t>
            </a:r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152400" y="152400"/>
            <a:ext cx="1117005" cy="172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05" y="2615465"/>
            <a:ext cx="3326770" cy="33267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687" y="3194220"/>
            <a:ext cx="2892056" cy="27628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23" y="-963569"/>
            <a:ext cx="7856853" cy="785685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669369" y="1887699"/>
            <a:ext cx="64514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84854"/>
                </a:solidFill>
                <a:latin typeface="+mn-ea"/>
              </a:rPr>
              <a:t>6.</a:t>
            </a:r>
            <a:r>
              <a:rPr lang="zh-CN" altLang="en-US" sz="2000" dirty="0">
                <a:solidFill>
                  <a:srgbClr val="F84854"/>
                </a:solidFill>
                <a:latin typeface="+mn-ea"/>
              </a:rPr>
              <a:t>不要随便吃野果，吃水果后不要急于喝饮料特别是水。</a:t>
            </a:r>
          </a:p>
          <a:p>
            <a:r>
              <a:rPr lang="en-US" altLang="zh-CN" sz="2000" dirty="0">
                <a:solidFill>
                  <a:srgbClr val="F84854"/>
                </a:solidFill>
                <a:latin typeface="+mn-ea"/>
              </a:rPr>
              <a:t>7.</a:t>
            </a:r>
            <a:r>
              <a:rPr lang="zh-CN" altLang="en-US" sz="2000" dirty="0">
                <a:solidFill>
                  <a:srgbClr val="F84854"/>
                </a:solidFill>
                <a:latin typeface="+mn-ea"/>
              </a:rPr>
              <a:t>剧烈运动后不要急于吃食品喝水。</a:t>
            </a:r>
          </a:p>
          <a:p>
            <a:r>
              <a:rPr lang="en-US" altLang="zh-CN" sz="2000" dirty="0">
                <a:solidFill>
                  <a:srgbClr val="F84854"/>
                </a:solidFill>
                <a:latin typeface="+mn-ea"/>
              </a:rPr>
              <a:t>8.</a:t>
            </a:r>
            <a:r>
              <a:rPr lang="zh-CN" altLang="en-US" sz="2000" dirty="0">
                <a:solidFill>
                  <a:srgbClr val="F84854"/>
                </a:solidFill>
                <a:latin typeface="+mn-ea"/>
              </a:rPr>
              <a:t>不到无证摊点购买油炸、烟熏食品，尽可能在学校食堂就餐。千万不要去无照经营摊点饭店购买食品或者就餐。</a:t>
            </a:r>
          </a:p>
          <a:p>
            <a:r>
              <a:rPr lang="en-US" altLang="zh-CN" sz="2000" dirty="0">
                <a:solidFill>
                  <a:srgbClr val="F84854"/>
                </a:solidFill>
                <a:latin typeface="+mn-ea"/>
              </a:rPr>
              <a:t>9.</a:t>
            </a:r>
            <a:r>
              <a:rPr lang="zh-CN" altLang="en-US" sz="2000" dirty="0">
                <a:solidFill>
                  <a:srgbClr val="F84854"/>
                </a:solidFill>
                <a:latin typeface="+mn-ea"/>
              </a:rPr>
              <a:t>不喝生水，建议喝标准的纯净水。从家里所带腌制品在校不能超过</a:t>
            </a:r>
            <a:r>
              <a:rPr lang="en-US" altLang="zh-CN" sz="2000" dirty="0">
                <a:solidFill>
                  <a:srgbClr val="F84854"/>
                </a:solidFill>
                <a:latin typeface="+mn-ea"/>
              </a:rPr>
              <a:t>2</a:t>
            </a:r>
            <a:r>
              <a:rPr lang="zh-CN" altLang="en-US" sz="2000" dirty="0">
                <a:solidFill>
                  <a:srgbClr val="F84854"/>
                </a:solidFill>
                <a:latin typeface="+mn-ea"/>
              </a:rPr>
              <a:t>天。</a:t>
            </a:r>
          </a:p>
          <a:p>
            <a:r>
              <a:rPr lang="en-US" altLang="zh-CN" sz="2000" dirty="0">
                <a:solidFill>
                  <a:srgbClr val="F84854"/>
                </a:solidFill>
                <a:latin typeface="+mn-ea"/>
              </a:rPr>
              <a:t>10.</a:t>
            </a:r>
            <a:r>
              <a:rPr lang="zh-CN" altLang="en-US" sz="2000" dirty="0">
                <a:solidFill>
                  <a:srgbClr val="F84854"/>
                </a:solidFill>
                <a:latin typeface="+mn-ea"/>
              </a:rPr>
              <a:t>谨慎选购包装食品，认真查看包装标识、厂家厂址、电话、生产日期是否标示清楚、合格。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0"/>
            <a:ext cx="1117005" cy="1724237"/>
          </a:xfrm>
          <a:prstGeom prst="rect">
            <a:avLst/>
          </a:prstGeom>
        </p:spPr>
      </p:pic>
      <p:sp>
        <p:nvSpPr>
          <p:cNvPr id="26" name="标题 16"/>
          <p:cNvSpPr txBox="1"/>
          <p:nvPr/>
        </p:nvSpPr>
        <p:spPr>
          <a:xfrm>
            <a:off x="1269405" y="514003"/>
            <a:ext cx="10515600" cy="41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A5B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交通安全</a:t>
            </a:r>
            <a:r>
              <a:rPr lang="en-US" altLang="zh-CN" smtClean="0"/>
              <a:t>-</a:t>
            </a:r>
            <a:r>
              <a:rPr lang="zh-CN" altLang="en-US" smtClean="0"/>
              <a:t>事故案例</a:t>
            </a:r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152400" y="152400"/>
            <a:ext cx="1117005" cy="17242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05" y="2068790"/>
            <a:ext cx="8689723" cy="50876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17005" y="1485109"/>
            <a:ext cx="947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3200" b="1" dirty="0">
                <a:solidFill>
                  <a:srgbClr val="5FA9EB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</a:rPr>
              <a:t>最后，祝愿同学们新学年，新气象，快乐每一天！度过一个安全、有意义的假期！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84380" cy="6858000"/>
          </a:xfrm>
          <a:prstGeom prst="rect">
            <a:avLst/>
          </a:prstGeom>
        </p:spPr>
      </p:pic>
      <p:pic>
        <p:nvPicPr>
          <p:cNvPr id="4" name="7공주 (七公主) - Sweet He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09600" y="-2231822"/>
            <a:ext cx="609600" cy="609600"/>
          </a:xfrm>
          <a:prstGeom prst="rect">
            <a:avLst/>
          </a:prstGeom>
        </p:spPr>
      </p:pic>
      <p:sp>
        <p:nvSpPr>
          <p:cNvPr id="5" name="文本框 92"/>
          <p:cNvSpPr txBox="1">
            <a:spLocks noChangeArrowheads="1"/>
          </p:cNvSpPr>
          <p:nvPr/>
        </p:nvSpPr>
        <p:spPr bwMode="auto">
          <a:xfrm>
            <a:off x="1688913" y="2790640"/>
            <a:ext cx="49328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zh-CN" altLang="en-US" sz="4000" dirty="0" smtClean="0">
                <a:solidFill>
                  <a:srgbClr val="FA5B7F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寒假安全教育</a:t>
            </a:r>
            <a:r>
              <a:rPr lang="en-US" altLang="zh-CN" sz="4000" dirty="0" err="1" smtClean="0">
                <a:solidFill>
                  <a:srgbClr val="FA5B7F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ppt</a:t>
            </a:r>
            <a:endParaRPr lang="zh-CN" altLang="en-US" sz="4000" dirty="0">
              <a:solidFill>
                <a:srgbClr val="FA5B7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61735" b="71006"/>
          <a:stretch>
            <a:fillRect/>
          </a:stretch>
        </p:blipFill>
        <p:spPr>
          <a:xfrm>
            <a:off x="968833" y="947115"/>
            <a:ext cx="1440160" cy="1466360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92"/>
          <p:cNvSpPr txBox="1">
            <a:spLocks noChangeArrowheads="1"/>
          </p:cNvSpPr>
          <p:nvPr/>
        </p:nvSpPr>
        <p:spPr bwMode="auto">
          <a:xfrm>
            <a:off x="2367644" y="1590311"/>
            <a:ext cx="49328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zh-CN" altLang="en-US" sz="7200" dirty="0" smtClean="0">
                <a:solidFill>
                  <a:srgbClr val="5FA9EB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谢谢观看！</a:t>
            </a:r>
            <a:endParaRPr lang="zh-CN" altLang="en-US" sz="7200" dirty="0">
              <a:solidFill>
                <a:srgbClr val="FA5B7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0" y="-6064"/>
            <a:ext cx="12195154" cy="6864064"/>
          </a:xfrm>
          <a:prstGeom prst="rect">
            <a:avLst/>
          </a:prstGeom>
        </p:spPr>
      </p:pic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6087321" y="3013862"/>
            <a:ext cx="48688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保留文字的格式和动画效果不变，请不要删除文本框，直接把文本框中的文字替换即可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10"/>
          <p:cNvSpPr txBox="1">
            <a:spLocks noChangeArrowheads="1"/>
          </p:cNvSpPr>
          <p:nvPr/>
        </p:nvSpPr>
        <p:spPr bwMode="auto">
          <a:xfrm>
            <a:off x="5984926" y="2252021"/>
            <a:ext cx="5073651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zh-CN" altLang="en-US" sz="4400" b="1" dirty="0" smtClean="0">
                <a:solidFill>
                  <a:srgbClr val="5FA9EB"/>
                </a:solidFill>
                <a:latin typeface="+mj-ea"/>
                <a:ea typeface="+mj-ea"/>
              </a:rPr>
              <a:t>踩踏事件</a:t>
            </a:r>
            <a:endParaRPr lang="zh-CN" altLang="en-US" sz="4400" b="1" dirty="0">
              <a:solidFill>
                <a:srgbClr val="5FA9EB"/>
              </a:solidFill>
              <a:latin typeface="+mj-ea"/>
              <a:ea typeface="+mj-ea"/>
            </a:endParaRPr>
          </a:p>
        </p:txBody>
      </p: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5996006" y="1406651"/>
            <a:ext cx="21732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>
                <a:solidFill>
                  <a:srgbClr val="FA5B7F"/>
                </a:solidFill>
                <a:latin typeface="Impact" panose="020B0806030902050204" pitchFamily="34" charset="0"/>
              </a:rPr>
              <a:t>Part 1</a:t>
            </a:r>
            <a:endParaRPr lang="zh-CN" altLang="en-US" sz="5400" dirty="0">
              <a:solidFill>
                <a:srgbClr val="FA5B7F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20" y="1528889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29" y="1406651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99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289"/>
          </a:xfrm>
          <a:prstGeom prst="rect">
            <a:avLst/>
          </a:prstGeom>
        </p:spPr>
      </p:pic>
      <p:pic>
        <p:nvPicPr>
          <p:cNvPr id="45" name="图片占位符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45" r="26645"/>
          <a:stretch>
            <a:fillRect/>
          </a:stretch>
        </p:blipFill>
        <p:spPr>
          <a:xfrm>
            <a:off x="1773655" y="1229541"/>
            <a:ext cx="2879945" cy="429398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73655" y="1239489"/>
            <a:ext cx="2879945" cy="4293988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325586" y="2995923"/>
            <a:ext cx="4607912" cy="2448988"/>
          </a:xfrm>
          <a:prstGeom prst="rect">
            <a:avLst/>
          </a:prstGeom>
          <a:blipFill>
            <a:blip r:embed="rId6" cstate="print"/>
            <a:srcRect/>
            <a:stretch>
              <a:fillRect l="-1046" t="-8209" r="-1046" b="-145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5325586" y="1180134"/>
            <a:ext cx="1809165" cy="43087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2000" b="1" dirty="0">
                <a:solidFill>
                  <a:schemeClr val="hlink"/>
                </a:solidFill>
                <a:latin typeface="+mj-ea"/>
                <a:ea typeface="+mj-ea"/>
              </a:rPr>
              <a:t>36人遇难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95751" y="1594553"/>
            <a:ext cx="4964356" cy="1161844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截至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2015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年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1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月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2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日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16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时，上海外滩陈毅广场踩踏事故共造成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36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人死亡。有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11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名伤员出院，其余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29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人继续在院治疗。其中重伤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10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人，轻伤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19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人。重伤员中，现有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3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、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4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名伤员仍然处于危重状态。</a:t>
            </a:r>
          </a:p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遇难者中最大的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37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岁，最小的仅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12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岁。据统计，遇难者平均年龄仅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22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岁。</a:t>
            </a:r>
            <a:r>
              <a:rPr lang="en-US" altLang="zh-CN" sz="900" dirty="0">
                <a:solidFill>
                  <a:srgbClr val="5FA9EB"/>
                </a:solidFill>
                <a:latin typeface="+mn-ea"/>
              </a:rPr>
              <a:t>[1] </a:t>
            </a:r>
            <a:r>
              <a:rPr lang="zh-CN" altLang="en-US" sz="900" dirty="0">
                <a:solidFill>
                  <a:srgbClr val="5FA9EB"/>
                </a:solidFill>
                <a:latin typeface="+mn-ea"/>
              </a:rPr>
              <a:t>遇难者中包括有复旦大学、华东师范大学、华东政法大学等高校学生。</a:t>
            </a:r>
          </a:p>
        </p:txBody>
      </p:sp>
      <p:sp>
        <p:nvSpPr>
          <p:cNvPr id="4" name="矩形 3"/>
          <p:cNvSpPr/>
          <p:nvPr/>
        </p:nvSpPr>
        <p:spPr>
          <a:xfrm>
            <a:off x="10118189" y="2660059"/>
            <a:ext cx="95998" cy="27843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1701656" y="2040630"/>
            <a:ext cx="239995" cy="27843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159503" y="2537700"/>
            <a:ext cx="2276244" cy="2758446"/>
            <a:chOff x="1549057" y="1992346"/>
            <a:chExt cx="1707405" cy="2068834"/>
          </a:xfrm>
        </p:grpSpPr>
        <p:sp>
          <p:nvSpPr>
            <p:cNvPr id="8" name="TextBox 7"/>
            <p:cNvSpPr txBox="1"/>
            <p:nvPr/>
          </p:nvSpPr>
          <p:spPr>
            <a:xfrm>
              <a:off x="1549057" y="1992346"/>
              <a:ext cx="1707405" cy="2068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截至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2015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年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1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月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2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日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16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时，上海外滩陈毅广场踩踏事故共造成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36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人死亡。有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11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名伤员出院，其余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29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人继续在院治疗。其中重伤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10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人，轻伤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19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人。重伤员中，现有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3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、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4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名伤员仍然处于危重状态。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遇难者中最大的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37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岁，最小的仅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12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岁。据统计，遇难者平均年龄仅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22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岁。</a:t>
              </a:r>
              <a:r>
                <a:rPr lang="en-US" altLang="zh-CN" sz="1050" dirty="0">
                  <a:solidFill>
                    <a:schemeClr val="bg1"/>
                  </a:solidFill>
                  <a:latin typeface="+mn-ea"/>
                </a:rPr>
                <a:t>[1] </a:t>
              </a:r>
              <a:r>
                <a:rPr lang="zh-CN" altLang="en-US" sz="1050" dirty="0">
                  <a:solidFill>
                    <a:schemeClr val="bg1"/>
                  </a:solidFill>
                  <a:latin typeface="+mn-ea"/>
                </a:rPr>
                <a:t>遇难者中包括有复旦大学、华东师范大学、华东政法大学等高校学生。</a:t>
              </a:r>
            </a:p>
          </p:txBody>
        </p:sp>
        <p:sp>
          <p:nvSpPr>
            <p:cNvPr id="13" name="直角三角形 12"/>
            <p:cNvSpPr/>
            <p:nvPr/>
          </p:nvSpPr>
          <p:spPr>
            <a:xfrm rot="13455380">
              <a:off x="1591776" y="2126539"/>
              <a:ext cx="133222" cy="133222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057829" y="1910220"/>
            <a:ext cx="2377918" cy="4000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+mn-ea"/>
              </a:rPr>
              <a:t>“</a:t>
            </a:r>
            <a:r>
              <a:rPr lang="zh-CN" altLang="en-US" b="1" dirty="0">
                <a:solidFill>
                  <a:schemeClr val="bg1"/>
                </a:solidFill>
                <a:latin typeface="+mn-ea"/>
              </a:rPr>
              <a:t>上海外滩踩踏</a:t>
            </a:r>
            <a:r>
              <a:rPr lang="zh-CN" altLang="en-US" b="1" dirty="0" smtClean="0">
                <a:solidFill>
                  <a:schemeClr val="bg1"/>
                </a:solidFill>
                <a:latin typeface="+mn-ea"/>
              </a:rPr>
              <a:t>事件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</a:rPr>
              <a:t>”</a:t>
            </a: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064258" y="363820"/>
            <a:ext cx="10515600" cy="410127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>
                <a:cs typeface="+mn-ea"/>
              </a:rPr>
              <a:t>预防踩踏事件</a:t>
            </a:r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100696" y="-21183"/>
            <a:ext cx="1128681" cy="1742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5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5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450"/>
                            </p:stCondLst>
                            <p:childTnLst>
                              <p:par>
                                <p:cTn id="5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3" grpId="0"/>
      <p:bldP spid="24" grpId="0"/>
      <p:bldP spid="4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3"/>
            <a:ext cx="12192000" cy="6862289"/>
          </a:xfrm>
          <a:prstGeom prst="rect">
            <a:avLst/>
          </a:prstGeom>
        </p:spPr>
      </p:pic>
      <p:sp>
        <p:nvSpPr>
          <p:cNvPr id="82" name="Rectangle 10"/>
          <p:cNvSpPr/>
          <p:nvPr/>
        </p:nvSpPr>
        <p:spPr>
          <a:xfrm>
            <a:off x="964654" y="1189096"/>
            <a:ext cx="5786903" cy="4267200"/>
          </a:xfrm>
          <a:prstGeom prst="rect">
            <a:avLst/>
          </a:prstGeom>
          <a:blipFill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3" name="Rectangle 22"/>
          <p:cNvSpPr/>
          <p:nvPr/>
        </p:nvSpPr>
        <p:spPr>
          <a:xfrm>
            <a:off x="5433359" y="1601510"/>
            <a:ext cx="5804621" cy="14991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矩形 47"/>
          <p:cNvSpPr>
            <a:spLocks noChangeArrowheads="1"/>
          </p:cNvSpPr>
          <p:nvPr/>
        </p:nvSpPr>
        <p:spPr bwMode="auto">
          <a:xfrm>
            <a:off x="5684014" y="2071011"/>
            <a:ext cx="5345445" cy="100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不凑热闹，尽量避开人多拥挤的地方；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+mn-ea"/>
              </a:rPr>
              <a:t>尽快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到达安全出口或撤离到安全地带；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+mn-ea"/>
              </a:rPr>
              <a:t>不要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乱跑，以免摔倒；</a:t>
            </a:r>
          </a:p>
        </p:txBody>
      </p:sp>
      <p:sp>
        <p:nvSpPr>
          <p:cNvPr id="86" name="矩形 3"/>
          <p:cNvSpPr>
            <a:spLocks noChangeArrowheads="1"/>
          </p:cNvSpPr>
          <p:nvPr/>
        </p:nvSpPr>
        <p:spPr bwMode="auto">
          <a:xfrm>
            <a:off x="5684014" y="1632435"/>
            <a:ext cx="2922902" cy="43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如何预防踩踏小常识</a:t>
            </a:r>
            <a:endParaRPr lang="zh-CN" altLang="en-US" sz="22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87" name="TextBox 14"/>
          <p:cNvSpPr txBox="1"/>
          <p:nvPr/>
        </p:nvSpPr>
        <p:spPr>
          <a:xfrm>
            <a:off x="7066612" y="3659094"/>
            <a:ext cx="417136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rgbClr val="5FA9EB"/>
                </a:solidFill>
                <a:latin typeface="+mn-ea"/>
              </a:rPr>
              <a:t>要</a:t>
            </a:r>
            <a:r>
              <a:rPr lang="zh-CN" altLang="en-US" sz="1400" dirty="0">
                <a:solidFill>
                  <a:srgbClr val="5FA9EB"/>
                </a:solidFill>
                <a:latin typeface="+mn-ea"/>
              </a:rPr>
              <a:t>和大多数人的前进方向保持一致，千万不要逆行；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rgbClr val="5FA9EB"/>
                </a:solidFill>
                <a:latin typeface="+mn-ea"/>
              </a:rPr>
              <a:t>在</a:t>
            </a:r>
            <a:r>
              <a:rPr lang="zh-CN" altLang="en-US" sz="1400" dirty="0">
                <a:solidFill>
                  <a:srgbClr val="5FA9EB"/>
                </a:solidFill>
                <a:latin typeface="+mn-ea"/>
              </a:rPr>
              <a:t>拥挤的人流中要尽可能保持身体平衡，不被摔倒；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rgbClr val="5FA9EB"/>
                </a:solidFill>
                <a:latin typeface="+mn-ea"/>
              </a:rPr>
              <a:t>如果</a:t>
            </a:r>
            <a:r>
              <a:rPr lang="zh-CN" altLang="en-US" sz="1400" dirty="0">
                <a:solidFill>
                  <a:srgbClr val="5FA9EB"/>
                </a:solidFill>
                <a:latin typeface="+mn-ea"/>
              </a:rPr>
              <a:t>摔倒，要大声呼救，身体抱头蜷缩。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72860" y="368498"/>
            <a:ext cx="10515600" cy="410127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预防踩踏事件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-100014"/>
            <a:ext cx="1272860" cy="1964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/>
      <p:bldP spid="86" grpId="0"/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0" y="-6064"/>
            <a:ext cx="12195154" cy="6864064"/>
          </a:xfrm>
          <a:prstGeom prst="rect">
            <a:avLst/>
          </a:prstGeom>
        </p:spPr>
      </p:pic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6087321" y="3013862"/>
            <a:ext cx="48688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保留文字的格式和动画效果不变，请不要删除文本框，直接把文本框中的文字替换即可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10"/>
          <p:cNvSpPr txBox="1">
            <a:spLocks noChangeArrowheads="1"/>
          </p:cNvSpPr>
          <p:nvPr/>
        </p:nvSpPr>
        <p:spPr bwMode="auto">
          <a:xfrm>
            <a:off x="5984926" y="2252021"/>
            <a:ext cx="5073651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zh-CN" altLang="en-US" sz="4400" b="1" dirty="0" smtClean="0">
                <a:solidFill>
                  <a:srgbClr val="5FA9EB"/>
                </a:solidFill>
                <a:latin typeface="+mj-ea"/>
                <a:ea typeface="+mj-ea"/>
              </a:rPr>
              <a:t>交通安全</a:t>
            </a:r>
            <a:endParaRPr lang="zh-CN" altLang="en-US" sz="4400" b="1" dirty="0">
              <a:solidFill>
                <a:srgbClr val="5FA9EB"/>
              </a:solidFill>
              <a:latin typeface="+mj-ea"/>
              <a:ea typeface="+mj-ea"/>
            </a:endParaRPr>
          </a:p>
        </p:txBody>
      </p: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5996006" y="1406651"/>
            <a:ext cx="21732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>
                <a:solidFill>
                  <a:srgbClr val="FA5B7F"/>
                </a:solidFill>
                <a:latin typeface="Impact" panose="020B0806030902050204" pitchFamily="34" charset="0"/>
              </a:rPr>
              <a:t>Part </a:t>
            </a:r>
            <a:r>
              <a:rPr lang="en-US" altLang="zh-CN" sz="5400" dirty="0" smtClean="0">
                <a:solidFill>
                  <a:srgbClr val="FA5B7F"/>
                </a:solidFill>
                <a:latin typeface="Impact" panose="020B0806030902050204" pitchFamily="34" charset="0"/>
              </a:rPr>
              <a:t>2</a:t>
            </a:r>
            <a:endParaRPr lang="zh-CN" altLang="en-US" sz="5400" dirty="0">
              <a:solidFill>
                <a:srgbClr val="FA5B7F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20" y="1528889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29" y="1406651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99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289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1117005" y="361603"/>
            <a:ext cx="10515600" cy="410127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交通安全</a:t>
            </a:r>
            <a:r>
              <a:rPr lang="en-US" altLang="zh-CN" dirty="0" smtClean="0"/>
              <a:t>-</a:t>
            </a:r>
            <a:r>
              <a:rPr lang="zh-CN" altLang="en-US" dirty="0" smtClean="0"/>
              <a:t>事故案例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22" y="-79786"/>
            <a:ext cx="685800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0"/>
            <a:ext cx="1117005" cy="1724237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744279" y="1434690"/>
            <a:ext cx="6510611" cy="369332"/>
            <a:chOff x="744279" y="1434690"/>
            <a:chExt cx="6510611" cy="369332"/>
          </a:xfrm>
        </p:grpSpPr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990615" y="1434690"/>
              <a:ext cx="62642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Font typeface="Tahom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在大街小路上打闹、玩耍很危险。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744279" y="1487344"/>
              <a:ext cx="246336" cy="24633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44279" y="2300189"/>
            <a:ext cx="6337005" cy="646331"/>
            <a:chOff x="744279" y="2342721"/>
            <a:chExt cx="6337005" cy="646331"/>
          </a:xfrm>
        </p:grpSpPr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990615" y="2342721"/>
              <a:ext cx="609066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Font typeface="Tahom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1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在</a:t>
              </a:r>
              <a:r>
                <a:rPr lang="zh-CN" alt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较窄的街区马路上行走，一定要靠右边走，不要几个人横着走，以免妨碍他人行走和车辆行驶。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744279" y="2397659"/>
              <a:ext cx="246336" cy="246336"/>
            </a:xfrm>
            <a:prstGeom prst="rect">
              <a:avLst/>
            </a:prstGeom>
            <a:solidFill>
              <a:srgbClr val="5FA9EB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44279" y="3265919"/>
            <a:ext cx="6188149" cy="646331"/>
            <a:chOff x="744279" y="3265919"/>
            <a:chExt cx="6188149" cy="646331"/>
          </a:xfrm>
        </p:grpSpPr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990615" y="3265919"/>
              <a:ext cx="594181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Font typeface="Tahom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在</a:t>
              </a:r>
              <a:r>
                <a:rPr lang="zh-CN" alt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马路上，有的同学喜欢骑着</a:t>
              </a:r>
              <a:r>
                <a:rPr lang="zh-CN" altLang="en-US" sz="1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自行车闹着玩</a:t>
              </a:r>
              <a:r>
                <a:rPr lang="zh-CN" alt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，这都是不安全的。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744279" y="3307975"/>
              <a:ext cx="246336" cy="24633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289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1117005" y="361603"/>
            <a:ext cx="10515600" cy="410127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交通安全</a:t>
            </a:r>
            <a:r>
              <a:rPr lang="en-US" altLang="zh-CN" dirty="0" smtClean="0"/>
              <a:t>-</a:t>
            </a:r>
            <a:r>
              <a:rPr lang="zh-CN" altLang="en-US" dirty="0" smtClean="0"/>
              <a:t>事故案例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0"/>
            <a:ext cx="1117005" cy="1724237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204441" y="1677386"/>
            <a:ext cx="55870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Font typeface="Tahoma" panose="020B060403050404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   隔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着马路相互喊话、问候，也容易被往来的行人、车辆碰撞。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6204440" y="2755179"/>
            <a:ext cx="58528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Font typeface="Tahoma" panose="020B060403050404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   当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走路只顾着谈天说地，没有留意地面的情况时，很容易发生意外。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6204441" y="3832973"/>
            <a:ext cx="55870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Font typeface="Tahoma" panose="020B060403050404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   坐车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时，把头、手伸出车外，这样很容易在两车相会时出现意外事故。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831" y="628118"/>
            <a:ext cx="5570931" cy="5714286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6311007" y="3894210"/>
            <a:ext cx="228015" cy="22801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311007" y="2849208"/>
            <a:ext cx="228015" cy="22801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6311007" y="1752866"/>
            <a:ext cx="228015" cy="22801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  <p:bldP spid="25" grpId="0" autoUpdateAnimBg="0"/>
      <p:bldP spid="26" grpId="0" autoUpdateAnimBg="0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289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1117005" y="361603"/>
            <a:ext cx="10515600" cy="410127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交通安全</a:t>
            </a:r>
            <a:r>
              <a:rPr lang="en-US" altLang="zh-CN" dirty="0" smtClean="0"/>
              <a:t>-</a:t>
            </a:r>
            <a:r>
              <a:rPr lang="zh-CN" altLang="en-US" dirty="0" smtClean="0"/>
              <a:t>事故案例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7"/>
          <a:stretch>
            <a:fillRect/>
          </a:stretch>
        </p:blipFill>
        <p:spPr>
          <a:xfrm>
            <a:off x="0" y="0"/>
            <a:ext cx="1117005" cy="17242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06" y="1261241"/>
            <a:ext cx="4818256" cy="40435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14" name="组合 13"/>
          <p:cNvGrpSpPr/>
          <p:nvPr/>
        </p:nvGrpSpPr>
        <p:grpSpPr>
          <a:xfrm>
            <a:off x="5779724" y="1999406"/>
            <a:ext cx="5852881" cy="2863473"/>
            <a:chOff x="6204440" y="1677386"/>
            <a:chExt cx="5852881" cy="2863473"/>
          </a:xfrm>
        </p:grpSpPr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6204441" y="1677386"/>
              <a:ext cx="558706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Font typeface="Tahom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    隔</a:t>
              </a:r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着马路相互喊话、问候，也容易被往来的行人、车辆碰撞。</a:t>
              </a: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6204440" y="2755179"/>
              <a:ext cx="585288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Font typeface="Tahom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    当</a:t>
              </a:r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走路只顾着谈天说地，没有留意地面的情况时，很容易发生意外。</a:t>
              </a: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6204441" y="3832973"/>
              <a:ext cx="558706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Font typeface="Tahoma" panose="020B0604030504040204" pitchFamily="34" charset="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    坐车</a:t>
              </a:r>
              <a:r>
                <a:rPr lang="zh-CN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</a:rPr>
                <a:t>时，把头、手伸出车外，这样很容易在两车相会时出现意外事故。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6311007" y="3894210"/>
              <a:ext cx="228015" cy="2280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311007" y="2849208"/>
              <a:ext cx="228015" cy="2280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311007" y="1752866"/>
              <a:ext cx="228015" cy="2280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欢乐可爱萌萌哒儿童卡通通用动态PPT模板.pptx"/>
</p:tagLst>
</file>

<file path=ppt/theme/theme1.xml><?xml version="1.0" encoding="utf-8"?>
<a:theme xmlns:a="http://schemas.openxmlformats.org/drawingml/2006/main" name="www.2ppt.com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1308</Words>
  <Application>Microsoft Office PowerPoint</Application>
  <PresentationFormat>宽屏</PresentationFormat>
  <Paragraphs>128</Paragraphs>
  <Slides>24</Slides>
  <Notes>24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方正毡笔黑简体</vt:lpstr>
      <vt:lpstr>华康少女文字W5(P)</vt:lpstr>
      <vt:lpstr>华文琥珀</vt:lpstr>
      <vt:lpstr>宋体</vt:lpstr>
      <vt:lpstr>微软雅黑</vt:lpstr>
      <vt:lpstr>微软雅黑 Light</vt:lpstr>
      <vt:lpstr>Arial</vt:lpstr>
      <vt:lpstr>Arial Black</vt:lpstr>
      <vt:lpstr>Calibri</vt:lpstr>
      <vt:lpstr>Impact</vt:lpstr>
      <vt:lpstr>www.2ppt.com</vt:lpstr>
      <vt:lpstr>PowerPoint 演示文稿</vt:lpstr>
      <vt:lpstr>PowerPoint 演示文稿</vt:lpstr>
      <vt:lpstr>PowerPoint 演示文稿</vt:lpstr>
      <vt:lpstr>预防踩踏事件</vt:lpstr>
      <vt:lpstr>预防踩踏事件</vt:lpstr>
      <vt:lpstr>PowerPoint 演示文稿</vt:lpstr>
      <vt:lpstr>交通安全-事故案例</vt:lpstr>
      <vt:lpstr>交通安全-事故案例</vt:lpstr>
      <vt:lpstr>交通安全-事故案例</vt:lpstr>
      <vt:lpstr>PowerPoint 演示文稿</vt:lpstr>
      <vt:lpstr>交通安全-事故案例</vt:lpstr>
      <vt:lpstr>交通安全-事故案例</vt:lpstr>
      <vt:lpstr>交通安全-事故案例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2015-05-05T08:02:00Z</dcterms:created>
  <dcterms:modified xsi:type="dcterms:W3CDTF">2023-01-11T01:33:35Z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EA219461F8F24E10B1FBF31A3C7B073A</vt:lpwstr>
  </property>
  <property fmtid="{D5CDD505-2E9C-101B-9397-08002B2CF9AE}" pid="3" name="KSOProductBuildVer">
    <vt:lpwstr>2052-11.1.0.11194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