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19" r:id="rId3"/>
    <p:sldId id="329" r:id="rId4"/>
    <p:sldId id="394" r:id="rId5"/>
    <p:sldId id="400" r:id="rId6"/>
    <p:sldId id="415" r:id="rId7"/>
    <p:sldId id="401" r:id="rId8"/>
    <p:sldId id="327" r:id="rId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437365" y="225703"/>
            <a:ext cx="6487995" cy="95410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800" b="1" kern="120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Period 5　Task &amp; Self­assessment </a:t>
            </a:r>
          </a:p>
          <a:p>
            <a:pPr marL="0" indent="0">
              <a:spcBef>
                <a:spcPct val="0"/>
              </a:spcBef>
              <a:buNone/>
            </a:pPr>
            <a:endParaRPr lang="zh-CN" altLang="en-US" sz="2800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9819" y="1351488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6</a:t>
            </a:r>
          </a:p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Food and lifestyle</a:t>
            </a:r>
            <a:endParaRPr lang="zh-CN" altLang="en-US" sz="6600" b="1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63894"/>
            <a:ext cx="10658901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sz="4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Task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8114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86971" y="2752725"/>
            <a:ext cx="144142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whole 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776701" y="2057862"/>
            <a:ext cx="16432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energy</a:t>
            </a:r>
          </a:p>
        </p:txBody>
      </p:sp>
      <p:sp>
        <p:nvSpPr>
          <p:cNvPr id="15" name="矩形 14"/>
          <p:cNvSpPr/>
          <p:nvPr/>
        </p:nvSpPr>
        <p:spPr>
          <a:xfrm>
            <a:off x="6051892" y="3543300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很好地开始一天</a:t>
            </a:r>
          </a:p>
        </p:txBody>
      </p:sp>
      <p:sp>
        <p:nvSpPr>
          <p:cNvPr id="18" name="矩形 17"/>
          <p:cNvSpPr/>
          <p:nvPr/>
        </p:nvSpPr>
        <p:spPr>
          <a:xfrm>
            <a:off x="6548081" y="4276235"/>
            <a:ext cx="1422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喝很多水</a:t>
            </a:r>
          </a:p>
          <a:p>
            <a:r>
              <a:rPr lang="en-US" altLang="zh-CN" sz="2400" b="1" dirty="0" smtClean="0">
                <a:solidFill>
                  <a:srgbClr val="57C6CF"/>
                </a:solidFill>
              </a:rPr>
              <a:t> 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95787" y="1913388"/>
          <a:ext cx="9981763" cy="4354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4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4651">
                <a:tc>
                  <a:txBody>
                    <a:bodyPr/>
                    <a:lstStyle/>
                    <a:p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单词闯关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能量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 'enədʒɪ/________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整个的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/həʊl/________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4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3000" b="1" kern="10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短语互译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1.start the day well 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2.drink lots of water 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水果和蔬菜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整个下午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_______________</a:t>
                      </a:r>
                      <a:endParaRPr lang="zh-CN" altLang="en-US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5153025" y="4914900"/>
            <a:ext cx="3407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fruit and vegetables </a:t>
            </a:r>
          </a:p>
          <a:p>
            <a:r>
              <a:rPr lang="en-US" altLang="zh-CN" sz="2400" b="1" dirty="0" smtClean="0">
                <a:solidFill>
                  <a:srgbClr val="57C6CF"/>
                </a:solidFill>
              </a:rPr>
              <a:t> </a:t>
            </a:r>
          </a:p>
        </p:txBody>
      </p:sp>
      <p:sp>
        <p:nvSpPr>
          <p:cNvPr id="16" name="矩形 15"/>
          <p:cNvSpPr/>
          <p:nvPr/>
        </p:nvSpPr>
        <p:spPr>
          <a:xfrm>
            <a:off x="4776431" y="5628785"/>
            <a:ext cx="28007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the whole afternoon</a:t>
            </a:r>
          </a:p>
          <a:p>
            <a:r>
              <a:rPr lang="en-US" altLang="zh-CN" sz="2400" b="1" dirty="0" smtClean="0">
                <a:solidFill>
                  <a:srgbClr val="57C6C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8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43282" y="1285875"/>
          <a:ext cx="10804843" cy="5029200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我经常踢足球来保持健康。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often play football ________ ________ 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这顿饭为我整个下午提供能量。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meal gives________ ________  for the________  afternoon.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我们需要它们来保持健康。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________ them ________ keep healthy.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78060" y="3608815"/>
            <a:ext cx="577554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me                 energy                         whole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57C6C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937581" y="2232377"/>
            <a:ext cx="602569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to                   keep              fit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39326" y="5014446"/>
            <a:ext cx="328808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need             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518160" y="1638722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  <a:endParaRPr lang="zh-CN" altLang="en-US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474" y="2133600"/>
            <a:ext cx="109938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whole </a:t>
            </a:r>
            <a:r>
              <a:rPr lang="en-US" altLang="zh-CN" sz="3000" b="1" i="1" dirty="0" smtClean="0"/>
              <a:t>adj. </a:t>
            </a:r>
            <a:r>
              <a:rPr lang="zh-CN" altLang="en-US" sz="3000" b="1" dirty="0" smtClean="0"/>
              <a:t>整个的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This meal gives me energy for the </a:t>
            </a:r>
            <a:r>
              <a:rPr lang="en-US" altLang="zh-CN" sz="3000" b="1" i="1" dirty="0" smtClean="0"/>
              <a:t>whole</a:t>
            </a:r>
            <a:r>
              <a:rPr lang="en-US" altLang="zh-CN" sz="3000" b="1" dirty="0" smtClean="0"/>
              <a:t> afternoon.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这顿饭为我整个下午提供能量。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whole </a:t>
            </a:r>
            <a:r>
              <a:rPr lang="zh-CN" altLang="en-US" sz="3000" b="1" dirty="0" smtClean="0"/>
              <a:t>作形容词，意为“</a:t>
            </a:r>
            <a:r>
              <a:rPr lang="en-US" altLang="zh-CN" sz="3000" b="1" dirty="0" smtClean="0"/>
              <a:t>________”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848701" y="436674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整个的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368969" y="972820"/>
            <a:ext cx="3354673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1156" y="1532"/>
              <a:ext cx="3367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070" y="1225689"/>
            <a:ext cx="11289680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whole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all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(1)all</a:t>
            </a:r>
            <a:r>
              <a:rPr lang="zh-CN" altLang="en-US" sz="3000" b="1" dirty="0" smtClean="0"/>
              <a:t>要放在冠词、指示代词、物主代词等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，而</a:t>
            </a:r>
            <a:r>
              <a:rPr lang="en-US" altLang="zh-CN" sz="3000" b="1" dirty="0" smtClean="0"/>
              <a:t>whole</a:t>
            </a:r>
            <a:r>
              <a:rPr lang="zh-CN" altLang="en-US" sz="3000" b="1" dirty="0" smtClean="0"/>
              <a:t>应放在这些词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en-US" sz="3000" b="1" dirty="0" smtClean="0"/>
              <a:t>在复数可数名词前一般用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，在单数可数名词前一般用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34651" y="206169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之前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48276" y="275702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之后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458176" y="3442821"/>
            <a:ext cx="50847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all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09976" y="4138146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whole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874" y="1214215"/>
            <a:ext cx="1075372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(3)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在不可数名词前一般用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all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，不用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whole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，在不可数物质名词前则绝对不用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whole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(4)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在表示地点的专有名词前一般用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all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，不用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whole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，但可用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the whole of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(5)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在时间名词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如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day, week, month, year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以及季节名词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(spring, summer, autumn, winter)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前，两者都可用，但要注意冠词的位置。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124097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3734" y="1803886"/>
            <a:ext cx="106835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用</a:t>
            </a:r>
            <a:r>
              <a:rPr lang="en-US" altLang="zh-CN" sz="3000" b="1" dirty="0" smtClean="0"/>
              <a:t>whole</a:t>
            </a:r>
            <a:r>
              <a:rPr lang="zh-CN" altLang="en-US" sz="3000" b="1" dirty="0" smtClean="0"/>
              <a:t>或</a:t>
            </a:r>
            <a:r>
              <a:rPr lang="en-US" altLang="zh-CN" sz="3000" b="1" dirty="0" smtClean="0"/>
              <a:t>all</a:t>
            </a:r>
            <a:r>
              <a:rPr lang="zh-CN" altLang="en-US" sz="3000" b="1" dirty="0" smtClean="0"/>
              <a:t>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(1)His ________ family will go to Beijing next week.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(2)The ________ building ishis.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(3)________ the rabbits have long ears and short tails.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(4)Mary spends the ________ summer at home.</a:t>
            </a:r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19651" y="2652246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whole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2926" y="4033371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All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57751" y="3318996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whole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43726" y="4700121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whole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初中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9525">
          <a:noFill/>
          <a:miter lim="800000"/>
        </a:ln>
      </a:spPr>
      <a:bodyPr vert="horz" wrap="none" lIns="91440" tIns="45720" rIns="91440" bIns="45720" numCol="1" anchor="ctr" anchorCtr="0" compatLnSpc="1">
        <a:spAutoFit/>
      </a:bodyPr>
      <a:lstStyle>
        <a:defPPr marL="0"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2400" b="1" i="0" u="none" strike="noStrike" cap="none" normalizeH="0" baseline="0" dirty="0" smtClean="0">
            <a:ln>
              <a:noFill/>
            </a:ln>
            <a:solidFill>
              <a:srgbClr val="57C6CF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宽屏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F1A67518A9204732A0AE9789846DC7D8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