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901" r:id="rId3"/>
    <p:sldId id="902" r:id="rId4"/>
    <p:sldId id="705" r:id="rId5"/>
    <p:sldId id="961" r:id="rId6"/>
    <p:sldId id="963" r:id="rId7"/>
    <p:sldId id="933" r:id="rId8"/>
    <p:sldId id="962" r:id="rId9"/>
    <p:sldId id="964" r:id="rId10"/>
    <p:sldId id="599" r:id="rId11"/>
    <p:sldId id="968" r:id="rId12"/>
    <p:sldId id="970" r:id="rId13"/>
    <p:sldId id="971" r:id="rId14"/>
    <p:sldId id="973" r:id="rId15"/>
    <p:sldId id="975" r:id="rId16"/>
    <p:sldId id="872" r:id="rId17"/>
    <p:sldId id="907" r:id="rId18"/>
    <p:sldId id="319" r:id="rId19"/>
    <p:sldId id="359" r:id="rId20"/>
    <p:sldId id="258" r:id="rId21"/>
  </p:sldIdLst>
  <p:sldSz cx="12192000" cy="6858000"/>
  <p:notesSz cx="6858000" cy="9144000"/>
  <p:embeddedFontLst>
    <p:embeddedFont>
      <p:font typeface="方正舒体" panose="02010601030101010101" pitchFamily="2" charset="-122"/>
      <p:regular r:id="rId23"/>
    </p:embeddedFont>
    <p:embeddedFont>
      <p:font typeface="方正姚体" panose="0201060103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等线" panose="02010600030101010101" pitchFamily="2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语文园地（八）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8.4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85887" y="1590040"/>
            <a:ext cx="3101975" cy="4316094"/>
          </a:xfrm>
          <a:prstGeom prst="frame">
            <a:avLst>
              <a:gd name="adj1" fmla="val 5588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舟夜书所见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[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]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查慎行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月黑见渔灯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孤光一点萤。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微微风簇浪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 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散作满河星。</a:t>
            </a:r>
          </a:p>
        </p:txBody>
      </p:sp>
      <p:sp>
        <p:nvSpPr>
          <p:cNvPr id="59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5091430" y="2346068"/>
            <a:ext cx="5919470" cy="28040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查慎行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清代诗人，初名嗣琏，字夏重，号查田；后改名慎行，字悔余，号他山，赐号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烟波钓徒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，晚年居于初白庵，所以又称查初白。浙江海宁袁花人。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著有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他山诗钞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95780" y="5010785"/>
            <a:ext cx="8323658" cy="695265"/>
          </a:xfrm>
          <a:prstGeom prst="doubleWave">
            <a:avLst/>
          </a:prstGeom>
          <a:noFill/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题目解析：诗人查慎行记夜间在船上所看见的景色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95780" y="2081530"/>
            <a:ext cx="1667986" cy="578882"/>
          </a:xfrm>
          <a:prstGeom prst="roundRect">
            <a:avLst/>
          </a:prstGeom>
          <a:noFill/>
          <a:ln w="127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舟：船。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95780" y="2903855"/>
            <a:ext cx="1752112" cy="578882"/>
          </a:xfrm>
          <a:prstGeom prst="roundRect">
            <a:avLst/>
          </a:prstGeom>
          <a:noFill/>
          <a:ln w="127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书：记。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95780" y="3866515"/>
            <a:ext cx="3449360" cy="578882"/>
          </a:xfrm>
          <a:prstGeom prst="roundRect">
            <a:avLst/>
          </a:prstGeom>
          <a:noFill/>
          <a:ln w="127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所见：见到的东西。</a:t>
            </a:r>
          </a:p>
        </p:txBody>
      </p:sp>
      <p:sp>
        <p:nvSpPr>
          <p:cNvPr id="59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4712335" y="2077542"/>
            <a:ext cx="4226243" cy="510778"/>
          </a:xfrm>
          <a:prstGeom prst="roundRect">
            <a:avLst/>
          </a:prstGeom>
          <a:noFill/>
          <a:ln w="127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月黑：没有月亮，一片漆黑。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712335" y="2947849"/>
            <a:ext cx="1529427" cy="510778"/>
          </a:xfrm>
          <a:prstGeom prst="roundRect">
            <a:avLst/>
          </a:prstGeom>
          <a:noFill/>
          <a:ln w="127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见：现。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825456" y="2947849"/>
            <a:ext cx="3293983" cy="510778"/>
          </a:xfrm>
          <a:prstGeom prst="roundRect">
            <a:avLst/>
          </a:prstGeom>
          <a:noFill/>
          <a:ln w="127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渔灯：渔船上的灯光。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825455" y="3913366"/>
            <a:ext cx="3293983" cy="510778"/>
          </a:xfrm>
          <a:prstGeom prst="roundRect">
            <a:avLst/>
          </a:prstGeom>
          <a:noFill/>
          <a:ln w="127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孤光：孤零零的灯光。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9" grpId="0" bldLvl="0" animBg="1"/>
      <p:bldP spid="11" grpId="0" bldLvl="0" animBg="1"/>
      <p:bldP spid="12" grpId="0" bldLvl="0" animBg="1"/>
      <p:bldP spid="60" grpId="0" bldLvl="0" animBg="1"/>
      <p:bldP spid="61" grpId="0" bldLvl="0" animBg="1"/>
      <p:bldP spid="62" grpId="0" bldLvl="0" animBg="1"/>
      <p:bldP spid="6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86219" y="4099425"/>
            <a:ext cx="9819561" cy="1345799"/>
          </a:xfrm>
          <a:prstGeom prst="doubleWave">
            <a:avLst/>
          </a:prstGeom>
          <a:noFill/>
          <a:ln w="57150">
            <a:solidFill>
              <a:srgbClr val="2AB48A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诗意：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微风阵阵，河水泛起层层波浪，渔灯微光在水面上散开，河面好像撒落了无数的星星。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37211" y="2779812"/>
            <a:ext cx="3003071" cy="649188"/>
          </a:xfrm>
          <a:prstGeom prst="flowChartTerminator">
            <a:avLst/>
          </a:prstGeom>
          <a:noFill/>
          <a:ln w="381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簇：聚集、簇拥。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26565" y="2779812"/>
            <a:ext cx="2227778" cy="649188"/>
          </a:xfrm>
          <a:prstGeom prst="flowChartTerminator">
            <a:avLst/>
          </a:prstGeom>
          <a:noFill/>
          <a:ln w="381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散：散开。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40626" y="2779812"/>
            <a:ext cx="2565321" cy="649188"/>
          </a:xfrm>
          <a:prstGeom prst="flowChartTerminator">
            <a:avLst/>
          </a:prstGeom>
          <a:noFill/>
          <a:ln w="381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作：变作，变成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06240" y="1848402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微微风簇浪，散作满河星。</a:t>
            </a:r>
          </a:p>
        </p:txBody>
      </p:sp>
      <p:sp>
        <p:nvSpPr>
          <p:cNvPr id="59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2" grpId="0" bldLvl="0" animBg="1"/>
      <p:bldP spid="6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5355" y="1527175"/>
            <a:ext cx="10321290" cy="16960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李时珍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（1518—1593），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字东璧，晚年自号濒湖山人，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湖北蕲春县蕲州镇东长街之瓦屑坝（今博士街）人，出生于行医世家。明代著名医药学家。后为楚王府奉祠正、皇家太医院判，去世后明朝廷敕封为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“文林郎”。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我爱阅读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323975" y="3993472"/>
            <a:ext cx="6292850" cy="552451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严寒酷暑： 非常冷或非常热的天气或季节。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323975" y="4752932"/>
            <a:ext cx="9307830" cy="136294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救死扶伤： 扶：扶助，照料。救活快要死的，照顾受伤的。现用以形容医务工作者全心全意为病人服务的革命人道主义精神。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323975" y="3223217"/>
            <a:ext cx="3185537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解除： 去掉；消除。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265176" y="3223217"/>
            <a:ext cx="3185537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志愿： 志向和愿望。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448638" y="3987295"/>
            <a:ext cx="2183167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留心： 注意。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351782" y="1730634"/>
            <a:ext cx="5036818" cy="1457066"/>
          </a:xfrm>
          <a:prstGeom prst="wedgeRoundRectCallout">
            <a:avLst>
              <a:gd name="adj1" fmla="val -67254"/>
              <a:gd name="adj2" fmla="val 9298"/>
              <a:gd name="adj3" fmla="val 16667"/>
            </a:avLst>
          </a:prstGeom>
          <a:noFill/>
          <a:ln w="38100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李时珍看到医生能救死扶伤，解除病人的痛苦。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03400" y="1730634"/>
            <a:ext cx="3166110" cy="1315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李时珍为什么要立志学医？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010920" y="4578239"/>
            <a:ext cx="10419080" cy="1285048"/>
          </a:xfrm>
          <a:prstGeom prst="horizontalScroll">
            <a:avLst/>
          </a:prstGeom>
          <a:noFill/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他不怕山高路远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不怕严寒酷暑。饿了吃些干粮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天黑了就在山上过夜。体现了他不怕环境艰难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不怕气候恶劣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勇于吃苦的精神。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010920" y="3681942"/>
            <a:ext cx="10419080" cy="650604"/>
          </a:xfrm>
          <a:prstGeom prst="roundRect">
            <a:avLst/>
          </a:prstGeom>
          <a:noFill/>
          <a:ln w="57150">
            <a:solidFill>
              <a:srgbClr val="2AB48A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李时珍是怎样收集材料的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?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从这些句子中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体现了李时珍怎样的品质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?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6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04900" y="1550670"/>
            <a:ext cx="9791700" cy="11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李时珍为什么能成为伟大的医学家和药物学家？他身上有哪些品质值得我们学习？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104900" y="2692714"/>
            <a:ext cx="10045700" cy="5880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李时珍不怕困难、刻苦钻研、勇于探索和实践的精神值得我们学习。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104900" y="4184927"/>
            <a:ext cx="10045700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本文讲述了李时珍边行医边研究药物，用了二十七年时间编写出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本草纲目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，为人类做出杰出贡献的事，表现了李时珍不怕困难勇于探索和实践的精神。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1283335" y="3479796"/>
            <a:ext cx="2489835" cy="583565"/>
          </a:xfrm>
          <a:prstGeom prst="rect">
            <a:avLst/>
          </a:prstGeom>
          <a:noFill/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主题解析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78785" y="1423035"/>
            <a:ext cx="7393940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 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语文园地八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识字加油站：金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　木　水　火　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我的发现：神、祖、礼、福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　　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与祭祀、礼仪有关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冰、冷、冻、凉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表示温度低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补、袜、衫、被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与衣服有关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海、流、洒、滴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与水有关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日积月累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：《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舟夜书所见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 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我爱阅读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：《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李时珍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行医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寻药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写书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144211" y="2139356"/>
            <a:ext cx="9903578" cy="3322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节课我们通过“识字加油站”认识10个生字，了解钅、木、氵、火、土字旁的构字意义还积累了《昼夜书所见》这首诗,认识了一位名人李时珍。我们不仅学到了知识,还感受到了李时珍优秀的品质,希望我们在今后的学习中多多积累,不断地充实自己。</a:t>
            </a: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894715" y="2367280"/>
            <a:ext cx="10974070" cy="25557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一、填空。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李时珍是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朝伟大的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家和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家，他用了整整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年，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终于编写成了一部新的药物书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《                 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73705" y="352262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明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47285" y="352262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医学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1906" y="352262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药物学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51670" y="352262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二十七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62796" y="436172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本草纲目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 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922780" y="1881505"/>
            <a:ext cx="9514840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  用下列词语造句。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突然：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渐渐：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                          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慢吞吞：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43275" y="2682512"/>
            <a:ext cx="6288901" cy="830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小兔子跑进了丛林中，突然间不见了。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43275" y="3520440"/>
            <a:ext cx="3498073" cy="830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小树渐渐地长大了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3275" y="4643794"/>
            <a:ext cx="4555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佳佳慢吞吞地走进了教室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06 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课文导读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4463967" y="3098510"/>
            <a:ext cx="718469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金、木、水、火、土是五中偏旁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今天我们就来学习这五中偏旁组成的新字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pic>
        <p:nvPicPr>
          <p:cNvPr id="60" name="图片 59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96" y="1610140"/>
            <a:ext cx="2866276" cy="4293704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8.4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270082" y="1354641"/>
            <a:ext cx="3426460" cy="983615"/>
            <a:chOff x="1218" y="1070"/>
            <a:chExt cx="5396" cy="1549"/>
          </a:xfrm>
        </p:grpSpPr>
        <p:sp>
          <p:nvSpPr>
            <p:cNvPr id="4" name="文本框 3"/>
            <p:cNvSpPr txBox="1"/>
            <p:nvPr/>
          </p:nvSpPr>
          <p:spPr>
            <a:xfrm>
              <a:off x="1218" y="1892"/>
              <a:ext cx="467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钩子　    金     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铲子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18" y="1070"/>
              <a:ext cx="5396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gōu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　       　 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chǎn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45289" y="2426521"/>
            <a:ext cx="3004820" cy="868680"/>
            <a:chOff x="1289" y="2969"/>
            <a:chExt cx="4732" cy="1368"/>
          </a:xfrm>
        </p:grpSpPr>
        <p:sp>
          <p:nvSpPr>
            <p:cNvPr id="6" name="文本框 5"/>
            <p:cNvSpPr txBox="1"/>
            <p:nvPr/>
          </p:nvSpPr>
          <p:spPr>
            <a:xfrm>
              <a:off x="1431" y="3610"/>
              <a:ext cx="4421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梅花　   木 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柿子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89" y="2969"/>
              <a:ext cx="473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méi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舒体" panose="02010601030101010101" charset="-122"/>
                  <a:sym typeface="+mn-ea"/>
                </a:rPr>
                <a:t>　　         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shì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舒体" panose="02010601030101010101" charset="-122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17682" y="3316791"/>
            <a:ext cx="3578860" cy="902970"/>
            <a:chOff x="1090" y="4506"/>
            <a:chExt cx="5636" cy="1422"/>
          </a:xfrm>
        </p:grpSpPr>
        <p:sp>
          <p:nvSpPr>
            <p:cNvPr id="13" name="文本框 12"/>
            <p:cNvSpPr txBox="1"/>
            <p:nvPr/>
          </p:nvSpPr>
          <p:spPr>
            <a:xfrm>
              <a:off x="1300" y="5201"/>
              <a:ext cx="467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源头　    水     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涨潮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90" y="4506"/>
              <a:ext cx="563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yuán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舒体" panose="02010601030101010101" charset="-122"/>
                  <a:sym typeface="+mn-ea"/>
                </a:rPr>
                <a:t>　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舒体" panose="02010601030101010101" charset="-122"/>
                  <a:sym typeface="+mn-ea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舒体" panose="02010601030101010101" charset="-122"/>
                  <a:sym typeface="+mn-ea"/>
                </a:rPr>
                <a:t>　      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zhǎng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舒体" panose="02010601030101010101" charset="-122"/>
                <a:sym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54842" y="4294691"/>
            <a:ext cx="3183890" cy="864235"/>
            <a:chOff x="1212" y="6095"/>
            <a:chExt cx="5014" cy="1361"/>
          </a:xfrm>
        </p:grpSpPr>
        <p:sp>
          <p:nvSpPr>
            <p:cNvPr id="12" name="文本框 11"/>
            <p:cNvSpPr txBox="1"/>
            <p:nvPr/>
          </p:nvSpPr>
          <p:spPr>
            <a:xfrm>
              <a:off x="1212" y="6729"/>
              <a:ext cx="467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火炬　    火     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灿烂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91" y="6095"/>
              <a:ext cx="463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jù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　       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舒体" panose="02010601030101010101" charset="-122"/>
                  <a:sym typeface="+mn-ea"/>
                </a:rPr>
                <a:t>　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càn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舒体" panose="02010601030101010101" charset="-122"/>
                <a:sym typeface="+mn-ea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240237" y="5623746"/>
            <a:ext cx="3236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垮掉　    土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坟墓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40237" y="5177976"/>
            <a:ext cx="3213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  <a:sym typeface="+mn-ea"/>
              </a:rPr>
              <a:t>kuǎ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舒体" panose="02010601030101010101" charset="-122"/>
                <a:sym typeface="+mn-ea"/>
              </a:rPr>
              <a:t>　　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  <a:sym typeface="+mn-ea"/>
              </a:rPr>
              <a:t>fén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方正舒体" panose="0201060103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96542" y="1665771"/>
            <a:ext cx="6090761" cy="550962"/>
          </a:xfrm>
          <a:prstGeom prst="snip2Diag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“钩、铲”都是“金”字旁的字与金属有关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696542" y="2699324"/>
            <a:ext cx="6024245" cy="552027"/>
          </a:xfrm>
          <a:prstGeom prst="snip2Diag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“梅、柿”都是木字旁的字都与植物有关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424334" y="3733943"/>
            <a:ext cx="8088630" cy="461665"/>
          </a:xfrm>
          <a:prstGeom prst="flowChartDisplay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“源、涨”都是三点水的字都与水有关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3424334" y="4678199"/>
            <a:ext cx="8088630" cy="461665"/>
          </a:xfrm>
          <a:prstGeom prst="flowChartDisplay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“炬、灿”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都是火字旁的字都与火有关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3374924" y="5622456"/>
            <a:ext cx="8548211" cy="461665"/>
          </a:xfrm>
          <a:prstGeom prst="flowChartDisplay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“垮、坟”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都是提土旁的字都与土地有关</a:t>
            </a:r>
          </a:p>
        </p:txBody>
      </p:sp>
      <p:sp>
        <p:nvSpPr>
          <p:cNvPr id="59" name="文本占位符 5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 bldLvl="0" animBg="1"/>
      <p:bldP spid="29" grpId="0" bldLvl="0" animBg="1"/>
      <p:bldP spid="30" grpId="0" bldLvl="0" animBg="1"/>
      <p:bldP spid="73" grpId="0" bldLvl="0" animBg="1"/>
      <p:bldP spid="7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66797" y="2410240"/>
            <a:ext cx="98550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今天，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涨潮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过后，我们拿着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钩子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铲子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来到海边。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灿烂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的晚霞挂在西边，天渐渐暗下来，我们拿着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火炬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照明，用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铲子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去挖一个个凸起的小“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坟墓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”，很快，一只只大螃蟹就出现在我们的面前。</a:t>
            </a:r>
          </a:p>
        </p:txBody>
      </p:sp>
      <p:sp>
        <p:nvSpPr>
          <p:cNvPr id="59" name="文本占位符 58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1531937" y="2079862"/>
            <a:ext cx="91281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chǎn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gōu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yuán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méi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jù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625283" y="4741683"/>
            <a:ext cx="8887294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源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炬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259648" y="2775723"/>
            <a:ext cx="1271905" cy="17513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292668" y="2687458"/>
            <a:ext cx="1487805" cy="19716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750245" y="2775723"/>
            <a:ext cx="2660015" cy="19329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022150" y="2775723"/>
            <a:ext cx="34925" cy="1916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684205" y="2775723"/>
            <a:ext cx="2820670" cy="18834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005544" y="2775723"/>
            <a:ext cx="78740" cy="1916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占位符 58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2"/>
          <p:cNvSpPr>
            <a:spLocks noChangeArrowheads="1"/>
          </p:cNvSpPr>
          <p:nvPr/>
        </p:nvSpPr>
        <p:spPr bwMode="auto">
          <a:xfrm>
            <a:off x="1632394" y="2981644"/>
            <a:ext cx="2265109" cy="642484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忽然  突然</a:t>
            </a:r>
          </a:p>
        </p:txBody>
      </p:sp>
      <p:sp>
        <p:nvSpPr>
          <p:cNvPr id="11" name="矩形 12"/>
          <p:cNvSpPr>
            <a:spLocks noChangeArrowheads="1"/>
          </p:cNvSpPr>
          <p:nvPr/>
        </p:nvSpPr>
        <p:spPr bwMode="auto">
          <a:xfrm>
            <a:off x="4151783" y="2981643"/>
            <a:ext cx="2266646" cy="642484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立刻  马上</a:t>
            </a:r>
          </a:p>
        </p:txBody>
      </p:sp>
      <p:sp>
        <p:nvSpPr>
          <p:cNvPr id="14" name="矩形 12"/>
          <p:cNvSpPr>
            <a:spLocks noChangeArrowheads="1"/>
          </p:cNvSpPr>
          <p:nvPr/>
        </p:nvSpPr>
        <p:spPr bwMode="auto">
          <a:xfrm>
            <a:off x="6686750" y="2981644"/>
            <a:ext cx="3097330" cy="642484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一瞬间  一眨眼</a:t>
            </a:r>
          </a:p>
        </p:txBody>
      </p:sp>
      <p:sp>
        <p:nvSpPr>
          <p:cNvPr id="24" name="矩形 12"/>
          <p:cNvSpPr>
            <a:spLocks noChangeArrowheads="1"/>
          </p:cNvSpPr>
          <p:nvPr/>
        </p:nvSpPr>
        <p:spPr bwMode="auto">
          <a:xfrm>
            <a:off x="1632394" y="4284981"/>
            <a:ext cx="2265109" cy="642484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逐渐  渐渐</a:t>
            </a:r>
          </a:p>
        </p:txBody>
      </p:sp>
      <p:sp>
        <p:nvSpPr>
          <p:cNvPr id="30" name="矩形 12"/>
          <p:cNvSpPr>
            <a:spLocks noChangeArrowheads="1"/>
          </p:cNvSpPr>
          <p:nvPr/>
        </p:nvSpPr>
        <p:spPr bwMode="auto">
          <a:xfrm>
            <a:off x="4151783" y="4284981"/>
            <a:ext cx="2266646" cy="642484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慢慢  徐徐</a:t>
            </a:r>
          </a:p>
        </p:txBody>
      </p:sp>
      <p:sp>
        <p:nvSpPr>
          <p:cNvPr id="33" name="矩形 12"/>
          <p:cNvSpPr>
            <a:spLocks noChangeArrowheads="1"/>
          </p:cNvSpPr>
          <p:nvPr/>
        </p:nvSpPr>
        <p:spPr bwMode="auto">
          <a:xfrm>
            <a:off x="6686750" y="4284981"/>
            <a:ext cx="3097330" cy="642484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慢吞吞  慢悠悠</a:t>
            </a:r>
          </a:p>
        </p:txBody>
      </p:sp>
      <p:sp>
        <p:nvSpPr>
          <p:cNvPr id="2" name="矩形 12"/>
          <p:cNvSpPr>
            <a:spLocks noChangeArrowheads="1"/>
          </p:cNvSpPr>
          <p:nvPr/>
        </p:nvSpPr>
        <p:spPr bwMode="auto">
          <a:xfrm>
            <a:off x="1632268" y="1552126"/>
            <a:ext cx="7988300" cy="6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读一读下面的词语，选一两个说句子。</a:t>
            </a:r>
          </a:p>
        </p:txBody>
      </p:sp>
      <p:sp>
        <p:nvSpPr>
          <p:cNvPr id="59" name="矩形 58"/>
          <p:cNvSpPr/>
          <p:nvPr/>
        </p:nvSpPr>
        <p:spPr>
          <a:xfrm>
            <a:off x="6956030" y="2338023"/>
            <a:ext cx="1298735" cy="64632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shùn</a:t>
            </a:r>
          </a:p>
        </p:txBody>
      </p:sp>
      <p:sp>
        <p:nvSpPr>
          <p:cNvPr id="60" name="矩形 59"/>
          <p:cNvSpPr/>
          <p:nvPr/>
        </p:nvSpPr>
        <p:spPr>
          <a:xfrm>
            <a:off x="1608778" y="3729448"/>
            <a:ext cx="1008591" cy="64632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zhú</a:t>
            </a:r>
          </a:p>
        </p:txBody>
      </p:sp>
      <p:sp>
        <p:nvSpPr>
          <p:cNvPr id="61" name="矩形 60"/>
          <p:cNvSpPr/>
          <p:nvPr/>
        </p:nvSpPr>
        <p:spPr>
          <a:xfrm>
            <a:off x="5480494" y="3674203"/>
            <a:ext cx="737684" cy="64632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xú</a:t>
            </a:r>
          </a:p>
        </p:txBody>
      </p:sp>
      <p:sp>
        <p:nvSpPr>
          <p:cNvPr id="62" name="矩形 61"/>
          <p:cNvSpPr/>
          <p:nvPr/>
        </p:nvSpPr>
        <p:spPr>
          <a:xfrm>
            <a:off x="7109738" y="3674203"/>
            <a:ext cx="968517" cy="64632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tūn</a:t>
            </a:r>
          </a:p>
        </p:txBody>
      </p:sp>
      <p:sp>
        <p:nvSpPr>
          <p:cNvPr id="63" name="矩形 62"/>
          <p:cNvSpPr/>
          <p:nvPr/>
        </p:nvSpPr>
        <p:spPr>
          <a:xfrm>
            <a:off x="8684485" y="3729448"/>
            <a:ext cx="1031033" cy="64632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yōu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1632268" y="5482998"/>
            <a:ext cx="54768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我发现：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这六组词语都是近义词。</a:t>
            </a:r>
          </a:p>
        </p:txBody>
      </p:sp>
      <p:sp>
        <p:nvSpPr>
          <p:cNvPr id="97" name="文本占位符 9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4941" y="1829352"/>
            <a:ext cx="2016815" cy="649188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忽然      突然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34941" y="3436537"/>
            <a:ext cx="2016815" cy="649188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立刻      马上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507326" y="1726510"/>
            <a:ext cx="7958454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“突然”和“忽然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”都用在没想到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出乎意料的情况下。但两者词性不同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“突然”是形容词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“忽然”是副词。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507327" y="3241620"/>
            <a:ext cx="7958454" cy="14287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“立刻”和“马上”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都是常用的表示时间接近的副词。它们的意思非常接近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互换时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整句的意思不变。“马上”要比“立刻”表示的时间更短一些。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934941" y="5043722"/>
            <a:ext cx="2565636" cy="651045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一瞬间   一眨眼 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507325" y="4996125"/>
            <a:ext cx="7958455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“一瞬间”和“一眨眼”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都表示时间很短。“一瞬间”经常用作书面语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而“一眨眼”经常用作口语。 </a:t>
            </a:r>
          </a:p>
        </p:txBody>
      </p:sp>
      <p:sp>
        <p:nvSpPr>
          <p:cNvPr id="61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2" grpId="0" bldLvl="0" animBg="1"/>
      <p:bldP spid="59" grpId="0"/>
      <p:bldP spid="60" grpId="0"/>
      <p:bldP spid="63" grpId="0" bldLvl="0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56584" y="1945116"/>
            <a:ext cx="2016815" cy="649188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逐渐      渐渐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56584" y="3370005"/>
            <a:ext cx="2094168" cy="649188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慢慢       徐徐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56584" y="4910566"/>
            <a:ext cx="2614546" cy="649188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慢吞吞     慢悠悠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39487" y="1908286"/>
            <a:ext cx="7380574" cy="859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“逐渐”和“渐渐”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都能表示缓慢地变化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。“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逐渐”还能表示阶段性的变化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(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一步一步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)。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39487" y="3370005"/>
            <a:ext cx="7380574" cy="859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“慢慢”和“徐徐”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都指进行的速度慢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。“慢慢”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有时不一定有状态的变化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,“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徐徐”强调动态的变化,是一个逐渐变化的过程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39486" y="4956286"/>
            <a:ext cx="7380574" cy="859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“慢吞吞”和“慢悠悠”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都有缓慢的意思,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都指动作非常慢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。“慢吞吞”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常指动作慢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,“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慢悠悠”有时还指悠闲的样子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59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6" grpId="0" bldLvl="0" animBg="1"/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53160" y="1213366"/>
            <a:ext cx="6040120" cy="1138555"/>
            <a:chOff x="4744" y="1180"/>
            <a:chExt cx="9512" cy="1662"/>
          </a:xfrm>
        </p:grpSpPr>
        <p:pic>
          <p:nvPicPr>
            <p:cNvPr id="2" name="图片 1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" y="1180"/>
              <a:ext cx="9512" cy="16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744" y="1811"/>
              <a:ext cx="7150" cy="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读例句，想想加点词语的意思。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17600" y="2211903"/>
            <a:ext cx="8105140" cy="645160"/>
            <a:chOff x="2724" y="3325"/>
            <a:chExt cx="12764" cy="1016"/>
          </a:xfrm>
        </p:grpSpPr>
        <p:sp>
          <p:nvSpPr>
            <p:cNvPr id="100" name="文本框 99"/>
            <p:cNvSpPr txBox="1"/>
            <p:nvPr/>
          </p:nvSpPr>
          <p:spPr>
            <a:xfrm>
              <a:off x="2724" y="3325"/>
              <a:ext cx="12764" cy="9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最后一个太阳害怕极了，慌慌张张地躲进了大海里。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5910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331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7335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279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861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240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743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833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512368" y="2714188"/>
            <a:ext cx="3611880" cy="509707"/>
          </a:xfrm>
          <a:prstGeom prst="wedgeRoundRectCallout">
            <a:avLst>
              <a:gd name="adj1" fmla="val -31394"/>
              <a:gd name="adj2" fmla="val -78282"/>
              <a:gd name="adj3" fmla="val 16667"/>
            </a:avLst>
          </a:prstGeom>
          <a:noFill/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表现了太阳害怕时的样子。 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153160" y="3223895"/>
            <a:ext cx="7423150" cy="460375"/>
            <a:chOff x="3038" y="6294"/>
            <a:chExt cx="11690" cy="725"/>
          </a:xfrm>
        </p:grpSpPr>
        <p:sp>
          <p:nvSpPr>
            <p:cNvPr id="30" name="文本框 29"/>
            <p:cNvSpPr txBox="1"/>
            <p:nvPr/>
          </p:nvSpPr>
          <p:spPr>
            <a:xfrm>
              <a:off x="4537" y="6294"/>
              <a:ext cx="1019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某某某 </a:t>
              </a:r>
              <a:r>
                <a:rPr kumimoji="0" lang="zh-CN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          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，</a:t>
              </a:r>
              <a:r>
                <a:rPr kumimoji="0" lang="zh-CN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            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跑进了教室。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38" y="6294"/>
              <a:ext cx="15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着急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34110" y="3896102"/>
            <a:ext cx="7442200" cy="460375"/>
            <a:chOff x="5018" y="8356"/>
            <a:chExt cx="11720" cy="725"/>
          </a:xfrm>
        </p:grpSpPr>
        <p:sp>
          <p:nvSpPr>
            <p:cNvPr id="59" name="文本框 58"/>
            <p:cNvSpPr txBox="1"/>
            <p:nvPr/>
          </p:nvSpPr>
          <p:spPr>
            <a:xfrm>
              <a:off x="6547" y="8356"/>
              <a:ext cx="1019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某某某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</a:t>
              </a:r>
              <a:r>
                <a:rPr kumimoji="0" lang="zh-CN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          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，</a:t>
              </a:r>
              <a:r>
                <a:rPr kumimoji="0" lang="zh-CN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            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跑进了教室。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018" y="8356"/>
              <a:ext cx="15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高兴</a:t>
              </a: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3198495" y="3223895"/>
            <a:ext cx="358775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着急死了      匆匆忙忙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198495" y="3896102"/>
            <a:ext cx="371411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开心极了       高高兴兴</a:t>
            </a:r>
          </a:p>
        </p:txBody>
      </p:sp>
      <p:sp>
        <p:nvSpPr>
          <p:cNvPr id="67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1255233" y="4597979"/>
            <a:ext cx="2094925" cy="520065"/>
          </a:xfrm>
          <a:prstGeom prst="plaque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神、祖、礼、福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1224705" y="5537869"/>
            <a:ext cx="2155981" cy="520065"/>
          </a:xfrm>
          <a:prstGeom prst="plaque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补、袜、衫、被 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828205" y="5390549"/>
            <a:ext cx="3931285" cy="794802"/>
          </a:xfrm>
          <a:prstGeom prst="leftArrow">
            <a:avLst/>
          </a:prstGeom>
          <a:noFill/>
          <a:ln w="38100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“衤”字旁，与衣服有关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3790632" y="4439477"/>
            <a:ext cx="5080000" cy="794802"/>
          </a:xfrm>
          <a:prstGeom prst="leftArrow">
            <a:avLst/>
          </a:prstGeom>
          <a:noFill/>
          <a:ln w="38100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“礻”字旁，与祭祀、礼仪有关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61" grpId="0"/>
      <p:bldP spid="62" grpId="0"/>
      <p:bldP spid="68" grpId="0" bldLvl="0" animBg="1"/>
      <p:bldP spid="70" grpId="0" bldLvl="0" animBg="1"/>
      <p:bldP spid="72" grpId="0" bldLvl="0" animBg="1"/>
      <p:bldP spid="73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宽屏</PresentationFormat>
  <Paragraphs>162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方正舒体</vt:lpstr>
      <vt:lpstr>方正姚体</vt:lpstr>
      <vt:lpstr>汉语拼音</vt:lpstr>
      <vt:lpstr>思源黑体 CN Light</vt:lpstr>
      <vt:lpstr>思源黑体 CN Bold</vt:lpstr>
      <vt:lpstr>Arial</vt:lpstr>
      <vt:lpstr>微软雅黑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2021-05-08T00:56:00Z</dcterms:created>
  <dcterms:modified xsi:type="dcterms:W3CDTF">2023-01-13T23:55:50Z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8A0BF1FB23F14BC9BFF098EF586211C2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