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69" r:id="rId3"/>
    <p:sldId id="339" r:id="rId4"/>
    <p:sldId id="292" r:id="rId5"/>
    <p:sldId id="295" r:id="rId6"/>
    <p:sldId id="334" r:id="rId7"/>
    <p:sldId id="315" r:id="rId8"/>
    <p:sldId id="335" r:id="rId9"/>
    <p:sldId id="336" r:id="rId10"/>
    <p:sldId id="316" r:id="rId11"/>
    <p:sldId id="340" r:id="rId12"/>
    <p:sldId id="317" r:id="rId13"/>
    <p:sldId id="332" r:id="rId14"/>
    <p:sldId id="341" r:id="rId15"/>
    <p:sldId id="318" r:id="rId16"/>
    <p:sldId id="342" r:id="rId17"/>
    <p:sldId id="337" r:id="rId18"/>
    <p:sldId id="338" r:id="rId1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8" autoAdjust="0"/>
    <p:restoredTop sz="94660"/>
  </p:normalViewPr>
  <p:slideViewPr>
    <p:cSldViewPr snapToGrid="0">
      <p:cViewPr>
        <p:scale>
          <a:sx n="100" d="100"/>
          <a:sy n="100" d="100"/>
        </p:scale>
        <p:origin x="-19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95A36-95A0-478F-9CED-A34835D4000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BEDE7-85F1-4515-83AF-3EE55E2303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79020" y="1825850"/>
            <a:ext cx="7164949" cy="1961185"/>
            <a:chOff x="3260" y="1299"/>
            <a:chExt cx="11117" cy="2853"/>
          </a:xfrm>
        </p:grpSpPr>
        <p:sp>
          <p:nvSpPr>
            <p:cNvPr id="3" name="Rectangle 5"/>
            <p:cNvSpPr/>
            <p:nvPr/>
          </p:nvSpPr>
          <p:spPr>
            <a:xfrm>
              <a:off x="3260" y="3033"/>
              <a:ext cx="11117" cy="11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When Is Your Birthday?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276" y="1299"/>
              <a:ext cx="11101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7  Days and Months</a:t>
              </a:r>
              <a:endParaRPr lang="zh-CN" altLang="en-US" sz="36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83206" y="2078161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452859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7443" y="2274193"/>
            <a:ext cx="8066630" cy="27959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(1)—________ do you go home?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—At about five o'clock.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 time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 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65312" y="2428440"/>
            <a:ext cx="5211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5750" y="1738165"/>
            <a:ext cx="8066630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(2)—Mum, ________ shall we have lunch?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—We will have it when your dad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when; returns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where; will return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where; returns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when; will return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05837" y="1892412"/>
            <a:ext cx="5211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1193" y="1210832"/>
            <a:ext cx="8359901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Maybe I need to make a calendar for you, too.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也许我也需要为你制作一个日历了。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50804" y="3840760"/>
            <a:ext cx="8130291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(1)maybe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作副词，意为“也许；或许”，在句中作状语，常位于句首。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8658" y="2039612"/>
            <a:ext cx="7968751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(2)need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作实义动词，意为“需要”，后常跟名词、代词或动词不定式作宾语。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(3)too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作副词，意为“也；又；还”。一般用于肯定句，放在句末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多用逗号与前面隔开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70073" y="2589727"/>
            <a:ext cx="8130291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还可以作情态动词，意为“需要”，常用于疑问句和否定句，后跟动词原形。此时，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没有人称和数的变化。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42601" y="1198881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0279" y="134934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7622" y="1953392"/>
            <a:ext cx="8066630" cy="19495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(1)Tom ________ get up much earlier tomorrow.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need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 		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 to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666168" y="2142710"/>
            <a:ext cx="7223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70073" y="1758733"/>
            <a:ext cx="8130291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(2)________ David________ anything to drink?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Need; /  	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Needs; /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Does; need  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Do; need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(3)Jim has a computer. Tom has a computer, ________.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 		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either  	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346916" y="1543620"/>
            <a:ext cx="7223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604716" y="3540585"/>
            <a:ext cx="7223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9370" y="1100474"/>
            <a:ext cx="8427126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mother enjoys reading very much.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我妈妈非常喜欢读书。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29195" y="3044723"/>
            <a:ext cx="8130291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作动词，意为“喜欢；享受”，常构成固定搭配：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 doing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喜欢做某事；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 oneself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fun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玩得开心。例如：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enjoy ourselves during the holiday.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我们在假期玩得开心。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323266" y="4271056"/>
            <a:ext cx="2413161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good time</a:t>
            </a:r>
          </a:p>
          <a:p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7443" y="2274193"/>
            <a:ext cx="806663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retired couple enjoy ________ photos. They always go out with their camera.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took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take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Taking 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36556" y="2459972"/>
            <a:ext cx="4620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30655"/>
          <a:ext cx="7471754" cy="4090001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0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．八月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ɔːɡəst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．九月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sep'tembə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．十一月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nəʊ'vembə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．第七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sevn</a:t>
                      </a:r>
                      <a:r>
                        <a:rPr kumimoji="0" lang="el-G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θ]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l-G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七月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dʒʊ'laɪ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．第八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eɪt</a:t>
                      </a:r>
                      <a:r>
                        <a:rPr kumimoji="0" lang="el-G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θ]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181782" y="2177584"/>
            <a:ext cx="11272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August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492972" y="2907900"/>
            <a:ext cx="16033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September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954578" y="3447080"/>
            <a:ext cx="15520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November</a:t>
            </a: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4163164" y="4037378"/>
            <a:ext cx="14863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seventh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357177" y="4763005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July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3939391" y="5336785"/>
            <a:ext cx="10054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eighth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30656"/>
          <a:ext cx="7471754" cy="4090001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0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第九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naɪn</a:t>
                      </a:r>
                      <a:r>
                        <a:rPr kumimoji="0" lang="el-G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θ]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l-G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kumimoji="0" lang="zh-CN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第十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[ten</a:t>
                      </a:r>
                      <a:r>
                        <a:rPr kumimoji="0" lang="el-G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θ]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l-G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  <a:r>
                        <a:rPr kumimoji="0" lang="zh-CN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十月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ɒk'təʊbə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eleventh[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ɪ'levn</a:t>
                      </a:r>
                      <a:r>
                        <a:rPr kumimoji="0" lang="el-G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θ]________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l-G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</a:t>
                      </a:r>
                      <a:r>
                        <a:rPr kumimoji="0" lang="zh-CN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twelfth[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twelf</a:t>
                      </a:r>
                      <a:r>
                        <a:rPr kumimoji="0" lang="el-G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θ]________ 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959417" y="2303709"/>
            <a:ext cx="8867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ninth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114600" y="3049790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tenth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598828" y="3800087"/>
            <a:ext cx="12602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October</a:t>
            </a: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4723654" y="4367272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第十一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522715" y="5073858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第十二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1.enjoy doing </a:t>
                      </a:r>
                      <a:r>
                        <a:rPr kumimoji="0" lang="en-US" altLang="zh-CN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sth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.________________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need to do </a:t>
                      </a:r>
                      <a:r>
                        <a:rPr kumimoji="0" lang="en-US" altLang="zh-CN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sth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.________________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闰年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．每年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693673" y="2018944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喜欢做某事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654099" y="2792055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需要做某事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477956" y="3445919"/>
            <a:ext cx="16193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leap year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3611459" y="4113258"/>
            <a:ext cx="15584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every year</a:t>
            </a:r>
          </a:p>
        </p:txBody>
      </p:sp>
      <p:sp>
        <p:nvSpPr>
          <p:cNvPr id="9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09990" y="1630400"/>
          <a:ext cx="8413289" cy="4060709"/>
        </p:xfrm>
        <a:graphic>
          <a:graphicData uri="http://schemas.openxmlformats.org/drawingml/2006/table">
            <a:tbl>
              <a:tblPr/>
              <a:tblGrid>
                <a:gridCol w="993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9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1.“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他的生日是什么时候？”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“他的生日是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28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号，星期三。”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—________ is his birthday?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—His birthday is ________ Wednesday,  December 28.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1859905" y="3689012"/>
            <a:ext cx="10423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014564" y="4315524"/>
            <a:ext cx="5418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</a:p>
        </p:txBody>
      </p:sp>
      <p:sp>
        <p:nvSpPr>
          <p:cNvPr id="7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400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也许我也需要为你制作一个日历了。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Maybe I ________ ________ ________ a calendar for you, too.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466102" y="3468271"/>
            <a:ext cx="44255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need               to                make</a:t>
            </a:r>
          </a:p>
        </p:txBody>
      </p:sp>
      <p:sp>
        <p:nvSpPr>
          <p:cNvPr id="7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4" y="1702387"/>
            <a:ext cx="8434737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is his birthday?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他的生日是什么时候？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6507" y="3429904"/>
            <a:ext cx="787949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—When do you go to school?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你什么时候去上学？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—From Monday to Friday.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从星期一到星期五。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is Lucy's birthday?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露西的生日是什么时候？</a:t>
            </a:r>
          </a:p>
        </p:txBody>
      </p:sp>
      <p:sp>
        <p:nvSpPr>
          <p:cNvPr id="10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45478" y="2545525"/>
            <a:ext cx="8347448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本句是一个由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引导的特殊疑问句，意为“什么时候；何时”，常用来询问时间，位于句首。</a:t>
            </a:r>
          </a:p>
        </p:txBody>
      </p:sp>
      <p:sp>
        <p:nvSpPr>
          <p:cNvPr id="5" name="矩形 27"/>
          <p:cNvSpPr>
            <a:spLocks noChangeArrowheads="1"/>
          </p:cNvSpPr>
          <p:nvPr/>
        </p:nvSpPr>
        <p:spPr bwMode="auto">
          <a:xfrm>
            <a:off x="3229620" y="2635783"/>
            <a:ext cx="11038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</a:t>
            </a:r>
          </a:p>
        </p:txBody>
      </p:sp>
      <p:sp>
        <p:nvSpPr>
          <p:cNvPr id="6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0070" y="1372264"/>
            <a:ext cx="8510803" cy="445423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询问钟点时，用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，不用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。例如：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—What time is it now?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现在几点了？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 is two o'clock.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两点了。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询问日期、月份或年份时，要用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，不用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。例如：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—When did you go to Beijing?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你什么时候去的北京？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—Last month.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上个月。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32846" y="61555"/>
            <a:ext cx="562609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When Is Your Birthday?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739</Words>
  <Application>Microsoft Office PowerPoint</Application>
  <PresentationFormat>全屏显示(4:3)</PresentationFormat>
  <Paragraphs>145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213</cp:revision>
  <dcterms:created xsi:type="dcterms:W3CDTF">2018-02-07T00:47:00Z</dcterms:created>
  <dcterms:modified xsi:type="dcterms:W3CDTF">2023-01-17T00:28:28Z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437955F5B390497195B9B7C3E6304F14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