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4"/>
  </p:notesMasterIdLst>
  <p:sldIdLst>
    <p:sldId id="256" r:id="rId3"/>
    <p:sldId id="281" r:id="rId4"/>
    <p:sldId id="289" r:id="rId5"/>
    <p:sldId id="291" r:id="rId6"/>
    <p:sldId id="257" r:id="rId7"/>
    <p:sldId id="290" r:id="rId8"/>
    <p:sldId id="258" r:id="rId9"/>
    <p:sldId id="288" r:id="rId10"/>
    <p:sldId id="259" r:id="rId11"/>
    <p:sldId id="283" r:id="rId12"/>
    <p:sldId id="280" r:id="rId13"/>
    <p:sldId id="260" r:id="rId14"/>
    <p:sldId id="286" r:id="rId15"/>
    <p:sldId id="293" r:id="rId16"/>
    <p:sldId id="284" r:id="rId17"/>
    <p:sldId id="292" r:id="rId18"/>
    <p:sldId id="294" r:id="rId19"/>
    <p:sldId id="297" r:id="rId20"/>
    <p:sldId id="298" r:id="rId21"/>
    <p:sldId id="307" r:id="rId22"/>
    <p:sldId id="299" r:id="rId23"/>
    <p:sldId id="295" r:id="rId24"/>
    <p:sldId id="308" r:id="rId25"/>
    <p:sldId id="302" r:id="rId26"/>
    <p:sldId id="301" r:id="rId27"/>
    <p:sldId id="303" r:id="rId28"/>
    <p:sldId id="296" r:id="rId29"/>
    <p:sldId id="305" r:id="rId30"/>
    <p:sldId id="304" r:id="rId31"/>
    <p:sldId id="309" r:id="rId32"/>
    <p:sldId id="276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2C4E8C"/>
    <a:srgbClr val="F0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7" autoAdjust="0"/>
    <p:restoredTop sz="95991" autoAdjust="0"/>
  </p:normalViewPr>
  <p:slideViewPr>
    <p:cSldViewPr snapToGrid="0">
      <p:cViewPr varScale="1">
        <p:scale>
          <a:sx n="84" d="100"/>
          <a:sy n="84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4-423A-B1E4-685EA89534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4-423A-B1E4-685EA89534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B4-423A-B1E4-685EA8953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683906448"/>
        <c:axId val="683907008"/>
      </c:barChart>
      <c:catAx>
        <c:axId val="683906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3907008"/>
        <c:crosses val="autoZero"/>
        <c:auto val="1"/>
        <c:lblAlgn val="ctr"/>
        <c:lblOffset val="100"/>
        <c:noMultiLvlLbl val="0"/>
      </c:catAx>
      <c:valAx>
        <c:axId val="6839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3906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5E-447F-B416-F35965283A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1.4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5E-447F-B416-F35965283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3911488"/>
        <c:axId val="683917088"/>
      </c:lineChart>
      <c:catAx>
        <c:axId val="6839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3917088"/>
        <c:crosses val="autoZero"/>
        <c:auto val="1"/>
        <c:lblAlgn val="ctr"/>
        <c:lblOffset val="100"/>
        <c:noMultiLvlLbl val="0"/>
      </c:catAx>
      <c:valAx>
        <c:axId val="68391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39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25275-CA03-46FE-B80C-445395B2C8C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E3C26-C9FA-4C5A-B7DA-41A22523D7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1" y="409579"/>
            <a:ext cx="124800" cy="550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392984"/>
            <a:ext cx="6557333" cy="41657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2400" kern="1200" dirty="0" smtClean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</a:t>
            </a:r>
          </a:p>
        </p:txBody>
      </p:sp>
      <p:sp>
        <p:nvSpPr>
          <p:cNvPr id="30" name="文本占位符 28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712622"/>
            <a:ext cx="6557333" cy="32330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" y="409579"/>
            <a:ext cx="124800" cy="550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0"/>
          </p:nvPr>
        </p:nvSpPr>
        <p:spPr>
          <a:xfrm>
            <a:off x="216000" y="392984"/>
            <a:ext cx="6557333" cy="41657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2400" kern="1200" dirty="0" smtClean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文本占位符 28"/>
          <p:cNvSpPr>
            <a:spLocks noGrp="1"/>
          </p:cNvSpPr>
          <p:nvPr>
            <p:ph type="body" sz="quarter" idx="11"/>
          </p:nvPr>
        </p:nvSpPr>
        <p:spPr>
          <a:xfrm>
            <a:off x="216000" y="712622"/>
            <a:ext cx="6557333" cy="32330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" y="409579"/>
            <a:ext cx="124800" cy="550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EF95-8B4C-423F-989A-1CD8376BA3A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22C5-DF54-4BD7-B776-8C19CDAF53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5208" y="285750"/>
            <a:ext cx="11603114" cy="628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2234353" y="2495340"/>
            <a:ext cx="7520007" cy="835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简约论文汇报、毕业设计模版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34358" y="3316401"/>
            <a:ext cx="306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在此输入论文副标题</a:t>
            </a:r>
            <a:endParaRPr lang="en-US" altLang="zh-CN" sz="2400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24100" y="3764544"/>
            <a:ext cx="2476500" cy="0"/>
          </a:xfrm>
          <a:prstGeom prst="line">
            <a:avLst/>
          </a:prstGeom>
          <a:ln w="6350">
            <a:solidFill>
              <a:schemeClr val="bg1">
                <a:lumMod val="75000"/>
                <a:alpha val="7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234565" y="3889375"/>
            <a:ext cx="244856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汇报人：</a:t>
            </a:r>
            <a:r>
              <a:rPr lang="en-US" altLang="zh-CN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PPT818</a:t>
            </a:r>
          </a:p>
          <a:p>
            <a:pPr>
              <a:lnSpc>
                <a:spcPct val="120000"/>
              </a:lnSpc>
            </a:pPr>
            <a:r>
              <a:rPr lang="zh-CN" altLang="en-US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日期：</a:t>
            </a:r>
            <a:r>
              <a:rPr lang="en-US" altLang="zh-CN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20XX-XX-XX</a:t>
            </a:r>
            <a:endParaRPr lang="en-US" altLang="zh-CN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What is this?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是</a:t>
            </a:r>
            <a:r>
              <a:rPr lang="zh-CN" altLang="en-US" dirty="0" smtClean="0"/>
              <a:t>什么</a:t>
            </a:r>
            <a:r>
              <a:rPr lang="zh-CN" altLang="en-US" dirty="0"/>
              <a:t>？</a:t>
            </a:r>
          </a:p>
        </p:txBody>
      </p:sp>
      <p:sp>
        <p:nvSpPr>
          <p:cNvPr id="9" name="矩形 8"/>
          <p:cNvSpPr/>
          <p:nvPr/>
        </p:nvSpPr>
        <p:spPr>
          <a:xfrm>
            <a:off x="4387845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用一段引用说明论文讲的是什么</a:t>
            </a:r>
          </a:p>
        </p:txBody>
      </p:sp>
      <p:sp>
        <p:nvSpPr>
          <p:cNvPr id="8" name="矩形 7"/>
          <p:cNvSpPr/>
          <p:nvPr/>
        </p:nvSpPr>
        <p:spPr>
          <a:xfrm>
            <a:off x="2224569" y="2474786"/>
            <a:ext cx="7742873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3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+mn-ea"/>
              </a:rPr>
              <a:t>对于网上各类全文数据库或文摘数据库，论文摘要的索引是读者检索文献的</a:t>
            </a:r>
            <a:r>
              <a:rPr lang="zh-CN" altLang="en-US" sz="2600" dirty="0">
                <a:solidFill>
                  <a:schemeClr val="accent1"/>
                </a:solidFill>
                <a:latin typeface="+mn-ea"/>
              </a:rPr>
              <a:t>「重要工具」</a:t>
            </a:r>
            <a:r>
              <a:rPr lang="zh-CN" altLang="en-US" sz="2600" dirty="0">
                <a:solidFill>
                  <a:srgbClr val="000000"/>
                </a:solidFill>
                <a:latin typeface="+mn-ea"/>
              </a:rPr>
              <a:t>，为科技情报文献检索数据库的建设和维护提供方便。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526"/>
            <a:ext cx="1725318" cy="2353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682" y="3485626"/>
            <a:ext cx="1725318" cy="23532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224569" y="4769802"/>
            <a:ext cx="774287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r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+mn-ea"/>
              </a:rPr>
              <a:t>—— </a:t>
            </a:r>
            <a:r>
              <a:rPr lang="zh-CN" altLang="en-US" sz="2400" dirty="0">
                <a:solidFill>
                  <a:srgbClr val="000000"/>
                </a:solidFill>
                <a:latin typeface="+mn-ea"/>
              </a:rPr>
              <a:t>百度百科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What is this?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是</a:t>
            </a:r>
            <a:r>
              <a:rPr lang="zh-CN" altLang="en-US" dirty="0" smtClean="0"/>
              <a:t>什么</a:t>
            </a:r>
            <a:r>
              <a:rPr lang="zh-CN" altLang="en-US" dirty="0"/>
              <a:t>？</a:t>
            </a:r>
          </a:p>
        </p:txBody>
      </p:sp>
      <p:sp>
        <p:nvSpPr>
          <p:cNvPr id="9" name="矩形 8"/>
          <p:cNvSpPr/>
          <p:nvPr/>
        </p:nvSpPr>
        <p:spPr>
          <a:xfrm>
            <a:off x="4387845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用一张图片说明论文讲的是什么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06" y="1328400"/>
            <a:ext cx="6895799" cy="45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Why do this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为什么？</a:t>
            </a:r>
            <a:endParaRPr lang="zh-CN" altLang="en-US" dirty="0"/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648100" y="1328400"/>
            <a:ext cx="6895800" cy="4597200"/>
            <a:chOff x="1399500" y="1753200"/>
            <a:chExt cx="6345000" cy="4230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00" y="1753200"/>
              <a:ext cx="6345000" cy="4230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399500" y="1753200"/>
              <a:ext cx="6345000" cy="4230000"/>
            </a:xfrm>
            <a:prstGeom prst="rect">
              <a:avLst/>
            </a:prstGeom>
            <a:solidFill>
              <a:schemeClr val="tx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00" y="1753200"/>
              <a:ext cx="6345000" cy="4230000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4387845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用一张图片引出为什么要做这个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Why do this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为什么？</a:t>
            </a:r>
            <a:endParaRPr lang="zh-CN" altLang="en-US" dirty="0"/>
          </a:p>
        </p:txBody>
      </p:sp>
      <p:graphicFrame>
        <p:nvGraphicFramePr>
          <p:cNvPr id="10" name="图表 9"/>
          <p:cNvGraphicFramePr/>
          <p:nvPr/>
        </p:nvGraphicFramePr>
        <p:xfrm>
          <a:off x="2647200" y="1328400"/>
          <a:ext cx="6897600" cy="45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矩形 10"/>
          <p:cNvSpPr/>
          <p:nvPr/>
        </p:nvSpPr>
        <p:spPr>
          <a:xfrm>
            <a:off x="4387846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用一张图表说明为什么要做这个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Why do this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为什么？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387846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用一些词语说明为什么要做这个</a:t>
            </a:r>
          </a:p>
        </p:txBody>
      </p:sp>
      <p:sp>
        <p:nvSpPr>
          <p:cNvPr id="7" name="矩形 6"/>
          <p:cNvSpPr/>
          <p:nvPr/>
        </p:nvSpPr>
        <p:spPr>
          <a:xfrm>
            <a:off x="4525417" y="2869954"/>
            <a:ext cx="2885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1"/>
                </a:solidFill>
                <a:latin typeface="+mj-ea"/>
                <a:ea typeface="+mj-ea"/>
              </a:rPr>
              <a:t>几个词语</a:t>
            </a:r>
          </a:p>
        </p:txBody>
      </p:sp>
      <p:sp>
        <p:nvSpPr>
          <p:cNvPr id="8" name="矩形 7"/>
          <p:cNvSpPr/>
          <p:nvPr/>
        </p:nvSpPr>
        <p:spPr>
          <a:xfrm>
            <a:off x="4021955" y="3883490"/>
            <a:ext cx="21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为什么</a:t>
            </a:r>
          </a:p>
        </p:txBody>
      </p:sp>
      <p:sp>
        <p:nvSpPr>
          <p:cNvPr id="9" name="矩形 8"/>
          <p:cNvSpPr/>
          <p:nvPr/>
        </p:nvSpPr>
        <p:spPr>
          <a:xfrm>
            <a:off x="4021954" y="1953599"/>
            <a:ext cx="21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FFFFFF">
                    <a:lumMod val="65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有利于</a:t>
            </a:r>
          </a:p>
        </p:txBody>
      </p:sp>
      <p:sp>
        <p:nvSpPr>
          <p:cNvPr id="12" name="矩形 11"/>
          <p:cNvSpPr/>
          <p:nvPr/>
        </p:nvSpPr>
        <p:spPr>
          <a:xfrm>
            <a:off x="6806838" y="2670596"/>
            <a:ext cx="21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对比</a:t>
            </a:r>
          </a:p>
        </p:txBody>
      </p:sp>
      <p:sp>
        <p:nvSpPr>
          <p:cNvPr id="13" name="矩形 12"/>
          <p:cNvSpPr/>
          <p:nvPr/>
        </p:nvSpPr>
        <p:spPr>
          <a:xfrm>
            <a:off x="6186689" y="3806531"/>
            <a:ext cx="21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百分比</a:t>
            </a:r>
          </a:p>
        </p:txBody>
      </p:sp>
      <p:sp>
        <p:nvSpPr>
          <p:cNvPr id="14" name="矩形 13"/>
          <p:cNvSpPr/>
          <p:nvPr/>
        </p:nvSpPr>
        <p:spPr>
          <a:xfrm>
            <a:off x="2768944" y="2736897"/>
            <a:ext cx="2130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分析</a:t>
            </a:r>
          </a:p>
        </p:txBody>
      </p:sp>
      <p:sp>
        <p:nvSpPr>
          <p:cNvPr id="15" name="矩形 14"/>
          <p:cNvSpPr/>
          <p:nvPr/>
        </p:nvSpPr>
        <p:spPr>
          <a:xfrm>
            <a:off x="5871496" y="2006326"/>
            <a:ext cx="2130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网络</a:t>
            </a:r>
          </a:p>
        </p:txBody>
      </p:sp>
      <p:sp>
        <p:nvSpPr>
          <p:cNvPr id="16" name="矩形 15"/>
          <p:cNvSpPr/>
          <p:nvPr/>
        </p:nvSpPr>
        <p:spPr>
          <a:xfrm>
            <a:off x="7317093" y="3285965"/>
            <a:ext cx="225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FFFFFF">
                    <a:lumMod val="75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精确度</a:t>
            </a:r>
          </a:p>
        </p:txBody>
      </p:sp>
      <p:sp>
        <p:nvSpPr>
          <p:cNvPr id="17" name="矩形 16"/>
          <p:cNvSpPr/>
          <p:nvPr/>
        </p:nvSpPr>
        <p:spPr>
          <a:xfrm>
            <a:off x="5678164" y="4549365"/>
            <a:ext cx="225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时间复杂度</a:t>
            </a:r>
          </a:p>
        </p:txBody>
      </p:sp>
      <p:sp>
        <p:nvSpPr>
          <p:cNvPr id="18" name="矩形 17"/>
          <p:cNvSpPr/>
          <p:nvPr/>
        </p:nvSpPr>
        <p:spPr>
          <a:xfrm>
            <a:off x="2475912" y="3382141"/>
            <a:ext cx="2130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国际化</a:t>
            </a:r>
          </a:p>
        </p:txBody>
      </p:sp>
      <p:sp>
        <p:nvSpPr>
          <p:cNvPr id="19" name="矩形 18"/>
          <p:cNvSpPr/>
          <p:nvPr/>
        </p:nvSpPr>
        <p:spPr>
          <a:xfrm>
            <a:off x="3352567" y="4315555"/>
            <a:ext cx="21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FFFF">
                    <a:lumMod val="85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……</a:t>
            </a:r>
            <a:endParaRPr lang="zh-CN" altLang="en-US" sz="3600" dirty="0">
              <a:solidFill>
                <a:srgbClr val="FFFFFF">
                  <a:lumMod val="85000"/>
                </a:srgb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Why do this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为什么？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590800" y="1436882"/>
            <a:ext cx="139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用途：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28950" y="1898547"/>
            <a:ext cx="6543676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ea"/>
              </a:rPr>
              <a:t>由于论文中所提到的「某功能」在生活中很有用。</a:t>
            </a:r>
            <a:endParaRPr lang="en-US" altLang="zh-CN" sz="2000" dirty="0">
              <a:latin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ea"/>
              </a:rPr>
              <a:t>做了论文中的「某工作」有利于减少计算消耗。</a:t>
            </a:r>
            <a:endParaRPr lang="en-US" altLang="zh-CN" sz="2000" dirty="0">
              <a:latin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…………</a:t>
            </a:r>
          </a:p>
        </p:txBody>
      </p:sp>
      <p:sp>
        <p:nvSpPr>
          <p:cNvPr id="10" name="矩形 9"/>
          <p:cNvSpPr/>
          <p:nvPr/>
        </p:nvSpPr>
        <p:spPr>
          <a:xfrm>
            <a:off x="4272427" y="6186279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用文字来具体说明为什么要做这个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90800" y="3660341"/>
            <a:ext cx="139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对比：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28950" y="4122006"/>
            <a:ext cx="6543676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ea"/>
              </a:rPr>
              <a:t>前人的工作都没有涉及到「某个重要步骤」，效果都不是很理想。</a:t>
            </a:r>
            <a:endParaRPr lang="en-US" altLang="zh-CN" sz="2000" dirty="0">
              <a:latin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ea"/>
              </a:rPr>
              <a:t>用本文提及的方法可以达到更高的精确度，更小的复杂度，并且拥有更强的鲁棒性。</a:t>
            </a:r>
            <a:endParaRPr lang="en-US" altLang="zh-CN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研究方案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29" y="3283481"/>
              <a:ext cx="28356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Approach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avLst/>
              <a:gdLst>
                <a:gd name="connsiteX0" fmla="*/ 0 w 9130553"/>
                <a:gd name="connsiteY0" fmla="*/ 336367 h 771245"/>
                <a:gd name="connsiteX1" fmla="*/ 1600200 w 9130553"/>
                <a:gd name="connsiteY1" fmla="*/ 191 h 771245"/>
                <a:gd name="connsiteX2" fmla="*/ 4020671 w 9130553"/>
                <a:gd name="connsiteY2" fmla="*/ 376709 h 771245"/>
                <a:gd name="connsiteX3" fmla="*/ 5472953 w 9130553"/>
                <a:gd name="connsiteY3" fmla="*/ 672544 h 771245"/>
                <a:gd name="connsiteX4" fmla="*/ 6494929 w 9130553"/>
                <a:gd name="connsiteY4" fmla="*/ 766673 h 771245"/>
                <a:gd name="connsiteX5" fmla="*/ 9130553 w 9130553"/>
                <a:gd name="connsiteY5" fmla="*/ 551520 h 771245"/>
                <a:gd name="connsiteX0-1" fmla="*/ 0 w 9130553"/>
                <a:gd name="connsiteY0-2" fmla="*/ 336367 h 810090"/>
                <a:gd name="connsiteX1-3" fmla="*/ 1600200 w 9130553"/>
                <a:gd name="connsiteY1-4" fmla="*/ 191 h 810090"/>
                <a:gd name="connsiteX2-5" fmla="*/ 4020671 w 9130553"/>
                <a:gd name="connsiteY2-6" fmla="*/ 376709 h 810090"/>
                <a:gd name="connsiteX3-7" fmla="*/ 5472953 w 9130553"/>
                <a:gd name="connsiteY3-8" fmla="*/ 672544 h 810090"/>
                <a:gd name="connsiteX4-9" fmla="*/ 6494929 w 9130553"/>
                <a:gd name="connsiteY4-10" fmla="*/ 807014 h 810090"/>
                <a:gd name="connsiteX5-11" fmla="*/ 9130553 w 9130553"/>
                <a:gd name="connsiteY5-12" fmla="*/ 551520 h 810090"/>
                <a:gd name="connsiteX0-13" fmla="*/ 0 w 9130553"/>
                <a:gd name="connsiteY0-14" fmla="*/ 336367 h 810090"/>
                <a:gd name="connsiteX1-15" fmla="*/ 1600200 w 9130553"/>
                <a:gd name="connsiteY1-16" fmla="*/ 191 h 810090"/>
                <a:gd name="connsiteX2-17" fmla="*/ 4020671 w 9130553"/>
                <a:gd name="connsiteY2-18" fmla="*/ 376709 h 810090"/>
                <a:gd name="connsiteX3-19" fmla="*/ 5472953 w 9130553"/>
                <a:gd name="connsiteY3-20" fmla="*/ 672544 h 810090"/>
                <a:gd name="connsiteX4-21" fmla="*/ 6494929 w 9130553"/>
                <a:gd name="connsiteY4-22" fmla="*/ 807014 h 810090"/>
                <a:gd name="connsiteX5-23" fmla="*/ 9130553 w 9130553"/>
                <a:gd name="connsiteY5-24" fmla="*/ 551520 h 810090"/>
                <a:gd name="connsiteX0-25" fmla="*/ 0 w 9130553"/>
                <a:gd name="connsiteY0-26" fmla="*/ 336367 h 810090"/>
                <a:gd name="connsiteX1-27" fmla="*/ 1600200 w 9130553"/>
                <a:gd name="connsiteY1-28" fmla="*/ 191 h 810090"/>
                <a:gd name="connsiteX2-29" fmla="*/ 4020671 w 9130553"/>
                <a:gd name="connsiteY2-30" fmla="*/ 376709 h 810090"/>
                <a:gd name="connsiteX3-31" fmla="*/ 5472953 w 9130553"/>
                <a:gd name="connsiteY3-32" fmla="*/ 672544 h 810090"/>
                <a:gd name="connsiteX4-33" fmla="*/ 6494929 w 9130553"/>
                <a:gd name="connsiteY4-34" fmla="*/ 807014 h 810090"/>
                <a:gd name="connsiteX5-35" fmla="*/ 9130553 w 9130553"/>
                <a:gd name="connsiteY5-36" fmla="*/ 551520 h 810090"/>
                <a:gd name="connsiteX0-37" fmla="*/ 0 w 9130553"/>
                <a:gd name="connsiteY0-38" fmla="*/ 336367 h 807014"/>
                <a:gd name="connsiteX1-39" fmla="*/ 1600200 w 9130553"/>
                <a:gd name="connsiteY1-40" fmla="*/ 191 h 807014"/>
                <a:gd name="connsiteX2-41" fmla="*/ 4020671 w 9130553"/>
                <a:gd name="connsiteY2-42" fmla="*/ 376709 h 807014"/>
                <a:gd name="connsiteX3-43" fmla="*/ 6494929 w 9130553"/>
                <a:gd name="connsiteY3-44" fmla="*/ 807014 h 807014"/>
                <a:gd name="connsiteX4-45" fmla="*/ 9130553 w 9130553"/>
                <a:gd name="connsiteY4-46" fmla="*/ 551520 h 807014"/>
                <a:gd name="connsiteX0-47" fmla="*/ 0 w 9130553"/>
                <a:gd name="connsiteY0-48" fmla="*/ 336367 h 739779"/>
                <a:gd name="connsiteX1-49" fmla="*/ 1600200 w 9130553"/>
                <a:gd name="connsiteY1-50" fmla="*/ 191 h 739779"/>
                <a:gd name="connsiteX2-51" fmla="*/ 4020671 w 9130553"/>
                <a:gd name="connsiteY2-52" fmla="*/ 376709 h 739779"/>
                <a:gd name="connsiteX3-53" fmla="*/ 6252882 w 9130553"/>
                <a:gd name="connsiteY3-54" fmla="*/ 739779 h 739779"/>
                <a:gd name="connsiteX4-55" fmla="*/ 9130553 w 9130553"/>
                <a:gd name="connsiteY4-56" fmla="*/ 551520 h 739779"/>
                <a:gd name="connsiteX0-57" fmla="*/ 0 w 9130553"/>
                <a:gd name="connsiteY0-58" fmla="*/ 336367 h 744225"/>
                <a:gd name="connsiteX1-59" fmla="*/ 1600200 w 9130553"/>
                <a:gd name="connsiteY1-60" fmla="*/ 191 h 744225"/>
                <a:gd name="connsiteX2-61" fmla="*/ 4020671 w 9130553"/>
                <a:gd name="connsiteY2-62" fmla="*/ 376709 h 744225"/>
                <a:gd name="connsiteX3-63" fmla="*/ 6252882 w 9130553"/>
                <a:gd name="connsiteY3-64" fmla="*/ 739779 h 744225"/>
                <a:gd name="connsiteX4-65" fmla="*/ 9130553 w 9130553"/>
                <a:gd name="connsiteY4-66" fmla="*/ 551520 h 744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30553" h="744225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avLst/>
              <a:gdLst>
                <a:gd name="connsiteX0" fmla="*/ 0 w 9144000"/>
                <a:gd name="connsiteY0" fmla="*/ 430515 h 632221"/>
                <a:gd name="connsiteX1" fmla="*/ 2944906 w 9144000"/>
                <a:gd name="connsiteY1" fmla="*/ 210 h 632221"/>
                <a:gd name="connsiteX2" fmla="*/ 5795682 w 9144000"/>
                <a:gd name="connsiteY2" fmla="*/ 376727 h 632221"/>
                <a:gd name="connsiteX3" fmla="*/ 9144000 w 9144000"/>
                <a:gd name="connsiteY3" fmla="*/ 632221 h 63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32221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avLst/>
              <a:gdLst>
                <a:gd name="connsiteX0" fmla="*/ 0 w 9157447"/>
                <a:gd name="connsiteY0" fmla="*/ 420177 h 420177"/>
                <a:gd name="connsiteX1" fmla="*/ 5647765 w 9157447"/>
                <a:gd name="connsiteY1" fmla="*/ 3318 h 420177"/>
                <a:gd name="connsiteX2" fmla="*/ 9157447 w 9157447"/>
                <a:gd name="connsiteY2" fmla="*/ 258812 h 42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42017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Approach Overview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方案预览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666994" y="1436242"/>
            <a:ext cx="2536010" cy="2012440"/>
            <a:chOff x="973672" y="1409348"/>
            <a:chExt cx="2536010" cy="2012440"/>
          </a:xfrm>
        </p:grpSpPr>
        <p:sp>
          <p:nvSpPr>
            <p:cNvPr id="9" name="矩形 8"/>
            <p:cNvSpPr/>
            <p:nvPr/>
          </p:nvSpPr>
          <p:spPr>
            <a:xfrm>
              <a:off x="973672" y="1692088"/>
              <a:ext cx="9526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</a:rPr>
                <a:t>Step 1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73672" y="1409348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步骤一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973672" y="2221459"/>
              <a:ext cx="2536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latin typeface="+mn-ea"/>
                </a:rPr>
                <a:t>根据轨迹构建出候选图，其中包含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「候选点」</a:t>
              </a:r>
              <a:r>
                <a:rPr lang="zh-CN" altLang="en-US" sz="2000" dirty="0">
                  <a:latin typeface="+mn-ea"/>
                </a:rPr>
                <a:t>，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「候选边」</a:t>
              </a:r>
              <a:r>
                <a:rPr lang="zh-CN" altLang="en-US" sz="2000" dirty="0">
                  <a:latin typeface="+mn-ea"/>
                </a:rPr>
                <a:t>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88997" y="1436242"/>
            <a:ext cx="2536010" cy="2012440"/>
            <a:chOff x="973672" y="1409348"/>
            <a:chExt cx="2536010" cy="2012440"/>
          </a:xfrm>
        </p:grpSpPr>
        <p:sp>
          <p:nvSpPr>
            <p:cNvPr id="18" name="矩形 17"/>
            <p:cNvSpPr/>
            <p:nvPr/>
          </p:nvSpPr>
          <p:spPr>
            <a:xfrm>
              <a:off x="973672" y="1692088"/>
              <a:ext cx="9526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</a:rPr>
                <a:t>Step 2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73672" y="1409348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步骤二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973672" y="2221459"/>
              <a:ext cx="2536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latin typeface="+mn-ea"/>
                </a:rPr>
                <a:t>根据轨迹构建出候选图，其中包含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「候选点」</a:t>
              </a:r>
              <a:r>
                <a:rPr lang="zh-CN" altLang="en-US" sz="2000" dirty="0">
                  <a:latin typeface="+mn-ea"/>
                </a:rPr>
                <a:t>，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「候选边」</a:t>
              </a:r>
              <a:r>
                <a:rPr lang="zh-CN" altLang="en-US" sz="2000" dirty="0">
                  <a:latin typeface="+mn-ea"/>
                </a:rPr>
                <a:t>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66994" y="3870160"/>
            <a:ext cx="2536010" cy="2012440"/>
            <a:chOff x="973672" y="1409348"/>
            <a:chExt cx="2536010" cy="2012440"/>
          </a:xfrm>
        </p:grpSpPr>
        <p:sp>
          <p:nvSpPr>
            <p:cNvPr id="30" name="矩形 29"/>
            <p:cNvSpPr/>
            <p:nvPr/>
          </p:nvSpPr>
          <p:spPr>
            <a:xfrm>
              <a:off x="973672" y="1692088"/>
              <a:ext cx="9526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</a:rPr>
                <a:t>Step 3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73672" y="1409348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步骤三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973672" y="2221459"/>
              <a:ext cx="2536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latin typeface="+mn-ea"/>
                </a:rPr>
                <a:t>根据轨迹构建出候选图，其中包含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「候选点」</a:t>
              </a:r>
              <a:r>
                <a:rPr lang="zh-CN" altLang="en-US" sz="2000" dirty="0">
                  <a:latin typeface="+mn-ea"/>
                </a:rPr>
                <a:t>，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「候选边」</a:t>
              </a:r>
              <a:r>
                <a:rPr lang="zh-CN" altLang="en-US" sz="2000" dirty="0">
                  <a:latin typeface="+mn-ea"/>
                </a:rPr>
                <a:t>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88997" y="3870160"/>
            <a:ext cx="2536010" cy="2012440"/>
            <a:chOff x="973672" y="1409348"/>
            <a:chExt cx="2536010" cy="2012440"/>
          </a:xfrm>
        </p:grpSpPr>
        <p:sp>
          <p:nvSpPr>
            <p:cNvPr id="26" name="矩形 25"/>
            <p:cNvSpPr/>
            <p:nvPr/>
          </p:nvSpPr>
          <p:spPr>
            <a:xfrm>
              <a:off x="973672" y="1692088"/>
              <a:ext cx="9526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</a:rPr>
                <a:t>Step 4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73672" y="1409348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步骤四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973672" y="2221459"/>
              <a:ext cx="2536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latin typeface="+mn-ea"/>
                </a:rPr>
                <a:t>根据轨迹构建出候选图，其中包含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「候选点」</a:t>
              </a:r>
              <a:r>
                <a:rPr lang="zh-CN" altLang="en-US" sz="2000" dirty="0">
                  <a:latin typeface="+mn-ea"/>
                </a:rPr>
                <a:t>，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「候选边」</a:t>
              </a:r>
              <a:r>
                <a:rPr lang="zh-CN" altLang="en-US" sz="2000" dirty="0">
                  <a:latin typeface="+mn-ea"/>
                </a:rPr>
                <a:t>。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4964929" y="6186279"/>
            <a:ext cx="22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说明方案的总体步骤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Step 1(</a:t>
            </a:r>
            <a:r>
              <a:rPr lang="zh-CN" altLang="en-US" dirty="0" smtClean="0"/>
              <a:t>步骤一名称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步骤一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4734093" y="6186279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用一张幻灯片说明步骤一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972460" y="1735239"/>
            <a:ext cx="1351776" cy="1250577"/>
            <a:chOff x="1038612" y="1735234"/>
            <a:chExt cx="1351776" cy="1250577"/>
          </a:xfrm>
        </p:grpSpPr>
        <p:sp>
          <p:nvSpPr>
            <p:cNvPr id="10" name="椭圆 9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步骤一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420113" y="1735239"/>
            <a:ext cx="1351776" cy="1250577"/>
            <a:chOff x="1038612" y="1735234"/>
            <a:chExt cx="1351776" cy="1250577"/>
          </a:xfrm>
        </p:grpSpPr>
        <p:sp>
          <p:nvSpPr>
            <p:cNvPr id="71" name="椭圆 70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步骤二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867765" y="1735239"/>
            <a:ext cx="1351776" cy="1250577"/>
            <a:chOff x="1038612" y="1735234"/>
            <a:chExt cx="1351776" cy="1250577"/>
          </a:xfrm>
        </p:grpSpPr>
        <p:sp>
          <p:nvSpPr>
            <p:cNvPr id="74" name="椭圆 73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步骤三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972460" y="4075027"/>
            <a:ext cx="1351776" cy="1250577"/>
            <a:chOff x="1038612" y="1735234"/>
            <a:chExt cx="1351776" cy="1250577"/>
          </a:xfrm>
        </p:grpSpPr>
        <p:sp>
          <p:nvSpPr>
            <p:cNvPr id="84" name="椭圆 83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步骤四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420113" y="4075027"/>
            <a:ext cx="1351776" cy="1250577"/>
            <a:chOff x="1038612" y="1735234"/>
            <a:chExt cx="1351776" cy="1250577"/>
          </a:xfrm>
        </p:grpSpPr>
        <p:sp>
          <p:nvSpPr>
            <p:cNvPr id="82" name="椭圆 81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rgbClr val="70AD47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70AD47"/>
                  </a:solidFill>
                  <a:latin typeface="+mn-ea"/>
                </a:rPr>
                <a:t>步骤五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867765" y="4075027"/>
            <a:ext cx="1351776" cy="1250577"/>
            <a:chOff x="1038612" y="1735234"/>
            <a:chExt cx="1351776" cy="1250577"/>
          </a:xfrm>
        </p:grpSpPr>
        <p:sp>
          <p:nvSpPr>
            <p:cNvPr id="80" name="椭圆 79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步骤六</a:t>
              </a:r>
            </a:p>
          </p:txBody>
        </p:sp>
      </p:grpSp>
      <p:cxnSp>
        <p:nvCxnSpPr>
          <p:cNvPr id="22" name="直接箭头连接符 21"/>
          <p:cNvCxnSpPr/>
          <p:nvPr/>
        </p:nvCxnSpPr>
        <p:spPr>
          <a:xfrm>
            <a:off x="4170304" y="2864229"/>
            <a:ext cx="1275113" cy="127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H="1">
            <a:off x="6746594" y="2864229"/>
            <a:ext cx="1275113" cy="127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69" idx="3"/>
          </p:cNvCxnSpPr>
          <p:nvPr/>
        </p:nvCxnSpPr>
        <p:spPr>
          <a:xfrm flipV="1">
            <a:off x="4324241" y="2360527"/>
            <a:ext cx="1095877" cy="17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 flipV="1">
            <a:off x="6773487" y="2360526"/>
            <a:ext cx="10958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H="1">
            <a:off x="4273637" y="2610718"/>
            <a:ext cx="3644728" cy="16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Step 2(</a:t>
            </a:r>
            <a:r>
              <a:rPr lang="zh-CN" altLang="en-US" dirty="0" smtClean="0"/>
              <a:t>步骤二名称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步骤二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34093" y="6186279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用一张幻灯片说明步骤二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48857" y="1422394"/>
            <a:ext cx="1653990" cy="801795"/>
            <a:chOff x="1065090" y="1274470"/>
            <a:chExt cx="1653990" cy="801795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1065090" y="1470236"/>
              <a:ext cx="144000" cy="14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67304" y="1274470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步骤一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367304" y="1725400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1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61779" y="2055811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269006" y="1422394"/>
            <a:ext cx="1653990" cy="801795"/>
            <a:chOff x="1065090" y="1274470"/>
            <a:chExt cx="1653990" cy="801795"/>
          </a:xfrm>
        </p:grpSpPr>
        <p:sp>
          <p:nvSpPr>
            <p:cNvPr id="13" name="等腰三角形 12"/>
            <p:cNvSpPr>
              <a:spLocks noChangeAspect="1"/>
            </p:cNvSpPr>
            <p:nvPr/>
          </p:nvSpPr>
          <p:spPr>
            <a:xfrm>
              <a:off x="1065090" y="1470236"/>
              <a:ext cx="144000" cy="144000"/>
            </a:xfrm>
            <a:prstGeom prst="triangl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67304" y="1274470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步骤二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367304" y="1725400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2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461779" y="2055811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989154" y="1422394"/>
            <a:ext cx="1653990" cy="801795"/>
            <a:chOff x="1065090" y="1274470"/>
            <a:chExt cx="1653990" cy="801795"/>
          </a:xfrm>
        </p:grpSpPr>
        <p:sp>
          <p:nvSpPr>
            <p:cNvPr id="18" name="菱形 17"/>
            <p:cNvSpPr>
              <a:spLocks noChangeAspect="1"/>
            </p:cNvSpPr>
            <p:nvPr/>
          </p:nvSpPr>
          <p:spPr>
            <a:xfrm>
              <a:off x="1065090" y="1470236"/>
              <a:ext cx="144000" cy="144000"/>
            </a:xfrm>
            <a:prstGeom prst="diamond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367304" y="1274470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步骤三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367304" y="1725400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3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461779" y="2055811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35"/>
          <p:cNvSpPr txBox="1"/>
          <p:nvPr/>
        </p:nvSpPr>
        <p:spPr>
          <a:xfrm>
            <a:off x="2189635" y="2586440"/>
            <a:ext cx="7812741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详细算法解释：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首先为整个空间建立索引，用「</a:t>
            </a:r>
            <a:r>
              <a:rPr lang="en-US" altLang="zh-CN" dirty="0">
                <a:latin typeface="+mn-ea"/>
              </a:rPr>
              <a:t>R</a:t>
            </a:r>
            <a:r>
              <a:rPr lang="zh-CN" altLang="en-US" dirty="0">
                <a:latin typeface="+mn-ea"/>
              </a:rPr>
              <a:t>树」进行索引。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为每一个点找到一定半径范围内的「候选边」，在候选边上找到对应的候选点。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为每个候选点计算「匹配概率」。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为每条转移候选边计算「转移概率」。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根据匹配概率和转移概率计算出最有可能匹配的候选路径。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返回匹配度最高的</a:t>
            </a:r>
            <a:r>
              <a:rPr lang="en-US" altLang="zh-CN" dirty="0">
                <a:latin typeface="+mn-ea"/>
              </a:rPr>
              <a:t>k</a:t>
            </a:r>
            <a:r>
              <a:rPr lang="zh-CN" altLang="en-US" dirty="0">
                <a:latin typeface="+mn-ea"/>
              </a:rPr>
              <a:t>条路径。</a:t>
            </a:r>
            <a:endParaRPr lang="en-US" altLang="zh-CN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79162" y="2122694"/>
            <a:ext cx="2427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Background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85509" y="2539553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979156" y="2531043"/>
            <a:ext cx="24270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研究背景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19253" y="2045937"/>
            <a:ext cx="613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48677" y="2122694"/>
            <a:ext cx="220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Approach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255024" y="2539553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148676" y="2531042"/>
            <a:ext cx="220419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研究方案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88768" y="2045937"/>
            <a:ext cx="613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79162" y="4216577"/>
            <a:ext cx="180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Result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085509" y="4633436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979161" y="4624925"/>
            <a:ext cx="242701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研究成果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19253" y="4139820"/>
            <a:ext cx="613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8672" y="4216577"/>
            <a:ext cx="218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Summary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7255024" y="4633436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148672" y="4624925"/>
            <a:ext cx="258979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研究总结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588768" y="4139820"/>
            <a:ext cx="613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Step 3(</a:t>
            </a:r>
            <a:r>
              <a:rPr lang="zh-CN" altLang="en-US" dirty="0" smtClean="0"/>
              <a:t>步骤三名称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步骤三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34099" y="618627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用一张幻灯片说明步骤三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983267" y="1166041"/>
            <a:ext cx="3028576" cy="1529821"/>
            <a:chOff x="5160682" y="1166036"/>
            <a:chExt cx="3028576" cy="1529821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160682" y="1361802"/>
              <a:ext cx="144000" cy="14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462895" y="1166036"/>
              <a:ext cx="1973733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建立索引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462896" y="161696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Create Index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557371" y="1947377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5462895" y="1938727"/>
              <a:ext cx="2726363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+mn-ea"/>
                </a:rPr>
                <a:t>为原数据建立索引，便于搜索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83267" y="2860297"/>
            <a:ext cx="3028576" cy="1529821"/>
            <a:chOff x="5160682" y="1166036"/>
            <a:chExt cx="3028576" cy="1529821"/>
          </a:xfrm>
        </p:grpSpPr>
        <p:sp>
          <p:nvSpPr>
            <p:cNvPr id="21" name="等腰三角形 20"/>
            <p:cNvSpPr>
              <a:spLocks noChangeAspect="1"/>
            </p:cNvSpPr>
            <p:nvPr/>
          </p:nvSpPr>
          <p:spPr>
            <a:xfrm>
              <a:off x="5160682" y="1361802"/>
              <a:ext cx="144000" cy="144000"/>
            </a:xfrm>
            <a:prstGeom prst="triangl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462895" y="1166036"/>
              <a:ext cx="1973733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计算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462896" y="161696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Calculate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557371" y="1947377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5462895" y="1938727"/>
              <a:ext cx="2726363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+mn-ea"/>
                </a:rPr>
                <a:t>在构建好的索引之上进行计算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83267" y="4554553"/>
            <a:ext cx="3028576" cy="1529821"/>
            <a:chOff x="5160682" y="1166036"/>
            <a:chExt cx="3028576" cy="1529821"/>
          </a:xfrm>
        </p:grpSpPr>
        <p:sp>
          <p:nvSpPr>
            <p:cNvPr id="29" name="菱形 28"/>
            <p:cNvSpPr>
              <a:spLocks noChangeAspect="1"/>
            </p:cNvSpPr>
            <p:nvPr/>
          </p:nvSpPr>
          <p:spPr>
            <a:xfrm>
              <a:off x="5160682" y="1361802"/>
              <a:ext cx="144000" cy="144000"/>
            </a:xfrm>
            <a:prstGeom prst="diamond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462895" y="1166036"/>
              <a:ext cx="1973733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优化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5462896" y="161696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Optimize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557371" y="1947377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5462895" y="1938727"/>
              <a:ext cx="2726363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+mn-ea"/>
                </a:rPr>
                <a:t>对原有算法进行优化，使用近似计算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640" y="1270805"/>
            <a:ext cx="3993226" cy="1286367"/>
          </a:xfrm>
          <a:prstGeom prst="rect">
            <a:avLst/>
          </a:prstGeom>
        </p:spPr>
      </p:pic>
      <p:pic>
        <p:nvPicPr>
          <p:cNvPr id="36" name="图片 35"/>
          <p:cNvPicPr/>
          <p:nvPr/>
        </p:nvPicPr>
        <p:blipFill>
          <a:blip r:embed="rId3"/>
          <a:stretch>
            <a:fillRect/>
          </a:stretch>
        </p:blipFill>
        <p:spPr>
          <a:xfrm>
            <a:off x="2233945" y="2973600"/>
            <a:ext cx="3993226" cy="12924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945" y="4665600"/>
            <a:ext cx="3993226" cy="129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Approach </a:t>
            </a:r>
            <a:r>
              <a:rPr lang="en-US" altLang="zh-CN" dirty="0" smtClean="0"/>
              <a:t>Summary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方案总结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4618683" y="6186279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说明提出的方案简单又高效</a:t>
            </a:r>
          </a:p>
        </p:txBody>
      </p:sp>
      <p:sp>
        <p:nvSpPr>
          <p:cNvPr id="36" name="椭圆 35"/>
          <p:cNvSpPr/>
          <p:nvPr/>
        </p:nvSpPr>
        <p:spPr>
          <a:xfrm>
            <a:off x="3133034" y="2416546"/>
            <a:ext cx="2043953" cy="20439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3529717" y="3521781"/>
            <a:ext cx="125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简单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132605" y="2977347"/>
            <a:ext cx="20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Simple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015448" y="2416546"/>
            <a:ext cx="2043953" cy="20439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7412131" y="3521781"/>
            <a:ext cx="125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有效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015448" y="2977347"/>
            <a:ext cx="204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Effective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研究成果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29" y="3283481"/>
              <a:ext cx="28356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Result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avLst/>
              <a:gdLst>
                <a:gd name="connsiteX0" fmla="*/ 0 w 9130553"/>
                <a:gd name="connsiteY0" fmla="*/ 336367 h 771245"/>
                <a:gd name="connsiteX1" fmla="*/ 1600200 w 9130553"/>
                <a:gd name="connsiteY1" fmla="*/ 191 h 771245"/>
                <a:gd name="connsiteX2" fmla="*/ 4020671 w 9130553"/>
                <a:gd name="connsiteY2" fmla="*/ 376709 h 771245"/>
                <a:gd name="connsiteX3" fmla="*/ 5472953 w 9130553"/>
                <a:gd name="connsiteY3" fmla="*/ 672544 h 771245"/>
                <a:gd name="connsiteX4" fmla="*/ 6494929 w 9130553"/>
                <a:gd name="connsiteY4" fmla="*/ 766673 h 771245"/>
                <a:gd name="connsiteX5" fmla="*/ 9130553 w 9130553"/>
                <a:gd name="connsiteY5" fmla="*/ 551520 h 771245"/>
                <a:gd name="connsiteX0-1" fmla="*/ 0 w 9130553"/>
                <a:gd name="connsiteY0-2" fmla="*/ 336367 h 810090"/>
                <a:gd name="connsiteX1-3" fmla="*/ 1600200 w 9130553"/>
                <a:gd name="connsiteY1-4" fmla="*/ 191 h 810090"/>
                <a:gd name="connsiteX2-5" fmla="*/ 4020671 w 9130553"/>
                <a:gd name="connsiteY2-6" fmla="*/ 376709 h 810090"/>
                <a:gd name="connsiteX3-7" fmla="*/ 5472953 w 9130553"/>
                <a:gd name="connsiteY3-8" fmla="*/ 672544 h 810090"/>
                <a:gd name="connsiteX4-9" fmla="*/ 6494929 w 9130553"/>
                <a:gd name="connsiteY4-10" fmla="*/ 807014 h 810090"/>
                <a:gd name="connsiteX5-11" fmla="*/ 9130553 w 9130553"/>
                <a:gd name="connsiteY5-12" fmla="*/ 551520 h 810090"/>
                <a:gd name="connsiteX0-13" fmla="*/ 0 w 9130553"/>
                <a:gd name="connsiteY0-14" fmla="*/ 336367 h 810090"/>
                <a:gd name="connsiteX1-15" fmla="*/ 1600200 w 9130553"/>
                <a:gd name="connsiteY1-16" fmla="*/ 191 h 810090"/>
                <a:gd name="connsiteX2-17" fmla="*/ 4020671 w 9130553"/>
                <a:gd name="connsiteY2-18" fmla="*/ 376709 h 810090"/>
                <a:gd name="connsiteX3-19" fmla="*/ 5472953 w 9130553"/>
                <a:gd name="connsiteY3-20" fmla="*/ 672544 h 810090"/>
                <a:gd name="connsiteX4-21" fmla="*/ 6494929 w 9130553"/>
                <a:gd name="connsiteY4-22" fmla="*/ 807014 h 810090"/>
                <a:gd name="connsiteX5-23" fmla="*/ 9130553 w 9130553"/>
                <a:gd name="connsiteY5-24" fmla="*/ 551520 h 810090"/>
                <a:gd name="connsiteX0-25" fmla="*/ 0 w 9130553"/>
                <a:gd name="connsiteY0-26" fmla="*/ 336367 h 810090"/>
                <a:gd name="connsiteX1-27" fmla="*/ 1600200 w 9130553"/>
                <a:gd name="connsiteY1-28" fmla="*/ 191 h 810090"/>
                <a:gd name="connsiteX2-29" fmla="*/ 4020671 w 9130553"/>
                <a:gd name="connsiteY2-30" fmla="*/ 376709 h 810090"/>
                <a:gd name="connsiteX3-31" fmla="*/ 5472953 w 9130553"/>
                <a:gd name="connsiteY3-32" fmla="*/ 672544 h 810090"/>
                <a:gd name="connsiteX4-33" fmla="*/ 6494929 w 9130553"/>
                <a:gd name="connsiteY4-34" fmla="*/ 807014 h 810090"/>
                <a:gd name="connsiteX5-35" fmla="*/ 9130553 w 9130553"/>
                <a:gd name="connsiteY5-36" fmla="*/ 551520 h 810090"/>
                <a:gd name="connsiteX0-37" fmla="*/ 0 w 9130553"/>
                <a:gd name="connsiteY0-38" fmla="*/ 336367 h 807014"/>
                <a:gd name="connsiteX1-39" fmla="*/ 1600200 w 9130553"/>
                <a:gd name="connsiteY1-40" fmla="*/ 191 h 807014"/>
                <a:gd name="connsiteX2-41" fmla="*/ 4020671 w 9130553"/>
                <a:gd name="connsiteY2-42" fmla="*/ 376709 h 807014"/>
                <a:gd name="connsiteX3-43" fmla="*/ 6494929 w 9130553"/>
                <a:gd name="connsiteY3-44" fmla="*/ 807014 h 807014"/>
                <a:gd name="connsiteX4-45" fmla="*/ 9130553 w 9130553"/>
                <a:gd name="connsiteY4-46" fmla="*/ 551520 h 807014"/>
                <a:gd name="connsiteX0-47" fmla="*/ 0 w 9130553"/>
                <a:gd name="connsiteY0-48" fmla="*/ 336367 h 739779"/>
                <a:gd name="connsiteX1-49" fmla="*/ 1600200 w 9130553"/>
                <a:gd name="connsiteY1-50" fmla="*/ 191 h 739779"/>
                <a:gd name="connsiteX2-51" fmla="*/ 4020671 w 9130553"/>
                <a:gd name="connsiteY2-52" fmla="*/ 376709 h 739779"/>
                <a:gd name="connsiteX3-53" fmla="*/ 6252882 w 9130553"/>
                <a:gd name="connsiteY3-54" fmla="*/ 739779 h 739779"/>
                <a:gd name="connsiteX4-55" fmla="*/ 9130553 w 9130553"/>
                <a:gd name="connsiteY4-56" fmla="*/ 551520 h 739779"/>
                <a:gd name="connsiteX0-57" fmla="*/ 0 w 9130553"/>
                <a:gd name="connsiteY0-58" fmla="*/ 336367 h 744225"/>
                <a:gd name="connsiteX1-59" fmla="*/ 1600200 w 9130553"/>
                <a:gd name="connsiteY1-60" fmla="*/ 191 h 744225"/>
                <a:gd name="connsiteX2-61" fmla="*/ 4020671 w 9130553"/>
                <a:gd name="connsiteY2-62" fmla="*/ 376709 h 744225"/>
                <a:gd name="connsiteX3-63" fmla="*/ 6252882 w 9130553"/>
                <a:gd name="connsiteY3-64" fmla="*/ 739779 h 744225"/>
                <a:gd name="connsiteX4-65" fmla="*/ 9130553 w 9130553"/>
                <a:gd name="connsiteY4-66" fmla="*/ 551520 h 744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30553" h="744225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avLst/>
              <a:gdLst>
                <a:gd name="connsiteX0" fmla="*/ 0 w 9144000"/>
                <a:gd name="connsiteY0" fmla="*/ 430515 h 632221"/>
                <a:gd name="connsiteX1" fmla="*/ 2944906 w 9144000"/>
                <a:gd name="connsiteY1" fmla="*/ 210 h 632221"/>
                <a:gd name="connsiteX2" fmla="*/ 5795682 w 9144000"/>
                <a:gd name="connsiteY2" fmla="*/ 376727 h 632221"/>
                <a:gd name="connsiteX3" fmla="*/ 9144000 w 9144000"/>
                <a:gd name="connsiteY3" fmla="*/ 632221 h 63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32221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avLst/>
              <a:gdLst>
                <a:gd name="connsiteX0" fmla="*/ 0 w 9157447"/>
                <a:gd name="connsiteY0" fmla="*/ 420177 h 420177"/>
                <a:gd name="connsiteX1" fmla="*/ 5647765 w 9157447"/>
                <a:gd name="connsiteY1" fmla="*/ 3318 h 420177"/>
                <a:gd name="connsiteX2" fmla="*/ 9157447 w 9157447"/>
                <a:gd name="connsiteY2" fmla="*/ 258812 h 42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42017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Experiment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实验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73" y="1328400"/>
            <a:ext cx="7804265" cy="4597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34093" y="6186279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用一张图片引出实验部分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Experiment Approach 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实验方案对比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56976" y="1550004"/>
          <a:ext cx="7678059" cy="414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9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优点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缺点</a:t>
                      </a:r>
                      <a:endParaRPr lang="zh-CN" altLang="en-US" sz="24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lang="en-US" altLang="zh-CN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A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优点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缺点</a:t>
                      </a:r>
                      <a:r>
                        <a:rPr lang="en-US" altLang="zh-CN" sz="20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A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lang="en-US" altLang="zh-CN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B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优点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B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缺点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B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lang="en-US" altLang="zh-CN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C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优点</a:t>
                      </a:r>
                      <a:r>
                        <a:rPr lang="en-US" altLang="zh-CN" sz="20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C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缺点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lang="en-US" altLang="zh-CN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D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优点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D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缺点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D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387844" y="6186279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用表格来对比实验中使用的方案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Approach </a:t>
            </a:r>
            <a:r>
              <a:rPr lang="en-US" altLang="zh-CN" dirty="0" smtClean="0"/>
              <a:t>Summary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方案总结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4503267" y="6186279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用图表来表示本文方案的提高</a:t>
            </a:r>
          </a:p>
        </p:txBody>
      </p: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2434177" y="1979495"/>
            <a:ext cx="1547999" cy="1548000"/>
            <a:chOff x="1123567" y="2124636"/>
            <a:chExt cx="1855695" cy="1855696"/>
          </a:xfrm>
        </p:grpSpPr>
        <p:sp>
          <p:nvSpPr>
            <p:cNvPr id="4" name="椭圆 3"/>
            <p:cNvSpPr/>
            <p:nvPr/>
          </p:nvSpPr>
          <p:spPr>
            <a:xfrm>
              <a:off x="1123567" y="2124636"/>
              <a:ext cx="1855695" cy="18556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188646" y="3379603"/>
              <a:ext cx="1636230" cy="600729"/>
            </a:xfrm>
            <a:custGeom>
              <a:avLst/>
              <a:gdLst>
                <a:gd name="connsiteX0" fmla="*/ 1090529 w 1636230"/>
                <a:gd name="connsiteY0" fmla="*/ 1176 h 600729"/>
                <a:gd name="connsiteX1" fmla="*/ 1621971 w 1636230"/>
                <a:gd name="connsiteY1" fmla="*/ 180140 h 600729"/>
                <a:gd name="connsiteX2" fmla="*/ 1636230 w 1636230"/>
                <a:gd name="connsiteY2" fmla="*/ 184941 h 600729"/>
                <a:gd name="connsiteX3" fmla="*/ 1632154 w 1636230"/>
                <a:gd name="connsiteY3" fmla="*/ 191650 h 600729"/>
                <a:gd name="connsiteX4" fmla="*/ 862768 w 1636230"/>
                <a:gd name="connsiteY4" fmla="*/ 600729 h 600729"/>
                <a:gd name="connsiteX5" fmla="*/ 7835 w 1636230"/>
                <a:gd name="connsiteY5" fmla="*/ 34041 h 600729"/>
                <a:gd name="connsiteX6" fmla="*/ 0 w 1636230"/>
                <a:gd name="connsiteY6" fmla="*/ 12635 h 600729"/>
                <a:gd name="connsiteX7" fmla="*/ 27645 w 1636230"/>
                <a:gd name="connsiteY7" fmla="*/ 18220 h 600729"/>
                <a:gd name="connsiteX8" fmla="*/ 862768 w 1636230"/>
                <a:gd name="connsiteY8" fmla="*/ 111963 h 600729"/>
                <a:gd name="connsiteX9" fmla="*/ 1090529 w 1636230"/>
                <a:gd name="connsiteY9" fmla="*/ 1176 h 6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6230" h="600729">
                  <a:moveTo>
                    <a:pt x="1090529" y="1176"/>
                  </a:moveTo>
                  <a:cubicBezTo>
                    <a:pt x="1267676" y="-13407"/>
                    <a:pt x="1444824" y="111206"/>
                    <a:pt x="1621971" y="180140"/>
                  </a:cubicBezTo>
                  <a:lnTo>
                    <a:pt x="1636230" y="184941"/>
                  </a:lnTo>
                  <a:lnTo>
                    <a:pt x="1632154" y="191650"/>
                  </a:lnTo>
                  <a:cubicBezTo>
                    <a:pt x="1465413" y="438459"/>
                    <a:pt x="1183041" y="600729"/>
                    <a:pt x="862768" y="600729"/>
                  </a:cubicBezTo>
                  <a:cubicBezTo>
                    <a:pt x="478441" y="600729"/>
                    <a:pt x="148690" y="367060"/>
                    <a:pt x="7835" y="34041"/>
                  </a:cubicBezTo>
                  <a:lnTo>
                    <a:pt x="0" y="12635"/>
                  </a:lnTo>
                  <a:lnTo>
                    <a:pt x="27645" y="18220"/>
                  </a:lnTo>
                  <a:cubicBezTo>
                    <a:pt x="306019" y="95298"/>
                    <a:pt x="584394" y="378610"/>
                    <a:pt x="862768" y="111963"/>
                  </a:cubicBezTo>
                  <a:cubicBezTo>
                    <a:pt x="938688" y="39241"/>
                    <a:pt x="1014609" y="7425"/>
                    <a:pt x="1090529" y="1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411138" y="3701118"/>
            <a:ext cx="151956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算法运行时间为原有算法的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333816" y="4414724"/>
            <a:ext cx="17487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chemeClr val="accent1"/>
                </a:solidFill>
                <a:latin typeface="+mj-ea"/>
                <a:ea typeface="+mj-ea"/>
              </a:rPr>
              <a:t>23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5271827" y="1979495"/>
            <a:ext cx="1547999" cy="1548000"/>
            <a:chOff x="3644157" y="2124636"/>
            <a:chExt cx="1855695" cy="1855696"/>
          </a:xfrm>
        </p:grpSpPr>
        <p:sp>
          <p:nvSpPr>
            <p:cNvPr id="7" name="椭圆 6"/>
            <p:cNvSpPr/>
            <p:nvPr/>
          </p:nvSpPr>
          <p:spPr>
            <a:xfrm>
              <a:off x="3644157" y="2124636"/>
              <a:ext cx="1855695" cy="18556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644674" y="3060231"/>
              <a:ext cx="1826212" cy="920101"/>
            </a:xfrm>
            <a:custGeom>
              <a:avLst/>
              <a:gdLst>
                <a:gd name="connsiteX0" fmla="*/ 1155091 w 1826212"/>
                <a:gd name="connsiteY0" fmla="*/ 1176 h 920101"/>
                <a:gd name="connsiteX1" fmla="*/ 1762454 w 1826212"/>
                <a:gd name="connsiteY1" fmla="*/ 205706 h 920101"/>
                <a:gd name="connsiteX2" fmla="*/ 1826212 w 1826212"/>
                <a:gd name="connsiteY2" fmla="*/ 218589 h 920101"/>
                <a:gd name="connsiteX3" fmla="*/ 1813464 w 1826212"/>
                <a:gd name="connsiteY3" fmla="*/ 268167 h 920101"/>
                <a:gd name="connsiteX4" fmla="*/ 927330 w 1826212"/>
                <a:gd name="connsiteY4" fmla="*/ 920101 h 920101"/>
                <a:gd name="connsiteX5" fmla="*/ 4273 w 1826212"/>
                <a:gd name="connsiteY5" fmla="*/ 87120 h 920101"/>
                <a:gd name="connsiteX6" fmla="*/ 0 w 1826212"/>
                <a:gd name="connsiteY6" fmla="*/ 2515 h 920101"/>
                <a:gd name="connsiteX7" fmla="*/ 16286 w 1826212"/>
                <a:gd name="connsiteY7" fmla="*/ 2880 h 920101"/>
                <a:gd name="connsiteX8" fmla="*/ 927330 w 1826212"/>
                <a:gd name="connsiteY8" fmla="*/ 111963 h 920101"/>
                <a:gd name="connsiteX9" fmla="*/ 1155091 w 1826212"/>
                <a:gd name="connsiteY9" fmla="*/ 1176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212" h="920101">
                  <a:moveTo>
                    <a:pt x="1155091" y="1176"/>
                  </a:moveTo>
                  <a:cubicBezTo>
                    <a:pt x="1357545" y="-15490"/>
                    <a:pt x="1560000" y="149650"/>
                    <a:pt x="1762454" y="205706"/>
                  </a:cubicBezTo>
                  <a:lnTo>
                    <a:pt x="1826212" y="218589"/>
                  </a:lnTo>
                  <a:lnTo>
                    <a:pt x="1813464" y="268167"/>
                  </a:lnTo>
                  <a:cubicBezTo>
                    <a:pt x="1695988" y="645864"/>
                    <a:pt x="1343685" y="920101"/>
                    <a:pt x="927330" y="920101"/>
                  </a:cubicBezTo>
                  <a:cubicBezTo>
                    <a:pt x="446921" y="920101"/>
                    <a:pt x="51788" y="554993"/>
                    <a:pt x="4273" y="87120"/>
                  </a:cubicBezTo>
                  <a:lnTo>
                    <a:pt x="0" y="2515"/>
                  </a:lnTo>
                  <a:lnTo>
                    <a:pt x="16286" y="2880"/>
                  </a:lnTo>
                  <a:cubicBezTo>
                    <a:pt x="319968" y="39241"/>
                    <a:pt x="623649" y="402851"/>
                    <a:pt x="927330" y="111963"/>
                  </a:cubicBezTo>
                  <a:cubicBezTo>
                    <a:pt x="1003250" y="39241"/>
                    <a:pt x="1079171" y="7425"/>
                    <a:pt x="1155091" y="1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323621" y="3699811"/>
            <a:ext cx="1444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计算结果精度比原算法提高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171466" y="4414724"/>
            <a:ext cx="17487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chemeClr val="accent1"/>
                </a:solidFill>
                <a:latin typeface="+mj-ea"/>
                <a:ea typeface="+mj-ea"/>
              </a:rPr>
              <a:t>47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8100599" y="1979495"/>
            <a:ext cx="1548001" cy="1548000"/>
            <a:chOff x="7171128" y="2124636"/>
            <a:chExt cx="1855696" cy="1855695"/>
          </a:xfrm>
        </p:grpSpPr>
        <p:sp>
          <p:nvSpPr>
            <p:cNvPr id="12" name="椭圆 11"/>
            <p:cNvSpPr/>
            <p:nvPr/>
          </p:nvSpPr>
          <p:spPr>
            <a:xfrm>
              <a:off x="7171128" y="2124636"/>
              <a:ext cx="1855695" cy="18556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7171128" y="2593832"/>
              <a:ext cx="1855696" cy="1386499"/>
            </a:xfrm>
            <a:custGeom>
              <a:avLst/>
              <a:gdLst>
                <a:gd name="connsiteX0" fmla="*/ 1155608 w 1855696"/>
                <a:gd name="connsiteY0" fmla="*/ 1176 h 1386499"/>
                <a:gd name="connsiteX1" fmla="*/ 1762971 w 1855696"/>
                <a:gd name="connsiteY1" fmla="*/ 205706 h 1386499"/>
                <a:gd name="connsiteX2" fmla="*/ 1823007 w 1855696"/>
                <a:gd name="connsiteY2" fmla="*/ 217837 h 1386499"/>
                <a:gd name="connsiteX3" fmla="*/ 1836845 w 1855696"/>
                <a:gd name="connsiteY3" fmla="*/ 271658 h 1386499"/>
                <a:gd name="connsiteX4" fmla="*/ 1855696 w 1855696"/>
                <a:gd name="connsiteY4" fmla="*/ 458651 h 1386499"/>
                <a:gd name="connsiteX5" fmla="*/ 927848 w 1855696"/>
                <a:gd name="connsiteY5" fmla="*/ 1386499 h 1386499"/>
                <a:gd name="connsiteX6" fmla="*/ 0 w 1855696"/>
                <a:gd name="connsiteY6" fmla="*/ 458651 h 1386499"/>
                <a:gd name="connsiteX7" fmla="*/ 72915 w 1855696"/>
                <a:gd name="connsiteY7" fmla="*/ 97491 h 1386499"/>
                <a:gd name="connsiteX8" fmla="*/ 108537 w 1855696"/>
                <a:gd name="connsiteY8" fmla="*/ 23545 h 1386499"/>
                <a:gd name="connsiteX9" fmla="*/ 168644 w 1855696"/>
                <a:gd name="connsiteY9" fmla="*/ 43786 h 1386499"/>
                <a:gd name="connsiteX10" fmla="*/ 927847 w 1855696"/>
                <a:gd name="connsiteY10" fmla="*/ 111963 h 1386499"/>
                <a:gd name="connsiteX11" fmla="*/ 1155608 w 1855696"/>
                <a:gd name="connsiteY11" fmla="*/ 1176 h 13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5696" h="1386499">
                  <a:moveTo>
                    <a:pt x="1155608" y="1176"/>
                  </a:moveTo>
                  <a:cubicBezTo>
                    <a:pt x="1358062" y="-15490"/>
                    <a:pt x="1560516" y="149650"/>
                    <a:pt x="1762971" y="205706"/>
                  </a:cubicBezTo>
                  <a:lnTo>
                    <a:pt x="1823007" y="217837"/>
                  </a:lnTo>
                  <a:lnTo>
                    <a:pt x="1836845" y="271658"/>
                  </a:lnTo>
                  <a:cubicBezTo>
                    <a:pt x="1849205" y="332058"/>
                    <a:pt x="1855696" y="394597"/>
                    <a:pt x="1855696" y="458651"/>
                  </a:cubicBezTo>
                  <a:cubicBezTo>
                    <a:pt x="1855696" y="971087"/>
                    <a:pt x="1440284" y="1386499"/>
                    <a:pt x="927848" y="1386499"/>
                  </a:cubicBezTo>
                  <a:cubicBezTo>
                    <a:pt x="415412" y="1386499"/>
                    <a:pt x="0" y="971087"/>
                    <a:pt x="0" y="458651"/>
                  </a:cubicBezTo>
                  <a:cubicBezTo>
                    <a:pt x="0" y="330542"/>
                    <a:pt x="25964" y="208497"/>
                    <a:pt x="72915" y="97491"/>
                  </a:cubicBezTo>
                  <a:lnTo>
                    <a:pt x="108537" y="23545"/>
                  </a:lnTo>
                  <a:lnTo>
                    <a:pt x="168644" y="43786"/>
                  </a:lnTo>
                  <a:cubicBezTo>
                    <a:pt x="421712" y="142264"/>
                    <a:pt x="674780" y="354369"/>
                    <a:pt x="927847" y="111963"/>
                  </a:cubicBezTo>
                  <a:cubicBezTo>
                    <a:pt x="1003767" y="39241"/>
                    <a:pt x="1079688" y="7425"/>
                    <a:pt x="1155608" y="1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128326" y="3699811"/>
            <a:ext cx="148522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空间储存容量为原有算法的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000239" y="4414724"/>
            <a:ext cx="17487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chemeClr val="accent1"/>
                </a:solidFill>
                <a:latin typeface="+mj-ea"/>
                <a:ea typeface="+mj-ea"/>
              </a:rPr>
              <a:t>76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Experiment Result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实验结果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4503260" y="6186279"/>
            <a:ext cx="318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用图表来表示本文方案的提高</a:t>
            </a:r>
          </a:p>
        </p:txBody>
      </p:sp>
      <p:graphicFrame>
        <p:nvGraphicFramePr>
          <p:cNvPr id="14" name="图表 13"/>
          <p:cNvGraphicFramePr/>
          <p:nvPr/>
        </p:nvGraphicFramePr>
        <p:xfrm>
          <a:off x="2647200" y="1328400"/>
          <a:ext cx="6897600" cy="45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研究总结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29" y="3283481"/>
              <a:ext cx="28356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Summary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avLst/>
              <a:gdLst>
                <a:gd name="connsiteX0" fmla="*/ 0 w 9130553"/>
                <a:gd name="connsiteY0" fmla="*/ 336367 h 771245"/>
                <a:gd name="connsiteX1" fmla="*/ 1600200 w 9130553"/>
                <a:gd name="connsiteY1" fmla="*/ 191 h 771245"/>
                <a:gd name="connsiteX2" fmla="*/ 4020671 w 9130553"/>
                <a:gd name="connsiteY2" fmla="*/ 376709 h 771245"/>
                <a:gd name="connsiteX3" fmla="*/ 5472953 w 9130553"/>
                <a:gd name="connsiteY3" fmla="*/ 672544 h 771245"/>
                <a:gd name="connsiteX4" fmla="*/ 6494929 w 9130553"/>
                <a:gd name="connsiteY4" fmla="*/ 766673 h 771245"/>
                <a:gd name="connsiteX5" fmla="*/ 9130553 w 9130553"/>
                <a:gd name="connsiteY5" fmla="*/ 551520 h 771245"/>
                <a:gd name="connsiteX0-1" fmla="*/ 0 w 9130553"/>
                <a:gd name="connsiteY0-2" fmla="*/ 336367 h 810090"/>
                <a:gd name="connsiteX1-3" fmla="*/ 1600200 w 9130553"/>
                <a:gd name="connsiteY1-4" fmla="*/ 191 h 810090"/>
                <a:gd name="connsiteX2-5" fmla="*/ 4020671 w 9130553"/>
                <a:gd name="connsiteY2-6" fmla="*/ 376709 h 810090"/>
                <a:gd name="connsiteX3-7" fmla="*/ 5472953 w 9130553"/>
                <a:gd name="connsiteY3-8" fmla="*/ 672544 h 810090"/>
                <a:gd name="connsiteX4-9" fmla="*/ 6494929 w 9130553"/>
                <a:gd name="connsiteY4-10" fmla="*/ 807014 h 810090"/>
                <a:gd name="connsiteX5-11" fmla="*/ 9130553 w 9130553"/>
                <a:gd name="connsiteY5-12" fmla="*/ 551520 h 810090"/>
                <a:gd name="connsiteX0-13" fmla="*/ 0 w 9130553"/>
                <a:gd name="connsiteY0-14" fmla="*/ 336367 h 810090"/>
                <a:gd name="connsiteX1-15" fmla="*/ 1600200 w 9130553"/>
                <a:gd name="connsiteY1-16" fmla="*/ 191 h 810090"/>
                <a:gd name="connsiteX2-17" fmla="*/ 4020671 w 9130553"/>
                <a:gd name="connsiteY2-18" fmla="*/ 376709 h 810090"/>
                <a:gd name="connsiteX3-19" fmla="*/ 5472953 w 9130553"/>
                <a:gd name="connsiteY3-20" fmla="*/ 672544 h 810090"/>
                <a:gd name="connsiteX4-21" fmla="*/ 6494929 w 9130553"/>
                <a:gd name="connsiteY4-22" fmla="*/ 807014 h 810090"/>
                <a:gd name="connsiteX5-23" fmla="*/ 9130553 w 9130553"/>
                <a:gd name="connsiteY5-24" fmla="*/ 551520 h 810090"/>
                <a:gd name="connsiteX0-25" fmla="*/ 0 w 9130553"/>
                <a:gd name="connsiteY0-26" fmla="*/ 336367 h 810090"/>
                <a:gd name="connsiteX1-27" fmla="*/ 1600200 w 9130553"/>
                <a:gd name="connsiteY1-28" fmla="*/ 191 h 810090"/>
                <a:gd name="connsiteX2-29" fmla="*/ 4020671 w 9130553"/>
                <a:gd name="connsiteY2-30" fmla="*/ 376709 h 810090"/>
                <a:gd name="connsiteX3-31" fmla="*/ 5472953 w 9130553"/>
                <a:gd name="connsiteY3-32" fmla="*/ 672544 h 810090"/>
                <a:gd name="connsiteX4-33" fmla="*/ 6494929 w 9130553"/>
                <a:gd name="connsiteY4-34" fmla="*/ 807014 h 810090"/>
                <a:gd name="connsiteX5-35" fmla="*/ 9130553 w 9130553"/>
                <a:gd name="connsiteY5-36" fmla="*/ 551520 h 810090"/>
                <a:gd name="connsiteX0-37" fmla="*/ 0 w 9130553"/>
                <a:gd name="connsiteY0-38" fmla="*/ 336367 h 807014"/>
                <a:gd name="connsiteX1-39" fmla="*/ 1600200 w 9130553"/>
                <a:gd name="connsiteY1-40" fmla="*/ 191 h 807014"/>
                <a:gd name="connsiteX2-41" fmla="*/ 4020671 w 9130553"/>
                <a:gd name="connsiteY2-42" fmla="*/ 376709 h 807014"/>
                <a:gd name="connsiteX3-43" fmla="*/ 6494929 w 9130553"/>
                <a:gd name="connsiteY3-44" fmla="*/ 807014 h 807014"/>
                <a:gd name="connsiteX4-45" fmla="*/ 9130553 w 9130553"/>
                <a:gd name="connsiteY4-46" fmla="*/ 551520 h 807014"/>
                <a:gd name="connsiteX0-47" fmla="*/ 0 w 9130553"/>
                <a:gd name="connsiteY0-48" fmla="*/ 336367 h 739779"/>
                <a:gd name="connsiteX1-49" fmla="*/ 1600200 w 9130553"/>
                <a:gd name="connsiteY1-50" fmla="*/ 191 h 739779"/>
                <a:gd name="connsiteX2-51" fmla="*/ 4020671 w 9130553"/>
                <a:gd name="connsiteY2-52" fmla="*/ 376709 h 739779"/>
                <a:gd name="connsiteX3-53" fmla="*/ 6252882 w 9130553"/>
                <a:gd name="connsiteY3-54" fmla="*/ 739779 h 739779"/>
                <a:gd name="connsiteX4-55" fmla="*/ 9130553 w 9130553"/>
                <a:gd name="connsiteY4-56" fmla="*/ 551520 h 739779"/>
                <a:gd name="connsiteX0-57" fmla="*/ 0 w 9130553"/>
                <a:gd name="connsiteY0-58" fmla="*/ 336367 h 744225"/>
                <a:gd name="connsiteX1-59" fmla="*/ 1600200 w 9130553"/>
                <a:gd name="connsiteY1-60" fmla="*/ 191 h 744225"/>
                <a:gd name="connsiteX2-61" fmla="*/ 4020671 w 9130553"/>
                <a:gd name="connsiteY2-62" fmla="*/ 376709 h 744225"/>
                <a:gd name="connsiteX3-63" fmla="*/ 6252882 w 9130553"/>
                <a:gd name="connsiteY3-64" fmla="*/ 739779 h 744225"/>
                <a:gd name="connsiteX4-65" fmla="*/ 9130553 w 9130553"/>
                <a:gd name="connsiteY4-66" fmla="*/ 551520 h 744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30553" h="744225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avLst/>
              <a:gdLst>
                <a:gd name="connsiteX0" fmla="*/ 0 w 9144000"/>
                <a:gd name="connsiteY0" fmla="*/ 430515 h 632221"/>
                <a:gd name="connsiteX1" fmla="*/ 2944906 w 9144000"/>
                <a:gd name="connsiteY1" fmla="*/ 210 h 632221"/>
                <a:gd name="connsiteX2" fmla="*/ 5795682 w 9144000"/>
                <a:gd name="connsiteY2" fmla="*/ 376727 h 632221"/>
                <a:gd name="connsiteX3" fmla="*/ 9144000 w 9144000"/>
                <a:gd name="connsiteY3" fmla="*/ 632221 h 63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32221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avLst/>
              <a:gdLst>
                <a:gd name="connsiteX0" fmla="*/ 0 w 9157447"/>
                <a:gd name="connsiteY0" fmla="*/ 420177 h 420177"/>
                <a:gd name="connsiteX1" fmla="*/ 5647765 w 9157447"/>
                <a:gd name="connsiteY1" fmla="*/ 3318 h 420177"/>
                <a:gd name="connsiteX2" fmla="*/ 9157447 w 9157447"/>
                <a:gd name="connsiteY2" fmla="*/ 258812 h 42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42017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Contribution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贡献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2411530" y="1274475"/>
            <a:ext cx="1653990" cy="801795"/>
            <a:chOff x="1411940" y="1942316"/>
            <a:chExt cx="1653990" cy="801795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1411940" y="2138082"/>
              <a:ext cx="144000" cy="14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714154" y="1942316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贡献一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714154" y="239324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Contribution 1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08629" y="2723657"/>
              <a:ext cx="1243854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5269005" y="1274475"/>
            <a:ext cx="1653990" cy="801795"/>
            <a:chOff x="1411940" y="1942316"/>
            <a:chExt cx="1653990" cy="801795"/>
          </a:xfrm>
        </p:grpSpPr>
        <p:sp>
          <p:nvSpPr>
            <p:cNvPr id="11" name="等腰三角形 10"/>
            <p:cNvSpPr>
              <a:spLocks noChangeAspect="1"/>
            </p:cNvSpPr>
            <p:nvPr/>
          </p:nvSpPr>
          <p:spPr>
            <a:xfrm>
              <a:off x="1411940" y="2138082"/>
              <a:ext cx="144000" cy="144000"/>
            </a:xfrm>
            <a:prstGeom prst="triangl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14154" y="1942316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贡献二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14154" y="239324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Contribution 2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808629" y="2723657"/>
              <a:ext cx="1243854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8126480" y="1274475"/>
            <a:ext cx="1653990" cy="801795"/>
            <a:chOff x="1411940" y="1942316"/>
            <a:chExt cx="1653990" cy="801795"/>
          </a:xfrm>
        </p:grpSpPr>
        <p:sp>
          <p:nvSpPr>
            <p:cNvPr id="16" name="菱形 15"/>
            <p:cNvSpPr>
              <a:spLocks noChangeAspect="1"/>
            </p:cNvSpPr>
            <p:nvPr/>
          </p:nvSpPr>
          <p:spPr>
            <a:xfrm>
              <a:off x="1411940" y="2138082"/>
              <a:ext cx="144000" cy="144000"/>
            </a:xfrm>
            <a:prstGeom prst="diamond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14154" y="1942316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贡献三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714154" y="239324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Contribution 3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808629" y="2723657"/>
              <a:ext cx="1243854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30" y="2301621"/>
            <a:ext cx="1707028" cy="369449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387853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用图片来总结论文所做出的贡献</a:t>
            </a:r>
          </a:p>
        </p:txBody>
      </p:sp>
      <p:pic>
        <p:nvPicPr>
          <p:cNvPr id="28" name="图片 27"/>
          <p:cNvPicPr/>
          <p:nvPr/>
        </p:nvPicPr>
        <p:blipFill>
          <a:blip r:embed="rId3"/>
          <a:stretch>
            <a:fillRect/>
          </a:stretch>
        </p:blipFill>
        <p:spPr>
          <a:xfrm>
            <a:off x="5269005" y="2301621"/>
            <a:ext cx="1706400" cy="3694496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125851" y="2301621"/>
            <a:ext cx="1706400" cy="369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</a:t>
            </a:r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Research </a:t>
            </a:r>
            <a:r>
              <a:rPr lang="en-US" altLang="zh-CN" dirty="0" smtClean="0"/>
              <a:t>Summary</a:t>
            </a:r>
            <a:endParaRPr lang="en-US" altLang="zh-CN" dirty="0"/>
          </a:p>
        </p:txBody>
      </p:sp>
      <p:sp>
        <p:nvSpPr>
          <p:cNvPr id="7" name="文本框 35"/>
          <p:cNvSpPr txBox="1"/>
          <p:nvPr/>
        </p:nvSpPr>
        <p:spPr>
          <a:xfrm>
            <a:off x="2256870" y="1500816"/>
            <a:ext cx="7812741" cy="444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研究意义：</a:t>
            </a:r>
            <a:endParaRPr lang="en-US" altLang="zh-CN" sz="24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发明了一种新的、更优秀的算法。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有利于为</a:t>
            </a:r>
            <a:r>
              <a:rPr lang="en-US" altLang="zh-CN" dirty="0">
                <a:latin typeface="+mn-ea"/>
              </a:rPr>
              <a:t>XXX</a:t>
            </a:r>
            <a:r>
              <a:rPr lang="zh-CN" altLang="en-US" dirty="0">
                <a:latin typeface="+mn-ea"/>
              </a:rPr>
              <a:t>方向的研究提供更好的参考。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使得「</a:t>
            </a:r>
            <a:r>
              <a:rPr lang="en-US" altLang="zh-CN" dirty="0">
                <a:latin typeface="+mn-ea"/>
              </a:rPr>
              <a:t>XXX</a:t>
            </a:r>
            <a:r>
              <a:rPr lang="zh-CN" altLang="en-US" dirty="0">
                <a:latin typeface="+mn-ea"/>
              </a:rPr>
              <a:t>方面」的理论知识和「</a:t>
            </a:r>
            <a:r>
              <a:rPr lang="en-US" altLang="zh-CN" dirty="0">
                <a:latin typeface="+mn-ea"/>
              </a:rPr>
              <a:t>XXX</a:t>
            </a:r>
            <a:r>
              <a:rPr lang="zh-CN" altLang="en-US" dirty="0">
                <a:latin typeface="+mn-ea"/>
              </a:rPr>
              <a:t>方向」的实际使用更加接近。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…………</a:t>
            </a: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未来工作：</a:t>
            </a:r>
            <a:endParaRPr lang="en-US" altLang="zh-CN" sz="24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对提供的算法提供更合理的索引，减小算法的时间复杂度。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进一步考虑算法的误差，并且考虑算法误差的传播问题。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…………</a:t>
            </a:r>
          </a:p>
        </p:txBody>
      </p:sp>
      <p:sp>
        <p:nvSpPr>
          <p:cNvPr id="8" name="矩形 7"/>
          <p:cNvSpPr/>
          <p:nvPr/>
        </p:nvSpPr>
        <p:spPr>
          <a:xfrm>
            <a:off x="4503263" y="6186279"/>
            <a:ext cx="318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用文字来总结论文所做的工作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研究背景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29" y="3283481"/>
              <a:ext cx="28356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Background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avLst/>
              <a:gdLst>
                <a:gd name="connsiteX0" fmla="*/ 0 w 9130553"/>
                <a:gd name="connsiteY0" fmla="*/ 336367 h 771245"/>
                <a:gd name="connsiteX1" fmla="*/ 1600200 w 9130553"/>
                <a:gd name="connsiteY1" fmla="*/ 191 h 771245"/>
                <a:gd name="connsiteX2" fmla="*/ 4020671 w 9130553"/>
                <a:gd name="connsiteY2" fmla="*/ 376709 h 771245"/>
                <a:gd name="connsiteX3" fmla="*/ 5472953 w 9130553"/>
                <a:gd name="connsiteY3" fmla="*/ 672544 h 771245"/>
                <a:gd name="connsiteX4" fmla="*/ 6494929 w 9130553"/>
                <a:gd name="connsiteY4" fmla="*/ 766673 h 771245"/>
                <a:gd name="connsiteX5" fmla="*/ 9130553 w 9130553"/>
                <a:gd name="connsiteY5" fmla="*/ 551520 h 771245"/>
                <a:gd name="connsiteX0-1" fmla="*/ 0 w 9130553"/>
                <a:gd name="connsiteY0-2" fmla="*/ 336367 h 810090"/>
                <a:gd name="connsiteX1-3" fmla="*/ 1600200 w 9130553"/>
                <a:gd name="connsiteY1-4" fmla="*/ 191 h 810090"/>
                <a:gd name="connsiteX2-5" fmla="*/ 4020671 w 9130553"/>
                <a:gd name="connsiteY2-6" fmla="*/ 376709 h 810090"/>
                <a:gd name="connsiteX3-7" fmla="*/ 5472953 w 9130553"/>
                <a:gd name="connsiteY3-8" fmla="*/ 672544 h 810090"/>
                <a:gd name="connsiteX4-9" fmla="*/ 6494929 w 9130553"/>
                <a:gd name="connsiteY4-10" fmla="*/ 807014 h 810090"/>
                <a:gd name="connsiteX5-11" fmla="*/ 9130553 w 9130553"/>
                <a:gd name="connsiteY5-12" fmla="*/ 551520 h 810090"/>
                <a:gd name="connsiteX0-13" fmla="*/ 0 w 9130553"/>
                <a:gd name="connsiteY0-14" fmla="*/ 336367 h 810090"/>
                <a:gd name="connsiteX1-15" fmla="*/ 1600200 w 9130553"/>
                <a:gd name="connsiteY1-16" fmla="*/ 191 h 810090"/>
                <a:gd name="connsiteX2-17" fmla="*/ 4020671 w 9130553"/>
                <a:gd name="connsiteY2-18" fmla="*/ 376709 h 810090"/>
                <a:gd name="connsiteX3-19" fmla="*/ 5472953 w 9130553"/>
                <a:gd name="connsiteY3-20" fmla="*/ 672544 h 810090"/>
                <a:gd name="connsiteX4-21" fmla="*/ 6494929 w 9130553"/>
                <a:gd name="connsiteY4-22" fmla="*/ 807014 h 810090"/>
                <a:gd name="connsiteX5-23" fmla="*/ 9130553 w 9130553"/>
                <a:gd name="connsiteY5-24" fmla="*/ 551520 h 810090"/>
                <a:gd name="connsiteX0-25" fmla="*/ 0 w 9130553"/>
                <a:gd name="connsiteY0-26" fmla="*/ 336367 h 810090"/>
                <a:gd name="connsiteX1-27" fmla="*/ 1600200 w 9130553"/>
                <a:gd name="connsiteY1-28" fmla="*/ 191 h 810090"/>
                <a:gd name="connsiteX2-29" fmla="*/ 4020671 w 9130553"/>
                <a:gd name="connsiteY2-30" fmla="*/ 376709 h 810090"/>
                <a:gd name="connsiteX3-31" fmla="*/ 5472953 w 9130553"/>
                <a:gd name="connsiteY3-32" fmla="*/ 672544 h 810090"/>
                <a:gd name="connsiteX4-33" fmla="*/ 6494929 w 9130553"/>
                <a:gd name="connsiteY4-34" fmla="*/ 807014 h 810090"/>
                <a:gd name="connsiteX5-35" fmla="*/ 9130553 w 9130553"/>
                <a:gd name="connsiteY5-36" fmla="*/ 551520 h 810090"/>
                <a:gd name="connsiteX0-37" fmla="*/ 0 w 9130553"/>
                <a:gd name="connsiteY0-38" fmla="*/ 336367 h 807014"/>
                <a:gd name="connsiteX1-39" fmla="*/ 1600200 w 9130553"/>
                <a:gd name="connsiteY1-40" fmla="*/ 191 h 807014"/>
                <a:gd name="connsiteX2-41" fmla="*/ 4020671 w 9130553"/>
                <a:gd name="connsiteY2-42" fmla="*/ 376709 h 807014"/>
                <a:gd name="connsiteX3-43" fmla="*/ 6494929 w 9130553"/>
                <a:gd name="connsiteY3-44" fmla="*/ 807014 h 807014"/>
                <a:gd name="connsiteX4-45" fmla="*/ 9130553 w 9130553"/>
                <a:gd name="connsiteY4-46" fmla="*/ 551520 h 807014"/>
                <a:gd name="connsiteX0-47" fmla="*/ 0 w 9130553"/>
                <a:gd name="connsiteY0-48" fmla="*/ 336367 h 739779"/>
                <a:gd name="connsiteX1-49" fmla="*/ 1600200 w 9130553"/>
                <a:gd name="connsiteY1-50" fmla="*/ 191 h 739779"/>
                <a:gd name="connsiteX2-51" fmla="*/ 4020671 w 9130553"/>
                <a:gd name="connsiteY2-52" fmla="*/ 376709 h 739779"/>
                <a:gd name="connsiteX3-53" fmla="*/ 6252882 w 9130553"/>
                <a:gd name="connsiteY3-54" fmla="*/ 739779 h 739779"/>
                <a:gd name="connsiteX4-55" fmla="*/ 9130553 w 9130553"/>
                <a:gd name="connsiteY4-56" fmla="*/ 551520 h 739779"/>
                <a:gd name="connsiteX0-57" fmla="*/ 0 w 9130553"/>
                <a:gd name="connsiteY0-58" fmla="*/ 336367 h 744225"/>
                <a:gd name="connsiteX1-59" fmla="*/ 1600200 w 9130553"/>
                <a:gd name="connsiteY1-60" fmla="*/ 191 h 744225"/>
                <a:gd name="connsiteX2-61" fmla="*/ 4020671 w 9130553"/>
                <a:gd name="connsiteY2-62" fmla="*/ 376709 h 744225"/>
                <a:gd name="connsiteX3-63" fmla="*/ 6252882 w 9130553"/>
                <a:gd name="connsiteY3-64" fmla="*/ 739779 h 744225"/>
                <a:gd name="connsiteX4-65" fmla="*/ 9130553 w 9130553"/>
                <a:gd name="connsiteY4-66" fmla="*/ 551520 h 744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30553" h="744225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avLst/>
              <a:gdLst>
                <a:gd name="connsiteX0" fmla="*/ 0 w 9144000"/>
                <a:gd name="connsiteY0" fmla="*/ 430515 h 632221"/>
                <a:gd name="connsiteX1" fmla="*/ 2944906 w 9144000"/>
                <a:gd name="connsiteY1" fmla="*/ 210 h 632221"/>
                <a:gd name="connsiteX2" fmla="*/ 5795682 w 9144000"/>
                <a:gd name="connsiteY2" fmla="*/ 376727 h 632221"/>
                <a:gd name="connsiteX3" fmla="*/ 9144000 w 9144000"/>
                <a:gd name="connsiteY3" fmla="*/ 632221 h 63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32221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avLst/>
              <a:gdLst>
                <a:gd name="connsiteX0" fmla="*/ 0 w 9157447"/>
                <a:gd name="connsiteY0" fmla="*/ 420177 h 420177"/>
                <a:gd name="connsiteX1" fmla="*/ 5647765 w 9157447"/>
                <a:gd name="connsiteY1" fmla="*/ 3318 h 420177"/>
                <a:gd name="connsiteX2" fmla="*/ 9157447 w 9157447"/>
                <a:gd name="connsiteY2" fmla="*/ 258812 h 42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42017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Result Picture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成果照片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05" y="1357205"/>
            <a:ext cx="5432007" cy="301168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988405" y="4478226"/>
            <a:ext cx="2645893" cy="1771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519" y="4480298"/>
            <a:ext cx="2645893" cy="17679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615" y="4474196"/>
            <a:ext cx="2645893" cy="1774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615" y="1351103"/>
            <a:ext cx="2645893" cy="301778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5208" y="285750"/>
            <a:ext cx="11629747" cy="628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675579" y="2923739"/>
            <a:ext cx="2840842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+mn-ea"/>
              </a:rPr>
              <a:t>THANKS</a:t>
            </a:r>
            <a:endParaRPr lang="zh-CN" altLang="en-US" sz="5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Conference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会议</a:t>
            </a:r>
            <a:r>
              <a:rPr lang="en-US" altLang="zh-CN" dirty="0"/>
              <a:t>/</a:t>
            </a:r>
            <a:r>
              <a:rPr lang="zh-CN" altLang="en-US" dirty="0"/>
              <a:t>期刊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7378" y="1326537"/>
            <a:ext cx="6897244" cy="45981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87846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用一张图片引出论文发表在哪里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750859" y="2419586"/>
            <a:ext cx="6690293" cy="2260849"/>
            <a:chOff x="1226854" y="2282309"/>
            <a:chExt cx="6690293" cy="2260849"/>
          </a:xfrm>
        </p:grpSpPr>
        <p:sp>
          <p:nvSpPr>
            <p:cNvPr id="11" name="矩形 10"/>
            <p:cNvSpPr/>
            <p:nvPr/>
          </p:nvSpPr>
          <p:spPr>
            <a:xfrm>
              <a:off x="1226854" y="2282309"/>
              <a:ext cx="669029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schemeClr val="accent1"/>
                  </a:solidFill>
                  <a:latin typeface="+mj-ea"/>
                  <a:ea typeface="+mj-ea"/>
                </a:rPr>
                <a:t>ACM SIGSPATIAL GIS</a:t>
              </a:r>
              <a:endParaRPr lang="zh-CN" altLang="en-US" sz="48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20449" y="3142744"/>
              <a:ext cx="49031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ACM SIGSPATIAL International Conference on Advances in Geographic Information Systems</a:t>
              </a:r>
              <a:endParaRPr lang="zh-CN" altLang="en-US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258089" y="3981450"/>
              <a:ext cx="46278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2120449" y="4173826"/>
              <a:ext cx="49031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ACM</a:t>
              </a:r>
              <a:r>
                <a:rPr lang="zh-CN" altLang="en-US" dirty="0"/>
                <a:t>地理信息系统发展国际会议</a:t>
              </a:r>
            </a:p>
          </p:txBody>
        </p:sp>
      </p:grpSp>
      <p:sp>
        <p:nvSpPr>
          <p:cNvPr id="20" name="文本占位符 1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Conference</a:t>
            </a:r>
            <a:endParaRPr lang="en-US" altLang="zh-CN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会议</a:t>
            </a:r>
            <a:r>
              <a:rPr lang="en-US" altLang="zh-CN" dirty="0"/>
              <a:t>/</a:t>
            </a:r>
            <a:r>
              <a:rPr lang="zh-CN" altLang="en-US" dirty="0" smtClean="0"/>
              <a:t>期刊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4734090" y="6186279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说明论文发表在什么地方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Authors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作者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7378" y="1326537"/>
            <a:ext cx="6897244" cy="45981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87846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用一张图片引出论文的作者是谁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Authors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作者</a:t>
            </a:r>
          </a:p>
        </p:txBody>
      </p:sp>
      <p:sp>
        <p:nvSpPr>
          <p:cNvPr id="26" name="矩形 25"/>
          <p:cNvSpPr/>
          <p:nvPr/>
        </p:nvSpPr>
        <p:spPr>
          <a:xfrm>
            <a:off x="2525806" y="3185485"/>
            <a:ext cx="16209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</a:p>
        </p:txBody>
      </p:sp>
      <p:sp>
        <p:nvSpPr>
          <p:cNvPr id="28" name="矩形 27"/>
          <p:cNvSpPr/>
          <p:nvPr/>
        </p:nvSpPr>
        <p:spPr>
          <a:xfrm>
            <a:off x="2870450" y="2856451"/>
            <a:ext cx="931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Lily Lou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49524" y="3185485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</a:p>
        </p:txBody>
      </p:sp>
      <p:sp>
        <p:nvSpPr>
          <p:cNvPr id="30" name="矩形 29"/>
          <p:cNvSpPr/>
          <p:nvPr/>
        </p:nvSpPr>
        <p:spPr>
          <a:xfrm>
            <a:off x="7973242" y="3185485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</a:p>
        </p:txBody>
      </p:sp>
      <p:sp>
        <p:nvSpPr>
          <p:cNvPr id="31" name="矩形 30"/>
          <p:cNvSpPr/>
          <p:nvPr/>
        </p:nvSpPr>
        <p:spPr>
          <a:xfrm>
            <a:off x="2525810" y="567645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</a:p>
        </p:txBody>
      </p:sp>
      <p:sp>
        <p:nvSpPr>
          <p:cNvPr id="32" name="矩形 31"/>
          <p:cNvSpPr/>
          <p:nvPr/>
        </p:nvSpPr>
        <p:spPr>
          <a:xfrm>
            <a:off x="2762894" y="5347422"/>
            <a:ext cx="1146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James </a:t>
            </a:r>
            <a:r>
              <a:rPr lang="en-US" altLang="zh-CN" sz="1600" dirty="0" err="1">
                <a:solidFill>
                  <a:schemeClr val="accent1"/>
                </a:solidFill>
                <a:latin typeface="+mj-ea"/>
                <a:ea typeface="+mj-ea"/>
              </a:rPr>
              <a:t>Xie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60132" y="2856451"/>
            <a:ext cx="1399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Mack Zhang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103629" y="2856451"/>
            <a:ext cx="1360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Terry Zheng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49416" y="567645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</a:p>
        </p:txBody>
      </p:sp>
      <p:sp>
        <p:nvSpPr>
          <p:cNvPr id="40" name="矩形 39"/>
          <p:cNvSpPr/>
          <p:nvPr/>
        </p:nvSpPr>
        <p:spPr>
          <a:xfrm>
            <a:off x="7972177" y="567645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</a:p>
        </p:txBody>
      </p:sp>
      <p:sp>
        <p:nvSpPr>
          <p:cNvPr id="41" name="矩形 40"/>
          <p:cNvSpPr/>
          <p:nvPr/>
        </p:nvSpPr>
        <p:spPr>
          <a:xfrm>
            <a:off x="5300808" y="5347422"/>
            <a:ext cx="1518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English Wang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49114" y="5347422"/>
            <a:ext cx="1467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David Huang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04" y="1558753"/>
            <a:ext cx="1225402" cy="12193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240" y="1558753"/>
            <a:ext cx="1225402" cy="12193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947" y="1554067"/>
            <a:ext cx="1225402" cy="12254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144" y="4051554"/>
            <a:ext cx="1225402" cy="1225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904" y="4051554"/>
            <a:ext cx="1225402" cy="12254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947" y="4051554"/>
            <a:ext cx="1225402" cy="122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Authors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作者</a:t>
            </a:r>
          </a:p>
        </p:txBody>
      </p:sp>
      <p:sp>
        <p:nvSpPr>
          <p:cNvPr id="27" name="矩形 26"/>
          <p:cNvSpPr/>
          <p:nvPr/>
        </p:nvSpPr>
        <p:spPr>
          <a:xfrm>
            <a:off x="4387848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用一张幻灯片具体介绍某个作者</a:t>
            </a:r>
          </a:p>
        </p:txBody>
      </p:sp>
      <p:sp>
        <p:nvSpPr>
          <p:cNvPr id="29" name="矩形 28"/>
          <p:cNvSpPr/>
          <p:nvPr/>
        </p:nvSpPr>
        <p:spPr>
          <a:xfrm>
            <a:off x="2330574" y="336739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</a:p>
        </p:txBody>
      </p:sp>
      <p:sp>
        <p:nvSpPr>
          <p:cNvPr id="33" name="矩形 32"/>
          <p:cNvSpPr/>
          <p:nvPr/>
        </p:nvSpPr>
        <p:spPr>
          <a:xfrm>
            <a:off x="2441182" y="3038359"/>
            <a:ext cx="1399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Mack Zhang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954" y="1740661"/>
            <a:ext cx="1225402" cy="1219306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48394" y="1823942"/>
            <a:ext cx="0" cy="3872753"/>
          </a:xfrm>
          <a:prstGeom prst="line">
            <a:avLst/>
          </a:prstGeom>
          <a:ln>
            <a:gradFill>
              <a:gsLst>
                <a:gs pos="21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2599875" y="3661723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教授、博导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954141" y="1740666"/>
            <a:ext cx="5212002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教育经历：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2017-2010</a:t>
            </a:r>
            <a:r>
              <a:rPr lang="zh-CN" altLang="en-US" sz="1600" dirty="0">
                <a:latin typeface="+mn-ea"/>
              </a:rPr>
              <a:t>年在「</a:t>
            </a:r>
            <a:r>
              <a:rPr lang="en-US" altLang="zh-CN" sz="1600" dirty="0">
                <a:latin typeface="+mn-ea"/>
              </a:rPr>
              <a:t>XXXXXXX</a:t>
            </a:r>
            <a:r>
              <a:rPr lang="zh-CN" altLang="en-US" sz="1600" dirty="0">
                <a:latin typeface="+mn-ea"/>
              </a:rPr>
              <a:t>」读高中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2010-2014</a:t>
            </a:r>
            <a:r>
              <a:rPr lang="zh-CN" altLang="en-US" sz="1600" dirty="0">
                <a:latin typeface="+mn-ea"/>
              </a:rPr>
              <a:t>年在「杭州电子科技大学」读本科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2014</a:t>
            </a:r>
            <a:r>
              <a:rPr lang="zh-CN" altLang="en-US" sz="1600" dirty="0">
                <a:latin typeface="+mn-ea"/>
              </a:rPr>
              <a:t>至今在「杭州电子科技大学」读硕士</a:t>
            </a:r>
            <a:endParaRPr lang="en-US" altLang="zh-CN" sz="1600" dirty="0">
              <a:latin typeface="+mn-ea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zh-CN" sz="2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工作经历：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2017-2010</a:t>
            </a:r>
            <a:r>
              <a:rPr lang="zh-CN" altLang="en-US" sz="1600" dirty="0">
                <a:latin typeface="+mn-ea"/>
              </a:rPr>
              <a:t>年在「</a:t>
            </a:r>
            <a:r>
              <a:rPr lang="en-US" altLang="zh-CN" sz="1600" dirty="0">
                <a:latin typeface="+mn-ea"/>
              </a:rPr>
              <a:t>XXXXXXX</a:t>
            </a:r>
            <a:r>
              <a:rPr lang="zh-CN" altLang="en-US" sz="1600" dirty="0">
                <a:latin typeface="+mn-ea"/>
              </a:rPr>
              <a:t>」读高中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2010-2014</a:t>
            </a:r>
            <a:r>
              <a:rPr lang="zh-CN" altLang="en-US" sz="1600" dirty="0">
                <a:latin typeface="+mn-ea"/>
              </a:rPr>
              <a:t>年在「杭州电子科技大学」读本科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2014</a:t>
            </a:r>
            <a:r>
              <a:rPr lang="zh-CN" altLang="en-US" sz="1600" dirty="0">
                <a:latin typeface="+mn-ea"/>
              </a:rPr>
              <a:t>至今在「杭州电子科技大学」读硕士</a:t>
            </a:r>
            <a:endParaRPr lang="en-US" altLang="zh-CN" sz="1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What is this?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是</a:t>
            </a:r>
            <a:r>
              <a:rPr lang="zh-CN" altLang="en-US" dirty="0" smtClean="0"/>
              <a:t>什么</a:t>
            </a:r>
            <a:r>
              <a:rPr lang="zh-CN" altLang="en-US" dirty="0"/>
              <a:t>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7378" y="1326537"/>
            <a:ext cx="6897244" cy="45981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87845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用一张图片引出论文讲的是什么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论文蓝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5FAA"/>
      </a:accent1>
      <a:accent2>
        <a:srgbClr val="4472C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论文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1008</Words>
  <Application>Microsoft Office PowerPoint</Application>
  <PresentationFormat>宽屏</PresentationFormat>
  <Paragraphs>225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宋体</vt:lpstr>
      <vt:lpstr>微软雅黑</vt:lpstr>
      <vt:lpstr>微软雅黑 Light</vt:lpstr>
      <vt:lpstr>Arial</vt:lpstr>
      <vt:lpstr>Calibri</vt:lpstr>
      <vt:lpstr>Calibri Light</vt:lpstr>
      <vt:lpstr>主题1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2021-05-06T02:45:43Z</dcterms:created>
  <dcterms:modified xsi:type="dcterms:W3CDTF">2023-01-11T01:33:42Z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8DB65A2B6BC14835974EDF0A2DA93021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