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1" r:id="rId2"/>
    <p:sldId id="363" r:id="rId3"/>
    <p:sldId id="342" r:id="rId4"/>
    <p:sldId id="347" r:id="rId5"/>
    <p:sldId id="365" r:id="rId6"/>
    <p:sldId id="366" r:id="rId7"/>
    <p:sldId id="368" r:id="rId8"/>
    <p:sldId id="348" r:id="rId9"/>
    <p:sldId id="367" r:id="rId10"/>
    <p:sldId id="356" r:id="rId11"/>
    <p:sldId id="357" r:id="rId12"/>
    <p:sldId id="338" r:id="rId13"/>
    <p:sldId id="296" r:id="rId14"/>
    <p:sldId id="346" r:id="rId15"/>
    <p:sldId id="349" r:id="rId16"/>
    <p:sldId id="359" r:id="rId17"/>
    <p:sldId id="350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800000"/>
    <a:srgbClr val="0000CC"/>
    <a:srgbClr val="A50021"/>
    <a:srgbClr val="FF0000"/>
    <a:srgbClr val="FF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6" autoAdjust="0"/>
    <p:restoredTop sz="94660"/>
  </p:normalViewPr>
  <p:slideViewPr>
    <p:cSldViewPr>
      <p:cViewPr>
        <p:scale>
          <a:sx n="100" d="100"/>
          <a:sy n="100" d="100"/>
        </p:scale>
        <p:origin x="-35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89DA8D3-05C7-4E40-BAB4-80158763F6A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fld id="{6065D6E2-3E3A-4EF0-B731-139381CB1445}" type="slidenum">
              <a:rPr lang="en-US" altLang="zh-CN" smtClean="0">
                <a:ea typeface="宋体" panose="02010600030101010101" pitchFamily="2" charset="-122"/>
              </a:rPr>
              <a:t>6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fld id="{0838A103-E4A2-4126-8743-2F4E7B5E1AF6}" type="slidenum">
              <a:rPr lang="en-US" altLang="zh-CN" smtClean="0">
                <a:ea typeface="宋体" panose="02010600030101010101" pitchFamily="2" charset="-122"/>
              </a:rPr>
              <a:t>7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fld id="{7D2E756C-62A9-49D6-B3B4-9788C7F58E1B}" type="slidenum">
              <a:rPr lang="en-US" altLang="zh-CN" smtClean="0">
                <a:ea typeface="宋体" panose="02010600030101010101" pitchFamily="2" charset="-122"/>
              </a:rPr>
              <a:t>9</a:t>
            </a:fld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AB838-C632-47BC-9D4B-BA20CB5617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CD5C7-41DA-4555-AE80-A4C1C3FC37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2F94B-5228-4548-A3AE-0AD41680C4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7183-EF76-4208-8FB6-C5D7874932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8FD44-33A9-4719-8DA1-CECC8EEBDC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36E2-CC27-4149-953B-384730FBFD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35E30-F3FC-4495-8F7B-505C1C8A21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646B4-A25D-4F80-9B2F-FC5C247374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612C-BCFE-43FA-86FE-BD49BA3DEC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8378C-4A20-4BA9-9082-5A4D877B01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4F367AC4-2FB1-4F3A-B552-9E343195AC5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16832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kern="10" dirty="0" smtClean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用字母表示数的复习</a:t>
            </a:r>
            <a:endParaRPr lang="zh-CN" altLang="en-US" sz="60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28624" y="642938"/>
            <a:ext cx="871537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zh-CN" altLang="en-US" sz="4800" b="1" dirty="0">
                <a:latin typeface="楷体_GB2312" pitchFamily="49" charset="-122"/>
                <a:ea typeface="楷体_GB2312" pitchFamily="49" charset="-122"/>
              </a:rPr>
              <a:t>同桌猜一猜</a:t>
            </a:r>
            <a:endParaRPr lang="en-US" altLang="zh-CN" sz="48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36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(1) 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女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同学在心里想一个式子。</a:t>
            </a:r>
          </a:p>
          <a:p>
            <a:pPr eaLnBrk="1" hangingPunct="1"/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(2) 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男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生说数，女生报结果。</a:t>
            </a:r>
          </a:p>
          <a:p>
            <a:pPr eaLnBrk="1" hangingPunct="1"/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(3) 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男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生猜女生心中的式子，女生判断正误。</a:t>
            </a:r>
          </a:p>
          <a:p>
            <a:pPr eaLnBrk="1" hangingPunct="1"/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(4) 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交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换试一试。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14375" y="142875"/>
            <a:ext cx="7543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kumimoji="1" lang="zh-CN" altLang="en-US" sz="3600" b="1">
                <a:latin typeface="楷体_GB2312" pitchFamily="49" charset="-122"/>
                <a:ea typeface="楷体_GB2312" pitchFamily="49" charset="-122"/>
              </a:rPr>
              <a:t>已知梯形的上底是</a:t>
            </a:r>
            <a:r>
              <a:rPr kumimoji="1" lang="en-US" altLang="zh-CN" sz="3600" b="1">
                <a:latin typeface="楷体_GB2312" pitchFamily="49" charset="-122"/>
                <a:ea typeface="楷体_GB2312" pitchFamily="49" charset="-122"/>
              </a:rPr>
              <a:t>3.5</a:t>
            </a:r>
            <a:r>
              <a:rPr kumimoji="1" lang="zh-CN" altLang="en-US" sz="3600" b="1">
                <a:latin typeface="楷体_GB2312" pitchFamily="49" charset="-122"/>
                <a:ea typeface="楷体_GB2312" pitchFamily="49" charset="-122"/>
              </a:rPr>
              <a:t>厘米，下底是</a:t>
            </a:r>
            <a:r>
              <a:rPr kumimoji="1" lang="en-US" altLang="zh-CN" sz="3600" b="1">
                <a:latin typeface="楷体_GB2312" pitchFamily="49" charset="-122"/>
                <a:ea typeface="楷体_GB2312" pitchFamily="49" charset="-122"/>
              </a:rPr>
              <a:t>5.5 </a:t>
            </a:r>
            <a:r>
              <a:rPr kumimoji="1" lang="zh-CN" altLang="en-US" sz="3600" b="1">
                <a:latin typeface="楷体_GB2312" pitchFamily="49" charset="-122"/>
                <a:ea typeface="楷体_GB2312" pitchFamily="49" charset="-122"/>
              </a:rPr>
              <a:t>厘米，高是</a:t>
            </a:r>
            <a:r>
              <a:rPr kumimoji="1" lang="en-US" altLang="zh-CN" sz="3600" b="1"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sz="3600" b="1">
                <a:latin typeface="楷体_GB2312" pitchFamily="49" charset="-122"/>
                <a:ea typeface="楷体_GB2312" pitchFamily="49" charset="-122"/>
              </a:rPr>
              <a:t>厘米。求这个梯形的面积</a:t>
            </a:r>
            <a:r>
              <a:rPr kumimoji="1" lang="zh-CN" altLang="en-US" sz="4000" b="1">
                <a:latin typeface="楷体_GB2312" pitchFamily="49" charset="-122"/>
                <a:ea typeface="楷体_GB2312" pitchFamily="49" charset="-122"/>
              </a:rPr>
              <a:t>。</a:t>
            </a:r>
            <a:endParaRPr kumimoji="1"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 flipV="1">
            <a:off x="5867400" y="2895600"/>
            <a:ext cx="3048000" cy="1981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096 w 21600"/>
              <a:gd name="T13" fmla="*/ 5096 h 21600"/>
              <a:gd name="T14" fmla="*/ 16504 w 21600"/>
              <a:gd name="T15" fmla="*/ 1650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591" y="21600"/>
                </a:lnTo>
                <a:lnTo>
                  <a:pt x="15009" y="21600"/>
                </a:lnTo>
                <a:lnTo>
                  <a:pt x="21600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b="1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 flipV="1">
            <a:off x="6781800" y="2895600"/>
            <a:ext cx="0" cy="1905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81800" y="4724400"/>
            <a:ext cx="152400" cy="152400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934200" y="4827588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5.5 </a:t>
            </a:r>
            <a:r>
              <a:rPr kumimoji="1" lang="zh-CN" altLang="en-US" sz="2400" b="1">
                <a:latin typeface="Times New Roman" panose="02020603050405020304" pitchFamily="18" charset="0"/>
                <a:ea typeface="楷体_GB2312" pitchFamily="49" charset="-122"/>
              </a:rPr>
              <a:t>厘 米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58000" y="2514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3.5 </a:t>
            </a:r>
            <a:r>
              <a:rPr kumimoji="1" lang="zh-CN" altLang="en-US" sz="2400" b="1">
                <a:latin typeface="Times New Roman" panose="02020603050405020304" pitchFamily="18" charset="0"/>
                <a:ea typeface="楷体_GB2312" pitchFamily="49" charset="-122"/>
              </a:rPr>
              <a:t>厘 米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792913" y="3505200"/>
            <a:ext cx="554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4</a:t>
            </a:r>
            <a:r>
              <a:rPr kumimoji="1" lang="zh-CN" altLang="en-US" sz="2400" b="1">
                <a:latin typeface="Times New Roman" panose="02020603050405020304" pitchFamily="18" charset="0"/>
                <a:ea typeface="楷体_GB2312" pitchFamily="49" charset="-122"/>
              </a:rPr>
              <a:t>厘米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2362200" y="2438400"/>
            <a:ext cx="320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kumimoji="1" lang="en-US" altLang="zh-CN" sz="4000" b="1">
                <a:latin typeface="Times New Roman" panose="02020603050405020304" pitchFamily="18" charset="0"/>
                <a:ea typeface="华文新魏" panose="02010800040101010101" pitchFamily="2" charset="-122"/>
              </a:rPr>
              <a:t>S =(a+b)h</a:t>
            </a:r>
            <a:r>
              <a:rPr kumimoji="1" lang="en-US" altLang="zh-CN" sz="4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÷</a:t>
            </a:r>
            <a:r>
              <a:rPr kumimoji="1" lang="en-US" altLang="zh-CN" sz="4000" b="1"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2743200" y="3124200"/>
            <a:ext cx="39163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kumimoji="1" lang="en-US" altLang="zh-CN" sz="4000" b="1">
                <a:latin typeface="Times New Roman" panose="02020603050405020304" pitchFamily="18" charset="0"/>
                <a:ea typeface="华文新魏" panose="02010800040101010101" pitchFamily="2" charset="-122"/>
              </a:rPr>
              <a:t>=(3.5+5.5)</a:t>
            </a:r>
            <a:r>
              <a:rPr kumimoji="1" lang="en-US" altLang="zh-CN" sz="4000" b="1">
                <a:latin typeface="Times New Roman" panose="02020603050405020304" pitchFamily="18" charset="0"/>
                <a:ea typeface="华文新魏" panose="02010800040101010101" pitchFamily="2" charset="-122"/>
                <a:sym typeface="Symbol" panose="05050102010706020507" pitchFamily="18" charset="2"/>
              </a:rPr>
              <a:t>4</a:t>
            </a:r>
            <a:r>
              <a:rPr kumimoji="1" lang="en-US" altLang="zh-CN" sz="4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÷</a:t>
            </a:r>
            <a:r>
              <a:rPr kumimoji="1" lang="en-US" altLang="zh-CN" sz="4000" b="1"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87313" y="2667000"/>
            <a:ext cx="2627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Times New Roman" panose="02020603050405020304" pitchFamily="18" charset="0"/>
                <a:ea typeface="楷体_GB2312" pitchFamily="49" charset="-122"/>
              </a:rPr>
              <a:t>写出字母公式</a:t>
            </a: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755650" y="4489450"/>
            <a:ext cx="1439863" cy="3683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>
            <a:outerShdw dist="107763" dir="2700000" algn="ctr" rotWithShape="0">
              <a:srgbClr val="CCFF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第三步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61913" y="3705225"/>
            <a:ext cx="243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2400" b="1">
                <a:latin typeface="Times New Roman" panose="02020603050405020304" pitchFamily="18" charset="0"/>
                <a:ea typeface="楷体_GB2312" pitchFamily="49" charset="-122"/>
              </a:rPr>
              <a:t>把字母表示的数值代入公式</a:t>
            </a: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203200" y="4987925"/>
            <a:ext cx="215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2400" b="1">
                <a:latin typeface="Times New Roman" panose="02020603050405020304" pitchFamily="18" charset="0"/>
                <a:ea typeface="楷体_GB2312" pitchFamily="49" charset="-122"/>
              </a:rPr>
              <a:t>计算写答</a:t>
            </a:r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755650" y="3286125"/>
            <a:ext cx="1439863" cy="4302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>
            <a:outerShdw dist="107763" dir="2700000" algn="ctr" rotWithShape="0">
              <a:srgbClr val="CCFF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第二步</a:t>
            </a:r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685800" y="2071688"/>
            <a:ext cx="1365250" cy="4286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>
            <a:outerShdw dist="107763" dir="2700000" algn="ctr" rotWithShape="0">
              <a:srgbClr val="CCFF99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第一步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1" grpId="0" autoUpdateAnimBg="0"/>
      <p:bldP spid="125962" grpId="0" autoUpdateAnimBg="0"/>
      <p:bldP spid="125963" grpId="0" autoUpdateAnimBg="0"/>
      <p:bldP spid="125964" grpId="0" animBg="1" autoUpdateAnimBg="0"/>
      <p:bldP spid="125965" grpId="0" autoUpdateAnimBg="0"/>
      <p:bldP spid="125966" grpId="0" autoUpdateAnimBg="0"/>
      <p:bldP spid="125967" grpId="0" animBg="1" autoUpdateAnimBg="0"/>
      <p:bldP spid="12596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857250"/>
            <a:ext cx="8839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填一填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1. 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比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少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25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的数是 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(         )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。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2.  n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的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倍与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m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的差是（          ）。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3. 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一件衬衫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元，一件毛衣的价格比它的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倍还多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元，毛衣的价格是（         ）元。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4. 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原价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元的产品打八折的价钱是（    ）元。  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4357688" y="1714500"/>
            <a:ext cx="1344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25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4929188" y="2428875"/>
            <a:ext cx="1344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5n</a:t>
            </a:r>
            <a:r>
              <a:rPr lang="zh-CN" altLang="en-US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m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929188" y="3714750"/>
            <a:ext cx="1344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2a</a:t>
            </a:r>
            <a:r>
              <a:rPr lang="zh-CN" altLang="en-US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6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7061200" y="4379913"/>
            <a:ext cx="1114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0.8a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6" grpId="0"/>
      <p:bldP spid="100357" grpId="0"/>
      <p:bldP spid="1003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6143625" y="142875"/>
            <a:ext cx="1611313" cy="1249363"/>
            <a:chOff x="240" y="144"/>
            <a:chExt cx="1015" cy="787"/>
          </a:xfrm>
        </p:grpSpPr>
        <p:pic>
          <p:nvPicPr>
            <p:cNvPr id="14362" name="Picture 3" descr="BS00975_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0" y="336"/>
              <a:ext cx="91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3" name="Text Box 4"/>
            <p:cNvSpPr txBox="1">
              <a:spLocks noChangeArrowheads="1"/>
            </p:cNvSpPr>
            <p:nvPr/>
          </p:nvSpPr>
          <p:spPr bwMode="auto">
            <a:xfrm>
              <a:off x="867" y="144"/>
              <a:ext cx="388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solidFill>
                    <a:srgbClr val="CC0099"/>
                  </a:solidFill>
                  <a:latin typeface="楷体_GB2312" pitchFamily="49" charset="-122"/>
                  <a:ea typeface="楷体_GB2312" pitchFamily="49" charset="-122"/>
                </a:rPr>
                <a:t>思考题</a:t>
              </a:r>
            </a:p>
          </p:txBody>
        </p:sp>
      </p:grp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28625" y="1000125"/>
            <a:ext cx="764698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在图中，</a:t>
            </a:r>
          </a:p>
          <a:p>
            <a:pPr eaLnBrk="1" hangingPunct="1"/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4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）哪一部分的面积是</a:t>
            </a:r>
            <a:r>
              <a:rPr kumimoji="1" lang="en-US" altLang="zh-CN" sz="4000" b="1" dirty="0">
                <a:latin typeface="楷体_GB2312" pitchFamily="49" charset="-122"/>
                <a:ea typeface="楷体_GB2312" pitchFamily="49" charset="-122"/>
              </a:rPr>
              <a:t>ac</a:t>
            </a: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？</a:t>
            </a:r>
          </a:p>
          <a:p>
            <a:pPr eaLnBrk="1" hangingPunct="1"/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40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）哪一部分的面积是</a:t>
            </a:r>
            <a:r>
              <a:rPr kumimoji="1" lang="en-US" altLang="zh-CN" sz="4000" b="1" dirty="0" err="1">
                <a:latin typeface="楷体_GB2312" pitchFamily="49" charset="-122"/>
                <a:ea typeface="楷体_GB2312" pitchFamily="49" charset="-122"/>
              </a:rPr>
              <a:t>bc</a:t>
            </a: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？</a:t>
            </a:r>
          </a:p>
          <a:p>
            <a:pPr eaLnBrk="1" hangingPunct="1"/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40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）整个图形的面积怎样计算？</a:t>
            </a:r>
          </a:p>
        </p:txBody>
      </p:sp>
      <p:grpSp>
        <p:nvGrpSpPr>
          <p:cNvPr id="14340" name="组合 26"/>
          <p:cNvGrpSpPr/>
          <p:nvPr/>
        </p:nvGrpSpPr>
        <p:grpSpPr bwMode="auto">
          <a:xfrm>
            <a:off x="5572125" y="3857625"/>
            <a:ext cx="3127375" cy="1362075"/>
            <a:chOff x="5486400" y="1752600"/>
            <a:chExt cx="3127377" cy="1362077"/>
          </a:xfrm>
        </p:grpSpPr>
        <p:sp>
          <p:nvSpPr>
            <p:cNvPr id="14341" name="Rectangle 6"/>
            <p:cNvSpPr>
              <a:spLocks noChangeArrowheads="1"/>
            </p:cNvSpPr>
            <p:nvPr/>
          </p:nvSpPr>
          <p:spPr bwMode="auto">
            <a:xfrm>
              <a:off x="5486400" y="1752600"/>
              <a:ext cx="1752600" cy="9906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342" name="Rectangle 7"/>
            <p:cNvSpPr>
              <a:spLocks noChangeArrowheads="1"/>
            </p:cNvSpPr>
            <p:nvPr/>
          </p:nvSpPr>
          <p:spPr bwMode="auto">
            <a:xfrm>
              <a:off x="7239000" y="1752600"/>
              <a:ext cx="1066800" cy="9906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grpSp>
          <p:nvGrpSpPr>
            <p:cNvPr id="14343" name="Group 8"/>
            <p:cNvGrpSpPr/>
            <p:nvPr/>
          </p:nvGrpSpPr>
          <p:grpSpPr bwMode="auto">
            <a:xfrm>
              <a:off x="5486401" y="1752601"/>
              <a:ext cx="3127376" cy="1362076"/>
              <a:chOff x="3456" y="1104"/>
              <a:chExt cx="1970" cy="858"/>
            </a:xfrm>
          </p:grpSpPr>
          <p:sp>
            <p:nvSpPr>
              <p:cNvPr id="14346" name="Text Box 9"/>
              <p:cNvSpPr txBox="1">
                <a:spLocks noChangeArrowheads="1"/>
              </p:cNvSpPr>
              <p:nvPr/>
            </p:nvSpPr>
            <p:spPr bwMode="auto">
              <a:xfrm>
                <a:off x="3900" y="1632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华文隶书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800" b="1">
                    <a:latin typeface="楷体_GB2312" pitchFamily="49" charset="-122"/>
                    <a:ea typeface="楷体_GB2312" pitchFamily="49" charset="-122"/>
                  </a:rPr>
                  <a:t>a</a:t>
                </a:r>
              </a:p>
            </p:txBody>
          </p:sp>
          <p:grpSp>
            <p:nvGrpSpPr>
              <p:cNvPr id="14347" name="Group 10"/>
              <p:cNvGrpSpPr/>
              <p:nvPr/>
            </p:nvGrpSpPr>
            <p:grpSpPr bwMode="auto">
              <a:xfrm>
                <a:off x="3456" y="1104"/>
                <a:ext cx="1970" cy="858"/>
                <a:chOff x="3456" y="1104"/>
                <a:chExt cx="1970" cy="858"/>
              </a:xfrm>
            </p:grpSpPr>
            <p:grpSp>
              <p:nvGrpSpPr>
                <p:cNvPr id="14348" name="Group 11"/>
                <p:cNvGrpSpPr/>
                <p:nvPr/>
              </p:nvGrpSpPr>
              <p:grpSpPr bwMode="auto">
                <a:xfrm>
                  <a:off x="3456" y="1104"/>
                  <a:ext cx="1872" cy="720"/>
                  <a:chOff x="3456" y="1104"/>
                  <a:chExt cx="1872" cy="720"/>
                </a:xfrm>
              </p:grpSpPr>
              <p:sp>
                <p:nvSpPr>
                  <p:cNvPr id="1435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456" y="172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172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232" y="172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232" y="1104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5232" y="172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349" name="Line 17"/>
                <p:cNvSpPr>
                  <a:spLocks noChangeShapeType="1"/>
                </p:cNvSpPr>
                <p:nvPr/>
              </p:nvSpPr>
              <p:spPr bwMode="auto">
                <a:xfrm>
                  <a:off x="3456" y="1776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0" name="Line 18"/>
                <p:cNvSpPr>
                  <a:spLocks noChangeShapeType="1"/>
                </p:cNvSpPr>
                <p:nvPr/>
              </p:nvSpPr>
              <p:spPr bwMode="auto">
                <a:xfrm>
                  <a:off x="4560" y="177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1" name="Line 19"/>
                <p:cNvSpPr>
                  <a:spLocks noChangeShapeType="1"/>
                </p:cNvSpPr>
                <p:nvPr/>
              </p:nvSpPr>
              <p:spPr bwMode="auto">
                <a:xfrm>
                  <a:off x="4176" y="1776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2" name="Line 20"/>
                <p:cNvSpPr>
                  <a:spLocks noChangeShapeType="1"/>
                </p:cNvSpPr>
                <p:nvPr/>
              </p:nvSpPr>
              <p:spPr bwMode="auto">
                <a:xfrm>
                  <a:off x="4992" y="177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3" name="Line 21"/>
                <p:cNvSpPr>
                  <a:spLocks noChangeShapeType="1"/>
                </p:cNvSpPr>
                <p:nvPr/>
              </p:nvSpPr>
              <p:spPr bwMode="auto">
                <a:xfrm>
                  <a:off x="5280" y="110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4" name="Line 22"/>
                <p:cNvSpPr>
                  <a:spLocks noChangeShapeType="1"/>
                </p:cNvSpPr>
                <p:nvPr/>
              </p:nvSpPr>
              <p:spPr bwMode="auto">
                <a:xfrm>
                  <a:off x="5280" y="148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800" y="1632"/>
                  <a:ext cx="230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 sz="2800" b="1">
                      <a:latin typeface="楷体_GB2312" pitchFamily="49" charset="-122"/>
                      <a:ea typeface="楷体_GB2312" pitchFamily="49" charset="-122"/>
                    </a:rPr>
                    <a:t>b</a:t>
                  </a:r>
                </a:p>
              </p:txBody>
            </p:sp>
            <p:sp>
              <p:nvSpPr>
                <p:cNvPr id="143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196" y="1200"/>
                  <a:ext cx="230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华文隶书" panose="02010800040101010101" pitchFamily="2" charset="-122"/>
                    </a:defRPr>
                  </a:lvl9pPr>
                </a:lstStyle>
                <a:p>
                  <a:pPr eaLnBrk="1" hangingPunct="1"/>
                  <a:r>
                    <a:rPr kumimoji="1" lang="en-US" altLang="zh-CN" sz="2800" b="1">
                      <a:latin typeface="楷体_GB2312" pitchFamily="49" charset="-122"/>
                      <a:ea typeface="楷体_GB2312" pitchFamily="49" charset="-122"/>
                    </a:rPr>
                    <a:t>c</a:t>
                  </a:r>
                </a:p>
              </p:txBody>
            </p:sp>
          </p:grpSp>
        </p:grpSp>
        <p:sp>
          <p:nvSpPr>
            <p:cNvPr id="14344" name="Rectangle 25"/>
            <p:cNvSpPr>
              <a:spLocks noChangeArrowheads="1"/>
            </p:cNvSpPr>
            <p:nvPr/>
          </p:nvSpPr>
          <p:spPr bwMode="auto">
            <a:xfrm>
              <a:off x="5486400" y="1752600"/>
              <a:ext cx="1752600" cy="9906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345" name="Rectangle 26"/>
            <p:cNvSpPr>
              <a:spLocks noChangeArrowheads="1"/>
            </p:cNvSpPr>
            <p:nvPr/>
          </p:nvSpPr>
          <p:spPr bwMode="auto">
            <a:xfrm>
              <a:off x="7239000" y="1752600"/>
              <a:ext cx="1066800" cy="990600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45" name="Group 53"/>
          <p:cNvGraphicFramePr>
            <a:graphicFrameLocks noGrp="1"/>
          </p:cNvGraphicFramePr>
          <p:nvPr/>
        </p:nvGraphicFramePr>
        <p:xfrm>
          <a:off x="1331913" y="1125538"/>
          <a:ext cx="6216650" cy="2620328"/>
        </p:xfrm>
        <a:graphic>
          <a:graphicData uri="http://schemas.openxmlformats.org/drawingml/2006/table">
            <a:tbl>
              <a:tblPr/>
              <a:tblGrid>
                <a:gridCol w="207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正方形个数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摆成的图形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小棒根数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……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0625" name="Text Box 33"/>
          <p:cNvSpPr txBox="1">
            <a:spLocks noChangeArrowheads="1"/>
          </p:cNvSpPr>
          <p:nvPr/>
        </p:nvSpPr>
        <p:spPr bwMode="auto">
          <a:xfrm>
            <a:off x="433388" y="3946525"/>
            <a:ext cx="84280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你发现了什么规律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?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用含有字母的式子表示</a:t>
            </a:r>
          </a:p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出来。</a:t>
            </a:r>
          </a:p>
        </p:txBody>
      </p:sp>
      <p:sp>
        <p:nvSpPr>
          <p:cNvPr id="110626" name="Text Box 34"/>
          <p:cNvSpPr txBox="1">
            <a:spLocks noChangeArrowheads="1"/>
          </p:cNvSpPr>
          <p:nvPr/>
        </p:nvSpPr>
        <p:spPr bwMode="auto">
          <a:xfrm>
            <a:off x="468313" y="5229225"/>
            <a:ext cx="801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如果摆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个正方形，需要多少根小棒？</a:t>
            </a:r>
          </a:p>
        </p:txBody>
      </p:sp>
      <p:sp>
        <p:nvSpPr>
          <p:cNvPr id="15390" name="AutoShape 35"/>
          <p:cNvSpPr>
            <a:spLocks noChangeArrowheads="1"/>
          </p:cNvSpPr>
          <p:nvPr/>
        </p:nvSpPr>
        <p:spPr bwMode="auto">
          <a:xfrm>
            <a:off x="3613150" y="1773238"/>
            <a:ext cx="288925" cy="2873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 b="1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91" name="AutoShape 37"/>
          <p:cNvSpPr>
            <a:spLocks noChangeArrowheads="1"/>
          </p:cNvSpPr>
          <p:nvPr/>
        </p:nvSpPr>
        <p:spPr bwMode="auto">
          <a:xfrm>
            <a:off x="3613150" y="2276475"/>
            <a:ext cx="288925" cy="2873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92" name="AutoShape 38"/>
          <p:cNvSpPr>
            <a:spLocks noChangeArrowheads="1"/>
          </p:cNvSpPr>
          <p:nvPr/>
        </p:nvSpPr>
        <p:spPr bwMode="auto">
          <a:xfrm>
            <a:off x="3924300" y="2276475"/>
            <a:ext cx="288925" cy="2873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93" name="AutoShape 39"/>
          <p:cNvSpPr>
            <a:spLocks noChangeArrowheads="1"/>
          </p:cNvSpPr>
          <p:nvPr/>
        </p:nvSpPr>
        <p:spPr bwMode="auto">
          <a:xfrm>
            <a:off x="3613150" y="2781300"/>
            <a:ext cx="288925" cy="2873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94" name="AutoShape 40"/>
          <p:cNvSpPr>
            <a:spLocks noChangeArrowheads="1"/>
          </p:cNvSpPr>
          <p:nvPr/>
        </p:nvSpPr>
        <p:spPr bwMode="auto">
          <a:xfrm>
            <a:off x="3924300" y="2781300"/>
            <a:ext cx="288925" cy="2873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95" name="AutoShape 41"/>
          <p:cNvSpPr>
            <a:spLocks noChangeArrowheads="1"/>
          </p:cNvSpPr>
          <p:nvPr/>
        </p:nvSpPr>
        <p:spPr bwMode="auto">
          <a:xfrm>
            <a:off x="4211638" y="2781300"/>
            <a:ext cx="288925" cy="2873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396" name="WordArt 46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3673475" cy="879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4400" b="1" kern="10" dirty="0">
                <a:ln w="9525">
                  <a:round/>
                </a:ln>
                <a:solidFill>
                  <a:srgbClr val="FF00FF"/>
                </a:solidFill>
                <a:ea typeface="楷体_GB2312"/>
              </a:rPr>
              <a:t>摆正方形</a:t>
            </a:r>
          </a:p>
        </p:txBody>
      </p:sp>
      <p:sp>
        <p:nvSpPr>
          <p:cNvPr id="110639" name="Line 47"/>
          <p:cNvSpPr>
            <a:spLocks noChangeShapeType="1"/>
          </p:cNvSpPr>
          <p:nvPr/>
        </p:nvSpPr>
        <p:spPr bwMode="auto">
          <a:xfrm>
            <a:off x="3635375" y="1773238"/>
            <a:ext cx="0" cy="287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0640" name="Line 48"/>
          <p:cNvSpPr>
            <a:spLocks noChangeShapeType="1"/>
          </p:cNvSpPr>
          <p:nvPr/>
        </p:nvSpPr>
        <p:spPr bwMode="auto">
          <a:xfrm>
            <a:off x="3635375" y="2276475"/>
            <a:ext cx="0" cy="2889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0641" name="Line 49"/>
          <p:cNvSpPr>
            <a:spLocks noChangeShapeType="1"/>
          </p:cNvSpPr>
          <p:nvPr/>
        </p:nvSpPr>
        <p:spPr bwMode="auto">
          <a:xfrm>
            <a:off x="3635375" y="2781300"/>
            <a:ext cx="0" cy="2873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400" name="Group 54"/>
          <p:cNvGrpSpPr/>
          <p:nvPr/>
        </p:nvGrpSpPr>
        <p:grpSpPr bwMode="auto">
          <a:xfrm>
            <a:off x="3635375" y="1773238"/>
            <a:ext cx="288925" cy="287337"/>
            <a:chOff x="2290" y="1117"/>
            <a:chExt cx="182" cy="181"/>
          </a:xfrm>
        </p:grpSpPr>
        <p:sp>
          <p:nvSpPr>
            <p:cNvPr id="15425" name="Line 50"/>
            <p:cNvSpPr>
              <a:spLocks noChangeShapeType="1"/>
            </p:cNvSpPr>
            <p:nvPr/>
          </p:nvSpPr>
          <p:spPr bwMode="auto">
            <a:xfrm>
              <a:off x="2290" y="1117"/>
              <a:ext cx="182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6" name="Line 51"/>
            <p:cNvSpPr>
              <a:spLocks noChangeShapeType="1"/>
            </p:cNvSpPr>
            <p:nvPr/>
          </p:nvSpPr>
          <p:spPr bwMode="auto">
            <a:xfrm>
              <a:off x="2472" y="1117"/>
              <a:ext cx="0" cy="18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7" name="Line 52"/>
            <p:cNvSpPr>
              <a:spLocks noChangeShapeType="1"/>
            </p:cNvSpPr>
            <p:nvPr/>
          </p:nvSpPr>
          <p:spPr bwMode="auto">
            <a:xfrm flipH="1">
              <a:off x="2290" y="1298"/>
              <a:ext cx="182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401" name="Group 55"/>
          <p:cNvGrpSpPr/>
          <p:nvPr/>
        </p:nvGrpSpPr>
        <p:grpSpPr bwMode="auto">
          <a:xfrm>
            <a:off x="3635375" y="2276475"/>
            <a:ext cx="288925" cy="287338"/>
            <a:chOff x="2290" y="1117"/>
            <a:chExt cx="182" cy="181"/>
          </a:xfrm>
        </p:grpSpPr>
        <p:sp>
          <p:nvSpPr>
            <p:cNvPr id="15422" name="Line 56"/>
            <p:cNvSpPr>
              <a:spLocks noChangeShapeType="1"/>
            </p:cNvSpPr>
            <p:nvPr/>
          </p:nvSpPr>
          <p:spPr bwMode="auto">
            <a:xfrm>
              <a:off x="2290" y="1117"/>
              <a:ext cx="182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3" name="Line 57"/>
            <p:cNvSpPr>
              <a:spLocks noChangeShapeType="1"/>
            </p:cNvSpPr>
            <p:nvPr/>
          </p:nvSpPr>
          <p:spPr bwMode="auto">
            <a:xfrm>
              <a:off x="2472" y="1117"/>
              <a:ext cx="0" cy="18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4" name="Line 58"/>
            <p:cNvSpPr>
              <a:spLocks noChangeShapeType="1"/>
            </p:cNvSpPr>
            <p:nvPr/>
          </p:nvSpPr>
          <p:spPr bwMode="auto">
            <a:xfrm flipH="1">
              <a:off x="2290" y="1298"/>
              <a:ext cx="182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402" name="Group 59"/>
          <p:cNvGrpSpPr/>
          <p:nvPr/>
        </p:nvGrpSpPr>
        <p:grpSpPr bwMode="auto">
          <a:xfrm>
            <a:off x="3635375" y="2781300"/>
            <a:ext cx="288925" cy="287338"/>
            <a:chOff x="2290" y="1117"/>
            <a:chExt cx="182" cy="181"/>
          </a:xfrm>
        </p:grpSpPr>
        <p:sp>
          <p:nvSpPr>
            <p:cNvPr id="15419" name="Line 60"/>
            <p:cNvSpPr>
              <a:spLocks noChangeShapeType="1"/>
            </p:cNvSpPr>
            <p:nvPr/>
          </p:nvSpPr>
          <p:spPr bwMode="auto">
            <a:xfrm>
              <a:off x="2290" y="1117"/>
              <a:ext cx="182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0" name="Line 61"/>
            <p:cNvSpPr>
              <a:spLocks noChangeShapeType="1"/>
            </p:cNvSpPr>
            <p:nvPr/>
          </p:nvSpPr>
          <p:spPr bwMode="auto">
            <a:xfrm>
              <a:off x="2472" y="1117"/>
              <a:ext cx="0" cy="18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1" name="Line 62"/>
            <p:cNvSpPr>
              <a:spLocks noChangeShapeType="1"/>
            </p:cNvSpPr>
            <p:nvPr/>
          </p:nvSpPr>
          <p:spPr bwMode="auto">
            <a:xfrm flipH="1">
              <a:off x="2290" y="1298"/>
              <a:ext cx="182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403" name="Group 63"/>
          <p:cNvGrpSpPr/>
          <p:nvPr/>
        </p:nvGrpSpPr>
        <p:grpSpPr bwMode="auto">
          <a:xfrm>
            <a:off x="3924300" y="2276475"/>
            <a:ext cx="288925" cy="287338"/>
            <a:chOff x="2290" y="1117"/>
            <a:chExt cx="182" cy="181"/>
          </a:xfrm>
        </p:grpSpPr>
        <p:sp>
          <p:nvSpPr>
            <p:cNvPr id="15416" name="Line 64"/>
            <p:cNvSpPr>
              <a:spLocks noChangeShapeType="1"/>
            </p:cNvSpPr>
            <p:nvPr/>
          </p:nvSpPr>
          <p:spPr bwMode="auto">
            <a:xfrm>
              <a:off x="2290" y="1117"/>
              <a:ext cx="18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7" name="Line 65"/>
            <p:cNvSpPr>
              <a:spLocks noChangeShapeType="1"/>
            </p:cNvSpPr>
            <p:nvPr/>
          </p:nvSpPr>
          <p:spPr bwMode="auto">
            <a:xfrm>
              <a:off x="2472" y="1117"/>
              <a:ext cx="0" cy="18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8" name="Line 66"/>
            <p:cNvSpPr>
              <a:spLocks noChangeShapeType="1"/>
            </p:cNvSpPr>
            <p:nvPr/>
          </p:nvSpPr>
          <p:spPr bwMode="auto">
            <a:xfrm flipH="1">
              <a:off x="2290" y="1298"/>
              <a:ext cx="18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404" name="Group 67"/>
          <p:cNvGrpSpPr/>
          <p:nvPr/>
        </p:nvGrpSpPr>
        <p:grpSpPr bwMode="auto">
          <a:xfrm>
            <a:off x="3924300" y="2781300"/>
            <a:ext cx="288925" cy="287338"/>
            <a:chOff x="2290" y="1117"/>
            <a:chExt cx="182" cy="181"/>
          </a:xfrm>
        </p:grpSpPr>
        <p:sp>
          <p:nvSpPr>
            <p:cNvPr id="15413" name="Line 68"/>
            <p:cNvSpPr>
              <a:spLocks noChangeShapeType="1"/>
            </p:cNvSpPr>
            <p:nvPr/>
          </p:nvSpPr>
          <p:spPr bwMode="auto">
            <a:xfrm>
              <a:off x="2290" y="1117"/>
              <a:ext cx="18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4" name="Line 69"/>
            <p:cNvSpPr>
              <a:spLocks noChangeShapeType="1"/>
            </p:cNvSpPr>
            <p:nvPr/>
          </p:nvSpPr>
          <p:spPr bwMode="auto">
            <a:xfrm>
              <a:off x="2472" y="1117"/>
              <a:ext cx="0" cy="18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5" name="Line 70"/>
            <p:cNvSpPr>
              <a:spLocks noChangeShapeType="1"/>
            </p:cNvSpPr>
            <p:nvPr/>
          </p:nvSpPr>
          <p:spPr bwMode="auto">
            <a:xfrm flipH="1">
              <a:off x="2290" y="1298"/>
              <a:ext cx="18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405" name="Group 71"/>
          <p:cNvGrpSpPr/>
          <p:nvPr/>
        </p:nvGrpSpPr>
        <p:grpSpPr bwMode="auto">
          <a:xfrm>
            <a:off x="4211638" y="2781300"/>
            <a:ext cx="288925" cy="287338"/>
            <a:chOff x="2290" y="1117"/>
            <a:chExt cx="182" cy="181"/>
          </a:xfrm>
        </p:grpSpPr>
        <p:sp>
          <p:nvSpPr>
            <p:cNvPr id="15410" name="Line 72"/>
            <p:cNvSpPr>
              <a:spLocks noChangeShapeType="1"/>
            </p:cNvSpPr>
            <p:nvPr/>
          </p:nvSpPr>
          <p:spPr bwMode="auto">
            <a:xfrm>
              <a:off x="2290" y="111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1" name="Line 73"/>
            <p:cNvSpPr>
              <a:spLocks noChangeShapeType="1"/>
            </p:cNvSpPr>
            <p:nvPr/>
          </p:nvSpPr>
          <p:spPr bwMode="auto">
            <a:xfrm>
              <a:off x="2472" y="111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2" name="Line 74"/>
            <p:cNvSpPr>
              <a:spLocks noChangeShapeType="1"/>
            </p:cNvSpPr>
            <p:nvPr/>
          </p:nvSpPr>
          <p:spPr bwMode="auto">
            <a:xfrm flipH="1">
              <a:off x="2290" y="1298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79"/>
          <p:cNvGrpSpPr/>
          <p:nvPr/>
        </p:nvGrpSpPr>
        <p:grpSpPr bwMode="auto">
          <a:xfrm>
            <a:off x="5580063" y="1628775"/>
            <a:ext cx="1631950" cy="1592263"/>
            <a:chOff x="3515" y="1026"/>
            <a:chExt cx="1028" cy="1003"/>
          </a:xfrm>
        </p:grpSpPr>
        <p:sp>
          <p:nvSpPr>
            <p:cNvPr id="15407" name="Text Box 75"/>
            <p:cNvSpPr txBox="1">
              <a:spLocks noChangeArrowheads="1"/>
            </p:cNvSpPr>
            <p:nvPr/>
          </p:nvSpPr>
          <p:spPr bwMode="auto">
            <a:xfrm>
              <a:off x="3742" y="1026"/>
              <a:ext cx="50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FF00FF"/>
                  </a:solidFill>
                  <a:latin typeface="楷体_GB2312" pitchFamily="49" charset="-122"/>
                  <a:ea typeface="楷体_GB2312" pitchFamily="49" charset="-122"/>
                </a:rPr>
                <a:t>1+3</a:t>
              </a:r>
            </a:p>
          </p:txBody>
        </p:sp>
        <p:sp>
          <p:nvSpPr>
            <p:cNvPr id="15408" name="Text Box 76"/>
            <p:cNvSpPr txBox="1">
              <a:spLocks noChangeArrowheads="1"/>
            </p:cNvSpPr>
            <p:nvPr/>
          </p:nvSpPr>
          <p:spPr bwMode="auto">
            <a:xfrm>
              <a:off x="3651" y="1387"/>
              <a:ext cx="76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FF00FF"/>
                  </a:solidFill>
                  <a:latin typeface="楷体_GB2312" pitchFamily="49" charset="-122"/>
                  <a:ea typeface="楷体_GB2312" pitchFamily="49" charset="-122"/>
                </a:rPr>
                <a:t>1+3+3</a:t>
              </a:r>
            </a:p>
          </p:txBody>
        </p:sp>
        <p:sp>
          <p:nvSpPr>
            <p:cNvPr id="15409" name="Text Box 77"/>
            <p:cNvSpPr txBox="1">
              <a:spLocks noChangeArrowheads="1"/>
            </p:cNvSpPr>
            <p:nvPr/>
          </p:nvSpPr>
          <p:spPr bwMode="auto">
            <a:xfrm>
              <a:off x="3515" y="1661"/>
              <a:ext cx="102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FF00FF"/>
                  </a:solidFill>
                  <a:latin typeface="楷体_GB2312" pitchFamily="49" charset="-122"/>
                  <a:ea typeface="楷体_GB2312" pitchFamily="49" charset="-122"/>
                </a:rPr>
                <a:t>1+3+3+3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25" grpId="0"/>
      <p:bldP spid="110626" grpId="0"/>
      <p:bldP spid="110639" grpId="0" animBg="1"/>
      <p:bldP spid="110640" grpId="0" animBg="1"/>
      <p:bldP spid="1106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468313" y="404813"/>
            <a:ext cx="79216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插旗的方法是：按照</a:t>
            </a:r>
            <a:r>
              <a:rPr kumimoji="1" lang="en-US" altLang="zh-CN" sz="36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面黄旗，</a:t>
            </a:r>
            <a:r>
              <a:rPr kumimoji="1" lang="en-US" altLang="zh-CN" sz="36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面红旗，</a:t>
            </a:r>
            <a:r>
              <a:rPr kumimoji="1" lang="en-US" altLang="zh-CN" sz="36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面绿旗的顺序轮流排列（如下图）。</a:t>
            </a:r>
          </a:p>
        </p:txBody>
      </p:sp>
      <p:grpSp>
        <p:nvGrpSpPr>
          <p:cNvPr id="16387" name="Group 4"/>
          <p:cNvGrpSpPr/>
          <p:nvPr/>
        </p:nvGrpSpPr>
        <p:grpSpPr bwMode="auto">
          <a:xfrm>
            <a:off x="682625" y="2276475"/>
            <a:ext cx="7273925" cy="1008063"/>
            <a:chOff x="385" y="1525"/>
            <a:chExt cx="4582" cy="635"/>
          </a:xfrm>
        </p:grpSpPr>
        <p:grpSp>
          <p:nvGrpSpPr>
            <p:cNvPr id="16393" name="Group 5"/>
            <p:cNvGrpSpPr/>
            <p:nvPr/>
          </p:nvGrpSpPr>
          <p:grpSpPr bwMode="auto">
            <a:xfrm>
              <a:off x="385" y="1661"/>
              <a:ext cx="1905" cy="454"/>
              <a:chOff x="385" y="1661"/>
              <a:chExt cx="1905" cy="454"/>
            </a:xfrm>
          </p:grpSpPr>
          <p:grpSp>
            <p:nvGrpSpPr>
              <p:cNvPr id="16414" name="Group 6"/>
              <p:cNvGrpSpPr/>
              <p:nvPr/>
            </p:nvGrpSpPr>
            <p:grpSpPr bwMode="auto">
              <a:xfrm>
                <a:off x="385" y="1661"/>
                <a:ext cx="272" cy="454"/>
                <a:chOff x="385" y="1661"/>
                <a:chExt cx="272" cy="454"/>
              </a:xfrm>
            </p:grpSpPr>
            <p:sp>
              <p:nvSpPr>
                <p:cNvPr id="16430" name="AutoShape 7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31" name="Line 8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415" name="Group 9"/>
              <p:cNvGrpSpPr/>
              <p:nvPr/>
            </p:nvGrpSpPr>
            <p:grpSpPr bwMode="auto">
              <a:xfrm>
                <a:off x="703" y="1661"/>
                <a:ext cx="272" cy="454"/>
                <a:chOff x="385" y="1661"/>
                <a:chExt cx="272" cy="454"/>
              </a:xfrm>
            </p:grpSpPr>
            <p:sp>
              <p:nvSpPr>
                <p:cNvPr id="16428" name="AutoShape 10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29" name="Line 11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416" name="Group 12"/>
              <p:cNvGrpSpPr/>
              <p:nvPr/>
            </p:nvGrpSpPr>
            <p:grpSpPr bwMode="auto">
              <a:xfrm>
                <a:off x="1020" y="1661"/>
                <a:ext cx="272" cy="454"/>
                <a:chOff x="385" y="1661"/>
                <a:chExt cx="272" cy="454"/>
              </a:xfrm>
            </p:grpSpPr>
            <p:sp>
              <p:nvSpPr>
                <p:cNvPr id="16426" name="AutoShape 13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27" name="Line 14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417" name="Group 15"/>
              <p:cNvGrpSpPr/>
              <p:nvPr/>
            </p:nvGrpSpPr>
            <p:grpSpPr bwMode="auto">
              <a:xfrm>
                <a:off x="1338" y="1661"/>
                <a:ext cx="272" cy="454"/>
                <a:chOff x="385" y="1661"/>
                <a:chExt cx="272" cy="454"/>
              </a:xfrm>
            </p:grpSpPr>
            <p:sp>
              <p:nvSpPr>
                <p:cNvPr id="16424" name="AutoShape 16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00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25" name="Line 17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418" name="Group 18"/>
              <p:cNvGrpSpPr/>
              <p:nvPr/>
            </p:nvGrpSpPr>
            <p:grpSpPr bwMode="auto">
              <a:xfrm>
                <a:off x="1655" y="1661"/>
                <a:ext cx="272" cy="454"/>
                <a:chOff x="385" y="1661"/>
                <a:chExt cx="272" cy="454"/>
              </a:xfrm>
            </p:grpSpPr>
            <p:sp>
              <p:nvSpPr>
                <p:cNvPr id="16422" name="AutoShape 19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00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23" name="Line 20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419" name="Group 21"/>
              <p:cNvGrpSpPr/>
              <p:nvPr/>
            </p:nvGrpSpPr>
            <p:grpSpPr bwMode="auto">
              <a:xfrm>
                <a:off x="2018" y="1661"/>
                <a:ext cx="272" cy="454"/>
                <a:chOff x="385" y="1661"/>
                <a:chExt cx="272" cy="454"/>
              </a:xfrm>
            </p:grpSpPr>
            <p:sp>
              <p:nvSpPr>
                <p:cNvPr id="16420" name="AutoShape 22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00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21" name="Line 23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6394" name="Text Box 24"/>
            <p:cNvSpPr txBox="1">
              <a:spLocks noChangeArrowheads="1"/>
            </p:cNvSpPr>
            <p:nvPr/>
          </p:nvSpPr>
          <p:spPr bwMode="auto">
            <a:xfrm>
              <a:off x="2290" y="1525"/>
              <a:ext cx="99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4400" b="1">
                  <a:latin typeface="Times New Roman" panose="02020603050405020304" pitchFamily="18" charset="0"/>
                  <a:ea typeface="隶书" panose="02010509060101010101" pitchFamily="49" charset="-122"/>
                </a:rPr>
                <a:t>……</a:t>
              </a:r>
            </a:p>
          </p:txBody>
        </p:sp>
        <p:grpSp>
          <p:nvGrpSpPr>
            <p:cNvPr id="16395" name="Group 25"/>
            <p:cNvGrpSpPr/>
            <p:nvPr/>
          </p:nvGrpSpPr>
          <p:grpSpPr bwMode="auto">
            <a:xfrm>
              <a:off x="3062" y="1706"/>
              <a:ext cx="1905" cy="454"/>
              <a:chOff x="3062" y="1706"/>
              <a:chExt cx="1905" cy="454"/>
            </a:xfrm>
          </p:grpSpPr>
          <p:grpSp>
            <p:nvGrpSpPr>
              <p:cNvPr id="16396" name="Group 26"/>
              <p:cNvGrpSpPr/>
              <p:nvPr/>
            </p:nvGrpSpPr>
            <p:grpSpPr bwMode="auto">
              <a:xfrm>
                <a:off x="3062" y="1706"/>
                <a:ext cx="272" cy="454"/>
                <a:chOff x="385" y="1661"/>
                <a:chExt cx="272" cy="454"/>
              </a:xfrm>
            </p:grpSpPr>
            <p:sp>
              <p:nvSpPr>
                <p:cNvPr id="16412" name="AutoShape 27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13" name="Line 28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397" name="Group 29"/>
              <p:cNvGrpSpPr/>
              <p:nvPr/>
            </p:nvGrpSpPr>
            <p:grpSpPr bwMode="auto">
              <a:xfrm>
                <a:off x="3380" y="1706"/>
                <a:ext cx="272" cy="454"/>
                <a:chOff x="385" y="1661"/>
                <a:chExt cx="272" cy="454"/>
              </a:xfrm>
            </p:grpSpPr>
            <p:sp>
              <p:nvSpPr>
                <p:cNvPr id="16410" name="AutoShape 30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11" name="Line 31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398" name="Group 32"/>
              <p:cNvGrpSpPr/>
              <p:nvPr/>
            </p:nvGrpSpPr>
            <p:grpSpPr bwMode="auto">
              <a:xfrm>
                <a:off x="3697" y="1706"/>
                <a:ext cx="272" cy="454"/>
                <a:chOff x="385" y="1661"/>
                <a:chExt cx="272" cy="454"/>
              </a:xfrm>
            </p:grpSpPr>
            <p:sp>
              <p:nvSpPr>
                <p:cNvPr id="16408" name="AutoShape 33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09" name="Line 34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399" name="Group 35"/>
              <p:cNvGrpSpPr/>
              <p:nvPr/>
            </p:nvGrpSpPr>
            <p:grpSpPr bwMode="auto">
              <a:xfrm>
                <a:off x="4015" y="1706"/>
                <a:ext cx="272" cy="454"/>
                <a:chOff x="385" y="1661"/>
                <a:chExt cx="272" cy="454"/>
              </a:xfrm>
            </p:grpSpPr>
            <p:sp>
              <p:nvSpPr>
                <p:cNvPr id="16406" name="AutoShape 36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00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07" name="Line 37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400" name="Group 38"/>
              <p:cNvGrpSpPr/>
              <p:nvPr/>
            </p:nvGrpSpPr>
            <p:grpSpPr bwMode="auto">
              <a:xfrm>
                <a:off x="4332" y="1706"/>
                <a:ext cx="272" cy="454"/>
                <a:chOff x="385" y="1661"/>
                <a:chExt cx="272" cy="454"/>
              </a:xfrm>
            </p:grpSpPr>
            <p:sp>
              <p:nvSpPr>
                <p:cNvPr id="16404" name="AutoShape 39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00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05" name="Line 40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401" name="Group 41"/>
              <p:cNvGrpSpPr/>
              <p:nvPr/>
            </p:nvGrpSpPr>
            <p:grpSpPr bwMode="auto">
              <a:xfrm>
                <a:off x="4695" y="1706"/>
                <a:ext cx="272" cy="454"/>
                <a:chOff x="385" y="1661"/>
                <a:chExt cx="272" cy="454"/>
              </a:xfrm>
            </p:grpSpPr>
            <p:sp>
              <p:nvSpPr>
                <p:cNvPr id="16402" name="AutoShape 42"/>
                <p:cNvSpPr>
                  <a:spLocks noChangeArrowheads="1"/>
                </p:cNvSpPr>
                <p:nvPr/>
              </p:nvSpPr>
              <p:spPr bwMode="auto">
                <a:xfrm>
                  <a:off x="385" y="1661"/>
                  <a:ext cx="272" cy="227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00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03" name="Line 43"/>
                <p:cNvSpPr>
                  <a:spLocks noChangeShapeType="1"/>
                </p:cNvSpPr>
                <p:nvPr/>
              </p:nvSpPr>
              <p:spPr bwMode="auto">
                <a:xfrm>
                  <a:off x="385" y="1706"/>
                  <a:ext cx="0" cy="40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13708" name="Text Box 44"/>
          <p:cNvSpPr txBox="1">
            <a:spLocks noChangeArrowheads="1"/>
          </p:cNvSpPr>
          <p:nvPr/>
        </p:nvSpPr>
        <p:spPr bwMode="auto">
          <a:xfrm>
            <a:off x="395288" y="3630613"/>
            <a:ext cx="82089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0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kumimoji="1" lang="zh-CN" altLang="en-US" sz="4000" b="1">
                <a:latin typeface="楷体_GB2312" pitchFamily="49" charset="-122"/>
                <a:ea typeface="楷体_GB2312" pitchFamily="49" charset="-122"/>
              </a:rPr>
              <a:t>如果插了</a:t>
            </a:r>
            <a:r>
              <a:rPr kumimoji="1" lang="en-US" altLang="zh-CN" sz="4000" b="1" i="1"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4000" b="1">
                <a:latin typeface="楷体_GB2312" pitchFamily="49" charset="-122"/>
                <a:ea typeface="楷体_GB2312" pitchFamily="49" charset="-122"/>
              </a:rPr>
              <a:t>面黄旗，那么插了（  ）面红旗、（   ）面绿旗。</a:t>
            </a:r>
          </a:p>
        </p:txBody>
      </p:sp>
      <p:sp>
        <p:nvSpPr>
          <p:cNvPr id="113709" name="Text Box 45"/>
          <p:cNvSpPr txBox="1">
            <a:spLocks noChangeArrowheads="1"/>
          </p:cNvSpPr>
          <p:nvPr/>
        </p:nvSpPr>
        <p:spPr bwMode="auto">
          <a:xfrm>
            <a:off x="684213" y="5013325"/>
            <a:ext cx="7991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latin typeface="楷体_GB2312" pitchFamily="49" charset="-122"/>
                <a:ea typeface="楷体_GB2312" pitchFamily="49" charset="-122"/>
              </a:rPr>
              <a:t>一共插了（         ）面彩旗。</a:t>
            </a:r>
          </a:p>
        </p:txBody>
      </p:sp>
      <p:sp>
        <p:nvSpPr>
          <p:cNvPr id="113710" name="Text Box 46"/>
          <p:cNvSpPr txBox="1">
            <a:spLocks noChangeArrowheads="1"/>
          </p:cNvSpPr>
          <p:nvPr/>
        </p:nvSpPr>
        <p:spPr bwMode="auto">
          <a:xfrm>
            <a:off x="900113" y="4311650"/>
            <a:ext cx="936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2a</a:t>
            </a:r>
          </a:p>
        </p:txBody>
      </p:sp>
      <p:sp>
        <p:nvSpPr>
          <p:cNvPr id="113711" name="Text Box 47"/>
          <p:cNvSpPr txBox="1">
            <a:spLocks noChangeArrowheads="1"/>
          </p:cNvSpPr>
          <p:nvPr/>
        </p:nvSpPr>
        <p:spPr bwMode="auto">
          <a:xfrm>
            <a:off x="4498975" y="4311650"/>
            <a:ext cx="936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3a</a:t>
            </a:r>
          </a:p>
        </p:txBody>
      </p:sp>
      <p:sp>
        <p:nvSpPr>
          <p:cNvPr id="113712" name="Text Box 48"/>
          <p:cNvSpPr txBox="1">
            <a:spLocks noChangeArrowheads="1"/>
          </p:cNvSpPr>
          <p:nvPr/>
        </p:nvSpPr>
        <p:spPr bwMode="auto">
          <a:xfrm>
            <a:off x="3419475" y="5032375"/>
            <a:ext cx="2232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a+2a+3a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1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8" grpId="0"/>
      <p:bldP spid="113709" grpId="0"/>
      <p:bldP spid="113710" grpId="0"/>
      <p:bldP spid="113711" grpId="0"/>
      <p:bldP spid="1137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352425" y="981075"/>
            <a:ext cx="8791575" cy="1143000"/>
          </a:xfrm>
        </p:spPr>
        <p:txBody>
          <a:bodyPr/>
          <a:lstStyle/>
          <a:p>
            <a:pPr algn="l" eaLnBrk="1" hangingPunct="1"/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根据路程、速度和时间的关系填写下表</a:t>
            </a:r>
            <a:r>
              <a:rPr lang="en-US" altLang="zh-CN" sz="3600" b="1" dirty="0" smtClean="0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28004" name="Group 4"/>
          <p:cNvGraphicFramePr>
            <a:graphicFrameLocks noGrp="1"/>
          </p:cNvGraphicFramePr>
          <p:nvPr/>
        </p:nvGraphicFramePr>
        <p:xfrm>
          <a:off x="468313" y="1916113"/>
          <a:ext cx="8077200" cy="2822671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速   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时  间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路   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70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米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（　  ）米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80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千米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小时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时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（    ）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千米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400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米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秒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t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秒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（    ）米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436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924175"/>
            <a:ext cx="606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7" name="Picture 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521075"/>
            <a:ext cx="79216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8" name="Picture 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143375"/>
            <a:ext cx="863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41" name="Text Box 41"/>
          <p:cNvSpPr txBox="1">
            <a:spLocks noChangeArrowheads="1"/>
          </p:cNvSpPr>
          <p:nvPr/>
        </p:nvSpPr>
        <p:spPr bwMode="auto">
          <a:xfrm>
            <a:off x="6196013" y="2909888"/>
            <a:ext cx="1090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700</a:t>
            </a:r>
          </a:p>
        </p:txBody>
      </p:sp>
      <p:sp>
        <p:nvSpPr>
          <p:cNvPr id="128042" name="Text Box 42"/>
          <p:cNvSpPr txBox="1">
            <a:spLocks noChangeArrowheads="1"/>
          </p:cNvSpPr>
          <p:nvPr/>
        </p:nvSpPr>
        <p:spPr bwMode="auto">
          <a:xfrm>
            <a:off x="6372225" y="348138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320</a:t>
            </a:r>
          </a:p>
        </p:txBody>
      </p:sp>
      <p:sp>
        <p:nvSpPr>
          <p:cNvPr id="128043" name="Text Box 43"/>
          <p:cNvSpPr txBox="1">
            <a:spLocks noChangeArrowheads="1"/>
          </p:cNvSpPr>
          <p:nvPr/>
        </p:nvSpPr>
        <p:spPr bwMode="auto">
          <a:xfrm>
            <a:off x="6300788" y="4124325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400t</a:t>
            </a:r>
          </a:p>
        </p:txBody>
      </p:sp>
      <p:sp>
        <p:nvSpPr>
          <p:cNvPr id="128044" name="Text Box 44"/>
          <p:cNvSpPr txBox="1">
            <a:spLocks noChangeArrowheads="1"/>
          </p:cNvSpPr>
          <p:nvPr/>
        </p:nvSpPr>
        <p:spPr bwMode="auto">
          <a:xfrm>
            <a:off x="900113" y="4929188"/>
            <a:ext cx="7343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表示路程，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表示速度，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t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表示时间，那么计算路程的公式就可以写成 ：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S=</a:t>
            </a:r>
            <a:endParaRPr lang="en-US" altLang="zh-CN" sz="2800" b="1" u="sng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8045" name="Text Box 45"/>
          <p:cNvSpPr txBox="1">
            <a:spLocks noChangeArrowheads="1"/>
          </p:cNvSpPr>
          <p:nvPr/>
        </p:nvSpPr>
        <p:spPr bwMode="auto">
          <a:xfrm>
            <a:off x="6572250" y="5189538"/>
            <a:ext cx="5032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vt</a:t>
            </a:r>
          </a:p>
        </p:txBody>
      </p:sp>
      <p:cxnSp>
        <p:nvCxnSpPr>
          <p:cNvPr id="15" name="直接连接符 14"/>
          <p:cNvCxnSpPr>
            <a:stCxn id="128045" idx="1"/>
            <a:endCxn id="128045" idx="3"/>
          </p:cNvCxnSpPr>
          <p:nvPr/>
        </p:nvCxnSpPr>
        <p:spPr>
          <a:xfrm rot="10800000" flipH="1">
            <a:off x="6572250" y="5667375"/>
            <a:ext cx="50323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41" grpId="0" autoUpdateAnimBg="0"/>
      <p:bldP spid="128042" grpId="0" autoUpdateAnimBg="0"/>
      <p:bldP spid="128043" grpId="0" autoUpdateAnimBg="0"/>
      <p:bldP spid="128044" grpId="0"/>
      <p:bldP spid="1280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43000" y="928688"/>
            <a:ext cx="754380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17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A=X+Y+Z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55576" y="3000375"/>
            <a:ext cx="7620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1"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表示成功        </a:t>
            </a:r>
            <a:r>
              <a:rPr kumimoji="1"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表示艰苦的劳动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Y</a:t>
            </a:r>
            <a:r>
              <a:rPr kumimoji="1"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表示正确的方法  </a:t>
            </a:r>
            <a:r>
              <a:rPr kumimoji="1"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Z</a:t>
            </a:r>
            <a:r>
              <a:rPr kumimoji="1"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表示少说空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话 </a:t>
            </a:r>
            <a:endParaRPr kumimoji="1" lang="zh-CN" altLang="en-US" sz="3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57450" y="274638"/>
            <a:ext cx="3114675" cy="796925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教学目标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71563"/>
            <a:ext cx="8640960" cy="4525962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回顾和整理小学阶段有关用字母表示数的知识。通过复习，使同学们能在具体情境中会用字母表示数。能利用字母表示运算定律和计算公式。</a:t>
            </a:r>
          </a:p>
          <a:p>
            <a:pPr eaLnBrk="1" hangingPunct="1"/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让同学们经历探索规律的过程，并运用字母表示某些规律，体验用字母表示数能表达一般规律，增强应用规律解决问题的意识。</a:t>
            </a:r>
          </a:p>
          <a:p>
            <a:pPr eaLnBrk="1" hangingPunct="1"/>
            <a:r>
              <a:rPr lang="en-US" altLang="zh-CN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在运用字母表示数的过程中，使同学们体会到用字母表示数的简洁性，进一步增强符合意识，发展抽象概括能力。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官方log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910263"/>
            <a:ext cx="197167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pt/media/image4.png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900"/>
            <a:ext cx="91440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997290" y="1425926"/>
            <a:ext cx="360000" cy="36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" name="组合 48"/>
          <p:cNvGrpSpPr/>
          <p:nvPr/>
        </p:nvGrpSpPr>
        <p:grpSpPr bwMode="auto">
          <a:xfrm>
            <a:off x="2211388" y="1425575"/>
            <a:ext cx="788987" cy="788988"/>
            <a:chOff x="1785918" y="1142984"/>
            <a:chExt cx="788628" cy="788628"/>
          </a:xfrm>
        </p:grpSpPr>
        <p:sp>
          <p:nvSpPr>
            <p:cNvPr id="7" name="椭圆 6"/>
            <p:cNvSpPr/>
            <p:nvPr/>
          </p:nvSpPr>
          <p:spPr>
            <a:xfrm>
              <a:off x="1785918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2214546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785918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214546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3" name="组合 49"/>
          <p:cNvGrpSpPr/>
          <p:nvPr/>
        </p:nvGrpSpPr>
        <p:grpSpPr bwMode="auto">
          <a:xfrm>
            <a:off x="3568700" y="1425575"/>
            <a:ext cx="1217613" cy="1217613"/>
            <a:chOff x="3211868" y="1142984"/>
            <a:chExt cx="1217256" cy="1217256"/>
          </a:xfrm>
        </p:grpSpPr>
        <p:sp>
          <p:nvSpPr>
            <p:cNvPr id="11" name="椭圆 10"/>
            <p:cNvSpPr/>
            <p:nvPr/>
          </p:nvSpPr>
          <p:spPr>
            <a:xfrm>
              <a:off x="3211868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640496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211868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640496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211868" y="200024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640496" y="200024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4069124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4069124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4069124" y="200024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4" name="组合 50"/>
          <p:cNvGrpSpPr/>
          <p:nvPr/>
        </p:nvGrpSpPr>
        <p:grpSpPr bwMode="auto">
          <a:xfrm>
            <a:off x="5283200" y="1425575"/>
            <a:ext cx="1646238" cy="1646238"/>
            <a:chOff x="5072066" y="1142984"/>
            <a:chExt cx="1645884" cy="1645884"/>
          </a:xfrm>
        </p:grpSpPr>
        <p:sp>
          <p:nvSpPr>
            <p:cNvPr id="23" name="椭圆 22"/>
            <p:cNvSpPr/>
            <p:nvPr/>
          </p:nvSpPr>
          <p:spPr>
            <a:xfrm>
              <a:off x="5072066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500694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072066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500694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072066" y="200024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500694" y="200024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5929322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5929322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5929322" y="200024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6357950" y="1142984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6357950" y="157161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6357950" y="200024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5072066" y="2428868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5500694" y="2428868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929322" y="2428868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6357950" y="2428868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286625" y="1925638"/>
            <a:ext cx="185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… …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14375" y="428625"/>
            <a:ext cx="6340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每个图案用了多少个扣子？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71500" y="3154363"/>
            <a:ext cx="1112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1×1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071688" y="3175000"/>
            <a:ext cx="1112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2×2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595688" y="3203575"/>
            <a:ext cx="1112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3×3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494338" y="3211513"/>
            <a:ext cx="11128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4×4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358063" y="3211513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… …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71500" y="4214813"/>
            <a:ext cx="828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依次推类，第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个图案共用多少个扣子？</a:t>
            </a:r>
            <a:endParaRPr lang="en-US" altLang="zh-CN" sz="36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用含有字母的式子表示。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857500" y="5500688"/>
            <a:ext cx="18859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n × n</a:t>
            </a:r>
            <a:endParaRPr lang="zh-CN" altLang="en-US" sz="4400" b="1" baseline="300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5343525" y="5511800"/>
            <a:ext cx="657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en-US" altLang="zh-CN" sz="4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endParaRPr lang="zh-CN" altLang="en-US" sz="4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4829175" y="5643563"/>
            <a:ext cx="514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endParaRPr lang="zh-CN" altLang="en-US" sz="40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48"/>
          <p:cNvGrpSpPr/>
          <p:nvPr/>
        </p:nvGrpSpPr>
        <p:grpSpPr bwMode="auto">
          <a:xfrm>
            <a:off x="571500" y="1357313"/>
            <a:ext cx="8032750" cy="769937"/>
            <a:chOff x="428567" y="928670"/>
            <a:chExt cx="8032918" cy="769656"/>
          </a:xfrm>
        </p:grpSpPr>
        <p:sp>
          <p:nvSpPr>
            <p:cNvPr id="6148" name="矩形 63"/>
            <p:cNvSpPr>
              <a:spLocks noChangeArrowheads="1"/>
            </p:cNvSpPr>
            <p:nvPr/>
          </p:nvSpPr>
          <p:spPr bwMode="auto">
            <a:xfrm>
              <a:off x="6000760" y="928670"/>
              <a:ext cx="654342" cy="769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n</a:t>
              </a:r>
              <a:r>
                <a:rPr lang="en-US" altLang="zh-CN" sz="4400" b="1" baseline="300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2</a:t>
              </a:r>
              <a:endParaRPr lang="zh-CN" altLang="en-US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6149" name="TextBox 46"/>
            <p:cNvSpPr txBox="1">
              <a:spLocks noChangeArrowheads="1"/>
            </p:cNvSpPr>
            <p:nvPr/>
          </p:nvSpPr>
          <p:spPr bwMode="auto">
            <a:xfrm>
              <a:off x="428567" y="1000129"/>
              <a:ext cx="8032918" cy="646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latin typeface="楷体_GB2312" pitchFamily="49" charset="-122"/>
                  <a:ea typeface="楷体_GB2312" pitchFamily="49" charset="-122"/>
                </a:rPr>
                <a:t>生活中还有哪些规律能利用   表示？</a:t>
              </a:r>
            </a:p>
          </p:txBody>
        </p:sp>
      </p:grp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71500" y="3000375"/>
            <a:ext cx="82296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    在含有字母的式子里，怎样简写或缩写？要注意什么？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325" cy="5954713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用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字母表示常见的数量关系、运算定律和性质、几何图形的计算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公式。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常见的数量</a:t>
            </a:r>
            <a:r>
              <a:rPr lang="zh-CN" altLang="en-US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关系</a:t>
            </a:r>
            <a:r>
              <a:rPr lang="en-US" altLang="zh-CN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如：</a:t>
            </a:r>
            <a:endParaRPr lang="en-US" altLang="zh-CN" b="1" dirty="0" smtClean="0">
              <a:latin typeface="楷体_GB2312" pitchFamily="49" charset="-122"/>
              <a:ea typeface="楷体_GB2312" pitchFamily="49" charset="-122"/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路程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用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表示，速度用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表示，时间用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t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表示，</a:t>
            </a:r>
          </a:p>
          <a:p>
            <a:pPr marL="0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三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者之间的关系：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S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b="1" dirty="0" err="1">
                <a:latin typeface="楷体_GB2312" pitchFamily="49" charset="-122"/>
                <a:ea typeface="楷体_GB2312" pitchFamily="49" charset="-122"/>
              </a:rPr>
              <a:t>vt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   v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b="1" dirty="0" err="1">
                <a:latin typeface="楷体_GB2312" pitchFamily="49" charset="-122"/>
                <a:ea typeface="楷体_GB2312" pitchFamily="49" charset="-122"/>
              </a:rPr>
              <a:t>S÷t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  t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b="1" dirty="0" err="1">
                <a:latin typeface="楷体_GB2312" pitchFamily="49" charset="-122"/>
                <a:ea typeface="楷体_GB2312" pitchFamily="49" charset="-122"/>
              </a:rPr>
              <a:t>S÷v</a:t>
            </a:r>
            <a:endParaRPr lang="en-US" altLang="zh-CN" b="1" dirty="0">
              <a:latin typeface="楷体_GB2312" pitchFamily="49" charset="-122"/>
              <a:ea typeface="楷体_GB2312" pitchFamily="49" charset="-122"/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(2)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运算定律和性质</a:t>
            </a:r>
          </a:p>
          <a:p>
            <a:pPr marL="0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  如：乘法结合律：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b="1" dirty="0" err="1"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)c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c(</a:t>
            </a:r>
            <a:r>
              <a:rPr lang="en-US" altLang="zh-CN" b="1" dirty="0" err="1">
                <a:latin typeface="楷体_GB2312" pitchFamily="49" charset="-122"/>
                <a:ea typeface="楷体_GB2312" pitchFamily="49" charset="-122"/>
              </a:rPr>
              <a:t>ab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marL="0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乘法分配律：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altLang="zh-CN" b="1" dirty="0" err="1">
                <a:latin typeface="楷体_GB2312" pitchFamily="49" charset="-122"/>
                <a:ea typeface="楷体_GB2312" pitchFamily="49" charset="-122"/>
              </a:rPr>
              <a:t>a+b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)c=</a:t>
            </a:r>
            <a:r>
              <a:rPr lang="en-US" altLang="zh-CN" b="1" dirty="0" err="1">
                <a:latin typeface="楷体_GB2312" pitchFamily="49" charset="-122"/>
                <a:ea typeface="楷体_GB2312" pitchFamily="49" charset="-122"/>
              </a:rPr>
              <a:t>ac+bc</a:t>
            </a:r>
            <a:endParaRPr lang="en-US" altLang="zh-CN" b="1" dirty="0">
              <a:latin typeface="楷体_GB2312" pitchFamily="49" charset="-122"/>
              <a:ea typeface="楷体_GB2312" pitchFamily="49" charset="-122"/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减法：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a-(</a:t>
            </a:r>
            <a:r>
              <a:rPr lang="en-US" altLang="zh-CN" b="1" dirty="0" err="1">
                <a:latin typeface="楷体_GB2312" pitchFamily="49" charset="-122"/>
                <a:ea typeface="楷体_GB2312" pitchFamily="49" charset="-122"/>
              </a:rPr>
              <a:t>b+c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a-b-c</a:t>
            </a:r>
            <a:endParaRPr lang="en-US" altLang="zh-CN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500063"/>
            <a:ext cx="8569325" cy="281146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1" smtClean="0">
                <a:latin typeface="楷体_GB2312" pitchFamily="49" charset="-122"/>
                <a:ea typeface="楷体_GB2312" pitchFamily="49" charset="-122"/>
              </a:rPr>
              <a:t> (3)</a:t>
            </a:r>
            <a:r>
              <a:rPr lang="zh-CN" altLang="en-US" sz="3600" b="1" smtClean="0">
                <a:latin typeface="楷体_GB2312" pitchFamily="49" charset="-122"/>
                <a:ea typeface="楷体_GB2312" pitchFamily="49" charset="-122"/>
              </a:rPr>
              <a:t>用字母表示几何图形的计算公式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3600" b="1" smtClean="0">
                <a:latin typeface="楷体_GB2312" pitchFamily="49" charset="-122"/>
                <a:ea typeface="楷体_GB2312" pitchFamily="49" charset="-122"/>
              </a:rPr>
              <a:t>  例：用含有字母的式子表示下图中空白部分的周长 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3857625" y="3071813"/>
            <a:ext cx="3600450" cy="1108075"/>
            <a:chOff x="1973" y="3322"/>
            <a:chExt cx="2268" cy="698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4014" y="3566"/>
              <a:ext cx="22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隶书" panose="0201080004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2400" b="1">
                  <a:latin typeface="楷体_GB2312" pitchFamily="49" charset="-122"/>
                  <a:ea typeface="楷体_GB2312" pitchFamily="49" charset="-122"/>
                </a:rPr>
                <a:t>a</a:t>
              </a:r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1979" y="3322"/>
              <a:ext cx="720" cy="3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  <p:grpSp>
          <p:nvGrpSpPr>
            <p:cNvPr id="8198" name="Group 6"/>
            <p:cNvGrpSpPr/>
            <p:nvPr/>
          </p:nvGrpSpPr>
          <p:grpSpPr bwMode="auto">
            <a:xfrm>
              <a:off x="1979" y="3322"/>
              <a:ext cx="1990" cy="698"/>
              <a:chOff x="1725" y="3468"/>
              <a:chExt cx="1815" cy="957"/>
            </a:xfrm>
          </p:grpSpPr>
          <p:pic>
            <p:nvPicPr>
              <p:cNvPr id="8200" name="Picture 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25" y="3468"/>
                <a:ext cx="930" cy="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1" name="Picture 8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640" y="3495"/>
                <a:ext cx="900" cy="9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199" name="Rectangle 9"/>
            <p:cNvSpPr>
              <a:spLocks noChangeArrowheads="1"/>
            </p:cNvSpPr>
            <p:nvPr/>
          </p:nvSpPr>
          <p:spPr bwMode="auto">
            <a:xfrm>
              <a:off x="1973" y="3339"/>
              <a:ext cx="1996" cy="6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1519238"/>
            <a:ext cx="86407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b="1" dirty="0">
                <a:latin typeface="楷体_GB2312" pitchFamily="49" charset="-122"/>
                <a:ea typeface="楷体_GB2312" pitchFamily="49" charset="-122"/>
              </a:rPr>
              <a:t>下面各式的运算符号能省吗？如果能，写出省略后的式子。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6000" b="1" dirty="0">
                <a:latin typeface="楷体_GB2312" pitchFamily="49" charset="-122"/>
                <a:ea typeface="楷体_GB2312" pitchFamily="49" charset="-122"/>
              </a:rPr>
              <a:t>n×5   </a:t>
            </a:r>
            <a:r>
              <a:rPr lang="en-US" altLang="zh-CN" sz="6000" b="1" dirty="0" err="1">
                <a:latin typeface="楷体_GB2312" pitchFamily="49" charset="-122"/>
                <a:ea typeface="楷体_GB2312" pitchFamily="49" charset="-122"/>
              </a:rPr>
              <a:t>a×c</a:t>
            </a:r>
            <a:r>
              <a:rPr lang="en-US" altLang="zh-CN" sz="6000" b="1" dirty="0">
                <a:latin typeface="楷体_GB2312" pitchFamily="49" charset="-122"/>
                <a:ea typeface="楷体_GB2312" pitchFamily="49" charset="-122"/>
              </a:rPr>
              <a:t>   1×m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6000" b="1" dirty="0" err="1">
                <a:latin typeface="楷体_GB2312" pitchFamily="49" charset="-122"/>
                <a:ea typeface="楷体_GB2312" pitchFamily="49" charset="-122"/>
              </a:rPr>
              <a:t>c×c</a:t>
            </a:r>
            <a:r>
              <a:rPr lang="en-US" altLang="zh-CN" sz="60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6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6000" b="1" dirty="0"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sz="60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6000" b="1" dirty="0">
                <a:latin typeface="楷体_GB2312" pitchFamily="49" charset="-122"/>
                <a:ea typeface="楷体_GB2312" pitchFamily="49" charset="-122"/>
              </a:rPr>
              <a:t>9   m×9×n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57188" y="142875"/>
            <a:ext cx="3643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隶书" panose="02010800040101010101" pitchFamily="2" charset="-122"/>
              </a:defRPr>
            </a:lvl9pPr>
          </a:lstStyle>
          <a:p>
            <a:pPr eaLnBrk="1" hangingPunct="1"/>
            <a:r>
              <a:rPr lang="zh-CN" altLang="en-US" sz="8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写一写</a:t>
            </a:r>
            <a:r>
              <a:rPr lang="en-US" altLang="zh-CN" sz="8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zh-CN" altLang="en-US" sz="80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642938"/>
            <a:ext cx="8679308" cy="5667375"/>
          </a:xfrm>
          <a:solidFill>
            <a:srgbClr val="FFFFFF"/>
          </a:solidFill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用字母表示数时，写法上要注意遵守的一些规定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数字和字母、字母和字母相乘时，乘号可以记作“．”，或者省略不写，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数字要写在字母的前面。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zh-CN" altLang="en-US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 “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1”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与任何字母相乘时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en-US" altLang="zh-CN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1”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省略不写。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zh-CN" altLang="en-US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在一个问题中，同一个字母表示同一个量，不同的量用不同的字母表示。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全屏显示(4:3)</PresentationFormat>
  <Paragraphs>127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汉仪大宋简</vt:lpstr>
      <vt:lpstr>黑体</vt:lpstr>
      <vt:lpstr>华文隶书</vt:lpstr>
      <vt:lpstr>华文新魏</vt:lpstr>
      <vt:lpstr>楷体_GB2312</vt:lpstr>
      <vt:lpstr>隶书</vt:lpstr>
      <vt:lpstr>宋体</vt:lpstr>
      <vt:lpstr>微软雅黑</vt:lpstr>
      <vt:lpstr>Arial</vt:lpstr>
      <vt:lpstr>Symbol</vt:lpstr>
      <vt:lpstr>Times New Roman</vt:lpstr>
      <vt:lpstr>WWW.2PPT.COM
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根据路程、速度和时间的关系填写下表: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2022-01-07T01:48:16Z</dcterms:created>
  <dcterms:modified xsi:type="dcterms:W3CDTF">2023-01-17T00:28:34Z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6ED004000EB544A6AEF08C86B90E171E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